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6858000" cx="12192000"/>
  <p:notesSz cx="6858000" cy="9144000"/>
  <p:embeddedFontLst>
    <p:embeddedFont>
      <p:font typeface="Arimo"/>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4" roundtripDataSignature="AMtx7mjlruAHveEc9oxKq6/ClkRD4Wh/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2E5480-E223-46A6-9AE7-85E524F409C6}">
  <a:tblStyle styleId="{F12E5480-E223-46A6-9AE7-85E524F409C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603F1B3-450C-48A1-A77D-73F341D2BDB5}"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69E9EA2-93A1-445F-8932-85EA25513CC4}"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Arimo-boldItalic.fntdata"/><Relationship Id="rId72" Type="http://schemas.openxmlformats.org/officeDocument/2006/relationships/font" Target="fonts/Arimo-italic.fntdata"/><Relationship Id="rId31" Type="http://schemas.openxmlformats.org/officeDocument/2006/relationships/slide" Target="slides/slide26.xml"/><Relationship Id="rId30" Type="http://schemas.openxmlformats.org/officeDocument/2006/relationships/slide" Target="slides/slide25.xml"/><Relationship Id="rId74" Type="http://customschemas.google.com/relationships/presentationmetadata" Target="meta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Arimo-bold.fntdata"/><Relationship Id="rId70" Type="http://schemas.openxmlformats.org/officeDocument/2006/relationships/font" Target="fonts/Arimo-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8b75f5fe62_0_4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28b75f5fe62_0_4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f6ddbcfb5_0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27f6ddbcfb5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7f6ddbcfb5_0_2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g27f6ddbcfb5_0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7f6ddbcfb5_0_2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g27f6ddbcfb5_0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7f6ddbcfb5_0_2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g27f6ddbcfb5_0_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7f6ddbcfb5_0_2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27f6ddbcfb5_0_2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7f6ddbcfb5_0_2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g27f6ddbcfb5_0_2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7f6ddbcfb5_0_2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27f6ddbcfb5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7f6ddbcfb5_0_2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27f6ddbcfb5_0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7f6ddbcfb5_0_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27f6ddbcfb5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7f6ddbcfb5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27f6ddbcfb5_0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f6ddbcfb5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27f6ddbcfb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7f6ddbcfb5_0_3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27f6ddbcfb5_0_3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7f6ddbcfb5_0_3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 name="Google Shape;429;g27f6ddbcfb5_0_3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822fe9fdc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2822fe9fdc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822fe9fdcd_0_1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g2822fe9fdcd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7f6ddbcfb5_0_3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27f6ddbcfb5_0_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7f6ddbcfb5_0_3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27f6ddbcfb5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7f6ddbcfb5_0_3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g27f6ddbcfb5_0_3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7f6ddbcfb5_0_3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27f6ddbcfb5_0_3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7f6ddbcfb5_0_3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g27f6ddbcfb5_0_3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7f6ddbcfb5_0_3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g27f6ddbcfb5_0_3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f6ddbcfb5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27f6ddbcfb5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7f6ddbcfb5_0_3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g27f6ddbcfb5_0_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7f6ddbcfb5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27f6ddbcfb5_0_3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7f6ddbcfb5_0_3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 name="Google Shape;532;g27f6ddbcfb5_0_3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7f6ddbcfb5_0_3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g27f6ddbcfb5_0_3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7f6ddbcfb5_0_4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g27f6ddbcfb5_0_4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7f6ddbcfb5_0_4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g27f6ddbcfb5_0_4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7f6ddbcfb5_0_4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23" name="Google Shape;623;g27f6ddbcfb5_0_4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7f6ddbcfb5_0_5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7" name="Google Shape;707;g27f6ddbcfb5_0_5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7f6ddbcfb5_0_5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15" name="Google Shape;715;g27f6ddbcfb5_0_5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e313814491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32" name="Google Shape;732;g1e313814491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7f6ddbcfb5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27f6ddbcfb5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480356218c_0_5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g2480356218c_0_5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4" name="Google Shape;744;g2480356218c_0_5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480356218c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g2480356218c_0_2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g2480356218c_0_2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e313814491_0_1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0" name="Google Shape;760;g1e313814491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480356218c_0_4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8" name="Google Shape;768;g2480356218c_0_4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480356218c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g2480356218c_0_5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480356218c_0_5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3" name="Google Shape;783;g2480356218c_0_5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2480356218c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g2480356218c_0_5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2480356218c_0_5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7" name="Google Shape;797;g2480356218c_0_5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480356218c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4" name="Google Shape;804;g2480356218c_0_4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2480356218c_0_5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2" name="Google Shape;812;g2480356218c_0_5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f6ddbcfb5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27f6ddbcfb5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2480356218c_0_5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9" name="Google Shape;819;g2480356218c_0_5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480356218c_0_5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6" name="Google Shape;826;g2480356218c_0_5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480356218c_0_23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33" name="Google Shape;833;g2480356218c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7f6ddbcfb5_0_6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1" name="Google Shape;841;g27f6ddbcfb5_0_6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27f6ddbcfb5_0_68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54" name="Google Shape;854;g27f6ddbcfb5_0_6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2480356218c_0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g2480356218c_0_2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2" name="Google Shape;862;g2480356218c_0_2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480356218c_0_3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0" name="Google Shape;870;g2480356218c_0_3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e313814491_0_50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79" name="Google Shape;879;g1e313814491_0_5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480356218c_0_3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6" name="Google Shape;886;g2480356218c_0_3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2480356218c_0_3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3" name="Google Shape;893;g2480356218c_0_3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7f6ddbcfb5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27f6ddbcfb5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2480356218c_0_3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02" name="Google Shape;902;g2480356218c_0_3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2480356218c_0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13" name="Google Shape;913;g2480356218c_0_5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480356218c_0_10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30" name="Google Shape;930;g2480356218c_0_10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7f6ddbcfb5_0_7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6" name="Google Shape;936;g27f6ddbcfb5_0_7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27f6ddbcfb5_0_7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6" name="Google Shape;946;g27f6ddbcfb5_0_7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f6ddbcfb5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27f6ddbcfb5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f6ddbcfb5_0_1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g27f6ddbcfb5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7f6ddbcfb5_0_1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27f6ddbcfb5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p:nvPr>
            <p:ph idx="2" type="pic"/>
          </p:nvPr>
        </p:nvSpPr>
        <p:spPr>
          <a:xfrm>
            <a:off x="5183188" y="987425"/>
            <a:ext cx="6172200" cy="4873625"/>
          </a:xfrm>
          <a:prstGeom prst="rect">
            <a:avLst/>
          </a:prstGeom>
          <a:noFill/>
          <a:ln>
            <a:noFill/>
          </a:ln>
        </p:spPr>
      </p:sp>
      <p:sp>
        <p:nvSpPr>
          <p:cNvPr id="72" name="Google Shape;72;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p:spTree>
      <p:nvGrpSpPr>
        <p:cNvPr id="88" name="Shape 88"/>
        <p:cNvGrpSpPr/>
        <p:nvPr/>
      </p:nvGrpSpPr>
      <p:grpSpPr>
        <a:xfrm>
          <a:off x="0" y="0"/>
          <a:ext cx="0" cy="0"/>
          <a:chOff x="0" y="0"/>
          <a:chExt cx="0" cy="0"/>
        </a:xfrm>
      </p:grpSpPr>
      <p:sp>
        <p:nvSpPr>
          <p:cNvPr id="89" name="Google Shape;89;g28b75f5fe62_0_461"/>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r>
              <a:rPr lang="en-US"/>
              <a:t>Page </a:t>
            </a:r>
            <a:fld id="{00000000-1234-1234-1234-123412341234}" type="slidenum">
              <a:rPr lang="en-US"/>
              <a:t>‹#›</a:t>
            </a:fld>
            <a:endParaRPr/>
          </a:p>
        </p:txBody>
      </p:sp>
      <p:sp>
        <p:nvSpPr>
          <p:cNvPr id="90" name="Google Shape;90;g28b75f5fe62_0_461"/>
          <p:cNvSpPr txBox="1"/>
          <p:nvPr>
            <p:ph type="title"/>
          </p:nvPr>
        </p:nvSpPr>
        <p:spPr>
          <a:xfrm>
            <a:off x="2598868" y="496860"/>
            <a:ext cx="8765400" cy="634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2800"/>
              <a:buFont typeface="Calibri"/>
              <a:buNone/>
              <a:defRPr sz="2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g28b75f5fe62_0_461"/>
          <p:cNvSpPr/>
          <p:nvPr/>
        </p:nvSpPr>
        <p:spPr>
          <a:xfrm>
            <a:off x="2588536" y="174395"/>
            <a:ext cx="6827400" cy="274200"/>
          </a:xfrm>
          <a:prstGeom prst="rect">
            <a:avLst/>
          </a:prstGeom>
          <a:solidFill>
            <a:srgbClr val="0083BE"/>
          </a:solidFill>
          <a:ln>
            <a:noFill/>
          </a:ln>
        </p:spPr>
        <p:txBody>
          <a:bodyPr anchorCtr="0" anchor="ctr" bIns="0" lIns="54850" spcFirstLastPara="1" rIns="0" wrap="square" tIns="0">
            <a:noAutofit/>
          </a:bodyPr>
          <a:lstStyle/>
          <a:p>
            <a:pPr indent="0" lvl="0" marL="0" marR="0" rtl="0" algn="l">
              <a:spcBef>
                <a:spcPts val="0"/>
              </a:spcBef>
              <a:spcAft>
                <a:spcPts val="0"/>
              </a:spcAft>
              <a:buNone/>
            </a:pPr>
            <a:r>
              <a:t/>
            </a:r>
            <a:endParaRPr b="1" i="0" sz="675" u="none" cap="none" strike="noStrike">
              <a:solidFill>
                <a:srgbClr val="FFFFFF"/>
              </a:solidFill>
              <a:latin typeface="Arial"/>
              <a:ea typeface="Arial"/>
              <a:cs typeface="Arial"/>
              <a:sym typeface="Arial"/>
            </a:endParaRPr>
          </a:p>
        </p:txBody>
      </p:sp>
      <p:cxnSp>
        <p:nvCxnSpPr>
          <p:cNvPr id="92" name="Google Shape;92;g28b75f5fe62_0_461"/>
          <p:cNvCxnSpPr/>
          <p:nvPr/>
        </p:nvCxnSpPr>
        <p:spPr>
          <a:xfrm>
            <a:off x="2359935" y="180818"/>
            <a:ext cx="0" cy="951000"/>
          </a:xfrm>
          <a:prstGeom prst="straightConnector1">
            <a:avLst/>
          </a:prstGeom>
          <a:noFill/>
          <a:ln cap="flat" cmpd="sng" w="9525">
            <a:solidFill>
              <a:srgbClr val="0083BE"/>
            </a:solidFill>
            <a:prstDash val="solid"/>
            <a:round/>
            <a:headEnd len="med" w="med" type="none"/>
            <a:tailEnd len="med" w="med" type="none"/>
          </a:ln>
        </p:spPr>
      </p:cxnSp>
      <p:pic>
        <p:nvPicPr>
          <p:cNvPr id="93" name="Google Shape;93;g28b75f5fe62_0_461"/>
          <p:cNvPicPr preferRelativeResize="0"/>
          <p:nvPr/>
        </p:nvPicPr>
        <p:blipFill rotWithShape="1">
          <a:blip r:embed="rId2">
            <a:alphaModFix/>
          </a:blip>
          <a:srcRect b="0" l="0" r="0" t="0"/>
          <a:stretch/>
        </p:blipFill>
        <p:spPr>
          <a:xfrm>
            <a:off x="99055" y="432940"/>
            <a:ext cx="2240216" cy="4357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 name="Shape 45"/>
        <p:cNvGrpSpPr/>
        <p:nvPr/>
      </p:nvGrpSpPr>
      <p:grpSpPr>
        <a:xfrm>
          <a:off x="0" y="0"/>
          <a:ext cx="0" cy="0"/>
          <a:chOff x="0" y="0"/>
          <a:chExt cx="0" cy="0"/>
        </a:xfrm>
      </p:grpSpPr>
      <p:sp>
        <p:nvSpPr>
          <p:cNvPr id="46" name="Google Shape;46;g1e313814491_0_423"/>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g1e313814491_0_423"/>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48" name="Google Shape;48;g1e313814491_0_423"/>
          <p:cNvSpPr txBox="1"/>
          <p:nvPr>
            <p:ph idx="12" type="sldNum"/>
          </p:nvPr>
        </p:nvSpPr>
        <p:spPr>
          <a:xfrm>
            <a:off x="11296611"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9" name="Google Shape;5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hyperlink" Target="https://drive.google.com/file/d/1q6g_oFEK1MFPpFhqWOkYsgxsokR_hvTv/view?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rive.google.com/file/d/13snPK6L0HPEPEHRIGNiDJkospaNRSSGj/view?usp=sharing" TargetMode="Externa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rive.google.com/file/d/13snPK6L0HPEPEHRIGNiDJkospaNRSSGj/view?usp=sharing"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jpg"/><Relationship Id="rId5" Type="http://schemas.openxmlformats.org/officeDocument/2006/relationships/hyperlink" Target="https://drive.google.com/file/d/13snPK6L0HPEPEHRIGNiDJkospaNRSSGj/view?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hyperlink" Target="https://drive.google.com/file/d/1j-tc_mVog0kMBFAC3QUcBBIgLNDAc9Dk/view?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hyperlink" Target="https://drive.google.com/file/d/1a_F2yrLNlTtia_ial2MHIW6_lz4eYXcU/view?usp=sha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rive.google.com/file/d/146GekH_zcc3rWVfLLj4MZs7PCNGMfcX6/view?usp=sharing" TargetMode="External"/><Relationship Id="rId4" Type="http://schemas.openxmlformats.org/officeDocument/2006/relationships/image" Target="../media/image2.jp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rive.google.com/file/d/1tMWfZldwDOJlvPGUeUkTb8lhUU1o4iiS/view?usp=sharing" TargetMode="Externa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jpg"/><Relationship Id="rId4" Type="http://schemas.openxmlformats.org/officeDocument/2006/relationships/hyperlink" Target="https://drive.google.com/file/d/1yl4D6sHOot5ShLlc7mM8ztyy3KEb6NaN/view?usp=shari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jp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drive.google.com/file/d/1s9pVSwnsHa7GhJXTswFVZhQuGWBbbzly/view?usp=sharing" TargetMode="Externa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4.png"/><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drive.google.com/file/d/1k1B-UuejjuGFFIASU3vWjFTDIy2cCkZT/view?usp=sharing" TargetMode="Externa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hyperlink" Target="https://drive.google.com/file/d/1hAfDFRI1jeYnTYpjP9i-j5LotDLwA4Fe/view?usp=sharing" TargetMode="External"/><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5.jpg"/><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hyperlink" Target="https://drive.google.com/file/d/1QvSzsv0RvIg-DUFfB8LCS-d-BRbQ11IR/view?usp=sharing"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hyperlink" Target="https://drive.google.com/file/d/1G3X_4vzBA6RJyxIPd84Yt7z_LRL0Hf-T/view?usp=sharin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hyperlink" Target="https://heller.brandeis.edu/relational-coordination/index.html" TargetMode="External"/><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rcanalytic.com/" TargetMode="External"/><Relationship Id="rId4" Type="http://schemas.openxmlformats.org/officeDocument/2006/relationships/hyperlink" Target="https://rcanalytic.com/" TargetMode="External"/><Relationship Id="rId5" Type="http://schemas.openxmlformats.org/officeDocument/2006/relationships/hyperlink" Target="https://rcanalytic.com/" TargetMode="External"/><Relationship Id="rId6" Type="http://schemas.openxmlformats.org/officeDocument/2006/relationships/image" Target="../media/image19.png"/><Relationship Id="rId7"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8b75f5fe62_0_467"/>
          <p:cNvSpPr txBox="1"/>
          <p:nvPr/>
        </p:nvSpPr>
        <p:spPr>
          <a:xfrm>
            <a:off x="0" y="2091819"/>
            <a:ext cx="12192000" cy="1470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Relational Coordination </a:t>
            </a:r>
            <a:r>
              <a:rPr lang="en-US" sz="4400">
                <a:solidFill>
                  <a:schemeClr val="dk1"/>
                </a:solidFill>
                <a:latin typeface="Calibri"/>
                <a:ea typeface="Calibri"/>
                <a:cs typeface="Calibri"/>
                <a:sym typeface="Calibri"/>
              </a:rPr>
              <a:t>as a Framework for Performance Improvement and Positive Change</a:t>
            </a:r>
            <a:endParaRPr b="0"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pic>
        <p:nvPicPr>
          <p:cNvPr id="99" name="Google Shape;99;g28b75f5fe62_0_467"/>
          <p:cNvPicPr preferRelativeResize="0"/>
          <p:nvPr/>
        </p:nvPicPr>
        <p:blipFill rotWithShape="1">
          <a:blip r:embed="rId3">
            <a:alphaModFix/>
          </a:blip>
          <a:srcRect b="0" l="0" r="0" t="0"/>
          <a:stretch/>
        </p:blipFill>
        <p:spPr>
          <a:xfrm>
            <a:off x="277633" y="185275"/>
            <a:ext cx="3961776" cy="1186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7f6ddbcfb5_0_164"/>
          <p:cNvSpPr/>
          <p:nvPr/>
        </p:nvSpPr>
        <p:spPr>
          <a:xfrm>
            <a:off x="4673600" y="533400"/>
            <a:ext cx="2235300" cy="8382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77" name="Google Shape;277;g27f6ddbcfb5_0_164"/>
          <p:cNvSpPr/>
          <p:nvPr/>
        </p:nvSpPr>
        <p:spPr>
          <a:xfrm>
            <a:off x="8839200" y="2286000"/>
            <a:ext cx="2133600" cy="9906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78" name="Google Shape;278;g27f6ddbcfb5_0_164"/>
          <p:cNvSpPr/>
          <p:nvPr/>
        </p:nvSpPr>
        <p:spPr>
          <a:xfrm>
            <a:off x="1828800" y="1143000"/>
            <a:ext cx="1930500" cy="8382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79" name="Google Shape;279;g27f6ddbcfb5_0_164"/>
          <p:cNvSpPr/>
          <p:nvPr/>
        </p:nvSpPr>
        <p:spPr>
          <a:xfrm>
            <a:off x="7315200" y="990600"/>
            <a:ext cx="2336700" cy="9144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80" name="Google Shape;280;g27f6ddbcfb5_0_164"/>
          <p:cNvSpPr/>
          <p:nvPr/>
        </p:nvSpPr>
        <p:spPr>
          <a:xfrm>
            <a:off x="711200" y="2362200"/>
            <a:ext cx="2133600" cy="10668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81" name="Google Shape;281;g27f6ddbcfb5_0_164"/>
          <p:cNvSpPr txBox="1"/>
          <p:nvPr/>
        </p:nvSpPr>
        <p:spPr>
          <a:xfrm>
            <a:off x="4876800" y="609600"/>
            <a:ext cx="1828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Case Managers</a:t>
            </a:r>
            <a:endParaRPr b="0" i="0" sz="1800" u="none" cap="none" strike="noStrike">
              <a:solidFill>
                <a:schemeClr val="dk1"/>
              </a:solidFill>
              <a:latin typeface="Calibri"/>
              <a:ea typeface="Calibri"/>
              <a:cs typeface="Calibri"/>
              <a:sym typeface="Calibri"/>
            </a:endParaRPr>
          </a:p>
        </p:txBody>
      </p:sp>
      <p:sp>
        <p:nvSpPr>
          <p:cNvPr id="282" name="Google Shape;282;g27f6ddbcfb5_0_164"/>
          <p:cNvSpPr txBox="1"/>
          <p:nvPr/>
        </p:nvSpPr>
        <p:spPr>
          <a:xfrm>
            <a:off x="1930400" y="1371600"/>
            <a:ext cx="1828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Nurses</a:t>
            </a:r>
            <a:endParaRPr b="0" i="0" sz="1400" u="none" cap="none" strike="noStrike">
              <a:solidFill>
                <a:srgbClr val="000000"/>
              </a:solidFill>
              <a:latin typeface="Arial"/>
              <a:ea typeface="Arial"/>
              <a:cs typeface="Arial"/>
              <a:sym typeface="Arial"/>
            </a:endParaRPr>
          </a:p>
        </p:txBody>
      </p:sp>
      <p:sp>
        <p:nvSpPr>
          <p:cNvPr id="283" name="Google Shape;283;g27f6ddbcfb5_0_164"/>
          <p:cNvSpPr txBox="1"/>
          <p:nvPr/>
        </p:nvSpPr>
        <p:spPr>
          <a:xfrm>
            <a:off x="7620000" y="1143000"/>
            <a:ext cx="1727100" cy="646500"/>
          </a:xfrm>
          <a:prstGeom prst="rect">
            <a:avLst/>
          </a:prstGeom>
          <a:solidFill>
            <a:srgbClr val="9BBB5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Attending Physicians</a:t>
            </a:r>
            <a:endParaRPr b="0" i="0" sz="2000" u="none" cap="none" strike="noStrike">
              <a:solidFill>
                <a:schemeClr val="dk1"/>
              </a:solidFill>
              <a:latin typeface="Calibri"/>
              <a:ea typeface="Calibri"/>
              <a:cs typeface="Calibri"/>
              <a:sym typeface="Calibri"/>
            </a:endParaRPr>
          </a:p>
        </p:txBody>
      </p:sp>
      <p:sp>
        <p:nvSpPr>
          <p:cNvPr id="284" name="Google Shape;284;g27f6ddbcfb5_0_164"/>
          <p:cNvSpPr txBox="1"/>
          <p:nvPr/>
        </p:nvSpPr>
        <p:spPr>
          <a:xfrm>
            <a:off x="9042400" y="2438400"/>
            <a:ext cx="182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Physical Therapists</a:t>
            </a:r>
            <a:endParaRPr b="0" i="0" sz="2000" u="none" cap="none" strike="noStrike">
              <a:solidFill>
                <a:schemeClr val="dk1"/>
              </a:solidFill>
              <a:latin typeface="Calibri"/>
              <a:ea typeface="Calibri"/>
              <a:cs typeface="Calibri"/>
              <a:sym typeface="Calibri"/>
            </a:endParaRPr>
          </a:p>
        </p:txBody>
      </p:sp>
      <p:sp>
        <p:nvSpPr>
          <p:cNvPr id="285" name="Google Shape;285;g27f6ddbcfb5_0_164"/>
          <p:cNvSpPr txBox="1"/>
          <p:nvPr/>
        </p:nvSpPr>
        <p:spPr>
          <a:xfrm>
            <a:off x="1016000" y="2590800"/>
            <a:ext cx="1625700" cy="646500"/>
          </a:xfrm>
          <a:prstGeom prst="rect">
            <a:avLst/>
          </a:prstGeom>
          <a:solidFill>
            <a:srgbClr val="9BBB5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Nursing Assistants</a:t>
            </a:r>
            <a:endParaRPr b="0" i="0" sz="1800" u="none" cap="none" strike="noStrike">
              <a:solidFill>
                <a:schemeClr val="dk1"/>
              </a:solidFill>
              <a:latin typeface="Calibri"/>
              <a:ea typeface="Calibri"/>
              <a:cs typeface="Calibri"/>
              <a:sym typeface="Calibri"/>
            </a:endParaRPr>
          </a:p>
        </p:txBody>
      </p:sp>
      <p:sp>
        <p:nvSpPr>
          <p:cNvPr id="286" name="Google Shape;286;g27f6ddbcfb5_0_164"/>
          <p:cNvSpPr/>
          <p:nvPr/>
        </p:nvSpPr>
        <p:spPr>
          <a:xfrm>
            <a:off x="1016000" y="3733800"/>
            <a:ext cx="2438400" cy="9144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87" name="Google Shape;287;g27f6ddbcfb5_0_164"/>
          <p:cNvSpPr/>
          <p:nvPr/>
        </p:nvSpPr>
        <p:spPr>
          <a:xfrm>
            <a:off x="8026400" y="3810000"/>
            <a:ext cx="2540100" cy="9144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88" name="Google Shape;288;g27f6ddbcfb5_0_164"/>
          <p:cNvSpPr/>
          <p:nvPr/>
        </p:nvSpPr>
        <p:spPr>
          <a:xfrm>
            <a:off x="3048000" y="5105400"/>
            <a:ext cx="2235300" cy="9144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89" name="Google Shape;289;g27f6ddbcfb5_0_164"/>
          <p:cNvSpPr/>
          <p:nvPr/>
        </p:nvSpPr>
        <p:spPr>
          <a:xfrm>
            <a:off x="5994400" y="5105400"/>
            <a:ext cx="2540100" cy="8382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90" name="Google Shape;290;g27f6ddbcfb5_0_164"/>
          <p:cNvSpPr txBox="1"/>
          <p:nvPr/>
        </p:nvSpPr>
        <p:spPr>
          <a:xfrm>
            <a:off x="1422400" y="3886200"/>
            <a:ext cx="1727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Social Workers</a:t>
            </a:r>
            <a:endParaRPr b="0" i="0" sz="1400" u="none" cap="none" strike="noStrike">
              <a:solidFill>
                <a:srgbClr val="000000"/>
              </a:solidFill>
              <a:latin typeface="Arial"/>
              <a:ea typeface="Arial"/>
              <a:cs typeface="Arial"/>
              <a:sym typeface="Arial"/>
            </a:endParaRPr>
          </a:p>
        </p:txBody>
      </p:sp>
      <p:sp>
        <p:nvSpPr>
          <p:cNvPr id="291" name="Google Shape;291;g27f6ddbcfb5_0_164"/>
          <p:cNvSpPr txBox="1"/>
          <p:nvPr/>
        </p:nvSpPr>
        <p:spPr>
          <a:xfrm>
            <a:off x="8229600" y="4114800"/>
            <a:ext cx="2235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Technicians</a:t>
            </a:r>
            <a:endParaRPr b="0" i="0" sz="1400" u="none" cap="none" strike="noStrike">
              <a:solidFill>
                <a:srgbClr val="000000"/>
              </a:solidFill>
              <a:latin typeface="Arial"/>
              <a:ea typeface="Arial"/>
              <a:cs typeface="Arial"/>
              <a:sym typeface="Arial"/>
            </a:endParaRPr>
          </a:p>
        </p:txBody>
      </p:sp>
      <p:sp>
        <p:nvSpPr>
          <p:cNvPr id="292" name="Google Shape;292;g27f6ddbcfb5_0_164"/>
          <p:cNvSpPr txBox="1"/>
          <p:nvPr/>
        </p:nvSpPr>
        <p:spPr>
          <a:xfrm>
            <a:off x="3149600" y="5257800"/>
            <a:ext cx="182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Referring Physicians</a:t>
            </a:r>
            <a:endParaRPr b="0" i="0" sz="1400" u="none" cap="none" strike="noStrike">
              <a:solidFill>
                <a:srgbClr val="000000"/>
              </a:solidFill>
              <a:latin typeface="Arial"/>
              <a:ea typeface="Arial"/>
              <a:cs typeface="Arial"/>
              <a:sym typeface="Arial"/>
            </a:endParaRPr>
          </a:p>
        </p:txBody>
      </p:sp>
      <p:sp>
        <p:nvSpPr>
          <p:cNvPr id="293" name="Google Shape;293;g27f6ddbcfb5_0_164"/>
          <p:cNvSpPr txBox="1"/>
          <p:nvPr/>
        </p:nvSpPr>
        <p:spPr>
          <a:xfrm>
            <a:off x="6197600" y="5334000"/>
            <a:ext cx="2133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Administrators</a:t>
            </a:r>
            <a:endParaRPr b="0" i="0" sz="1400" u="none" cap="none" strike="noStrike">
              <a:solidFill>
                <a:srgbClr val="000000"/>
              </a:solidFill>
              <a:latin typeface="Arial"/>
              <a:ea typeface="Arial"/>
              <a:cs typeface="Arial"/>
              <a:sym typeface="Arial"/>
            </a:endParaRPr>
          </a:p>
        </p:txBody>
      </p:sp>
      <p:cxnSp>
        <p:nvCxnSpPr>
          <p:cNvPr id="294" name="Google Shape;294;g27f6ddbcfb5_0_164"/>
          <p:cNvCxnSpPr/>
          <p:nvPr/>
        </p:nvCxnSpPr>
        <p:spPr>
          <a:xfrm flipH="1">
            <a:off x="4470400" y="1371600"/>
            <a:ext cx="1219200" cy="3733800"/>
          </a:xfrm>
          <a:prstGeom prst="straightConnector1">
            <a:avLst/>
          </a:prstGeom>
          <a:noFill/>
          <a:ln cap="flat" cmpd="sng" w="9525">
            <a:solidFill>
              <a:schemeClr val="dk1"/>
            </a:solidFill>
            <a:prstDash val="solid"/>
            <a:round/>
            <a:headEnd len="sm" w="sm" type="none"/>
            <a:tailEnd len="sm" w="sm" type="none"/>
          </a:ln>
        </p:spPr>
      </p:cxnSp>
      <p:cxnSp>
        <p:nvCxnSpPr>
          <p:cNvPr id="295" name="Google Shape;295;g27f6ddbcfb5_0_164"/>
          <p:cNvCxnSpPr/>
          <p:nvPr/>
        </p:nvCxnSpPr>
        <p:spPr>
          <a:xfrm>
            <a:off x="5689600" y="1371600"/>
            <a:ext cx="1320900" cy="3810000"/>
          </a:xfrm>
          <a:prstGeom prst="straightConnector1">
            <a:avLst/>
          </a:prstGeom>
          <a:noFill/>
          <a:ln cap="flat" cmpd="sng" w="9525">
            <a:solidFill>
              <a:schemeClr val="dk1"/>
            </a:solidFill>
            <a:prstDash val="solid"/>
            <a:round/>
            <a:headEnd len="sm" w="sm" type="none"/>
            <a:tailEnd len="sm" w="sm" type="none"/>
          </a:ln>
        </p:spPr>
      </p:cxnSp>
      <p:cxnSp>
        <p:nvCxnSpPr>
          <p:cNvPr id="296" name="Google Shape;296;g27f6ddbcfb5_0_164"/>
          <p:cNvCxnSpPr/>
          <p:nvPr/>
        </p:nvCxnSpPr>
        <p:spPr>
          <a:xfrm>
            <a:off x="4470400" y="5105400"/>
            <a:ext cx="2540100" cy="0"/>
          </a:xfrm>
          <a:prstGeom prst="straightConnector1">
            <a:avLst/>
          </a:prstGeom>
          <a:noFill/>
          <a:ln cap="flat" cmpd="sng" w="9525">
            <a:solidFill>
              <a:schemeClr val="dk1"/>
            </a:solidFill>
            <a:prstDash val="solid"/>
            <a:round/>
            <a:headEnd len="sm" w="sm" type="none"/>
            <a:tailEnd len="sm" w="sm" type="none"/>
          </a:ln>
        </p:spPr>
      </p:cxnSp>
      <p:cxnSp>
        <p:nvCxnSpPr>
          <p:cNvPr id="297" name="Google Shape;297;g27f6ddbcfb5_0_164"/>
          <p:cNvCxnSpPr/>
          <p:nvPr/>
        </p:nvCxnSpPr>
        <p:spPr>
          <a:xfrm flipH="1">
            <a:off x="3759100" y="1371600"/>
            <a:ext cx="1930500" cy="228600"/>
          </a:xfrm>
          <a:prstGeom prst="straightConnector1">
            <a:avLst/>
          </a:prstGeom>
          <a:noFill/>
          <a:ln cap="flat" cmpd="sng" w="9525">
            <a:solidFill>
              <a:schemeClr val="dk1"/>
            </a:solidFill>
            <a:prstDash val="solid"/>
            <a:round/>
            <a:headEnd len="sm" w="sm" type="none"/>
            <a:tailEnd len="sm" w="sm" type="none"/>
          </a:ln>
        </p:spPr>
      </p:cxnSp>
      <p:cxnSp>
        <p:nvCxnSpPr>
          <p:cNvPr id="298" name="Google Shape;298;g27f6ddbcfb5_0_164"/>
          <p:cNvCxnSpPr/>
          <p:nvPr/>
        </p:nvCxnSpPr>
        <p:spPr>
          <a:xfrm>
            <a:off x="5689600" y="1371600"/>
            <a:ext cx="1625700" cy="228600"/>
          </a:xfrm>
          <a:prstGeom prst="straightConnector1">
            <a:avLst/>
          </a:prstGeom>
          <a:noFill/>
          <a:ln cap="flat" cmpd="sng" w="9525">
            <a:solidFill>
              <a:schemeClr val="dk1"/>
            </a:solidFill>
            <a:prstDash val="solid"/>
            <a:round/>
            <a:headEnd len="sm" w="sm" type="none"/>
            <a:tailEnd len="sm" w="sm" type="none"/>
          </a:ln>
        </p:spPr>
      </p:cxnSp>
      <p:cxnSp>
        <p:nvCxnSpPr>
          <p:cNvPr id="299" name="Google Shape;299;g27f6ddbcfb5_0_164"/>
          <p:cNvCxnSpPr/>
          <p:nvPr/>
        </p:nvCxnSpPr>
        <p:spPr>
          <a:xfrm>
            <a:off x="3759200" y="1600200"/>
            <a:ext cx="3555900" cy="0"/>
          </a:xfrm>
          <a:prstGeom prst="straightConnector1">
            <a:avLst/>
          </a:prstGeom>
          <a:noFill/>
          <a:ln cap="flat" cmpd="sng" w="9525">
            <a:solidFill>
              <a:schemeClr val="dk1"/>
            </a:solidFill>
            <a:prstDash val="solid"/>
            <a:round/>
            <a:headEnd len="sm" w="sm" type="none"/>
            <a:tailEnd len="sm" w="sm" type="none"/>
          </a:ln>
        </p:spPr>
      </p:cxnSp>
      <p:cxnSp>
        <p:nvCxnSpPr>
          <p:cNvPr id="300" name="Google Shape;300;g27f6ddbcfb5_0_164"/>
          <p:cNvCxnSpPr/>
          <p:nvPr/>
        </p:nvCxnSpPr>
        <p:spPr>
          <a:xfrm flipH="1">
            <a:off x="2844700" y="1371600"/>
            <a:ext cx="2844900" cy="1447800"/>
          </a:xfrm>
          <a:prstGeom prst="straightConnector1">
            <a:avLst/>
          </a:prstGeom>
          <a:noFill/>
          <a:ln cap="flat" cmpd="sng" w="9525">
            <a:solidFill>
              <a:schemeClr val="dk1"/>
            </a:solidFill>
            <a:prstDash val="solid"/>
            <a:round/>
            <a:headEnd len="sm" w="sm" type="none"/>
            <a:tailEnd len="sm" w="sm" type="none"/>
          </a:ln>
        </p:spPr>
      </p:cxnSp>
      <p:cxnSp>
        <p:nvCxnSpPr>
          <p:cNvPr id="301" name="Google Shape;301;g27f6ddbcfb5_0_164"/>
          <p:cNvCxnSpPr/>
          <p:nvPr/>
        </p:nvCxnSpPr>
        <p:spPr>
          <a:xfrm>
            <a:off x="2844800" y="2819400"/>
            <a:ext cx="5994300" cy="0"/>
          </a:xfrm>
          <a:prstGeom prst="straightConnector1">
            <a:avLst/>
          </a:prstGeom>
          <a:noFill/>
          <a:ln cap="flat" cmpd="sng" w="9525">
            <a:solidFill>
              <a:schemeClr val="dk1"/>
            </a:solidFill>
            <a:prstDash val="solid"/>
            <a:round/>
            <a:headEnd len="sm" w="sm" type="none"/>
            <a:tailEnd len="sm" w="sm" type="none"/>
          </a:ln>
        </p:spPr>
      </p:cxnSp>
      <p:cxnSp>
        <p:nvCxnSpPr>
          <p:cNvPr id="302" name="Google Shape;302;g27f6ddbcfb5_0_164"/>
          <p:cNvCxnSpPr/>
          <p:nvPr/>
        </p:nvCxnSpPr>
        <p:spPr>
          <a:xfrm>
            <a:off x="5689600" y="1371600"/>
            <a:ext cx="3149700" cy="1447800"/>
          </a:xfrm>
          <a:prstGeom prst="straightConnector1">
            <a:avLst/>
          </a:prstGeom>
          <a:noFill/>
          <a:ln cap="flat" cmpd="sng" w="9525">
            <a:solidFill>
              <a:schemeClr val="dk1"/>
            </a:solidFill>
            <a:prstDash val="solid"/>
            <a:round/>
            <a:headEnd len="sm" w="sm" type="none"/>
            <a:tailEnd len="sm" w="sm" type="none"/>
          </a:ln>
        </p:spPr>
      </p:cxnSp>
      <p:cxnSp>
        <p:nvCxnSpPr>
          <p:cNvPr id="303" name="Google Shape;303;g27f6ddbcfb5_0_164"/>
          <p:cNvCxnSpPr/>
          <p:nvPr/>
        </p:nvCxnSpPr>
        <p:spPr>
          <a:xfrm flipH="1">
            <a:off x="7010400" y="2819400"/>
            <a:ext cx="1828800" cy="2286000"/>
          </a:xfrm>
          <a:prstGeom prst="straightConnector1">
            <a:avLst/>
          </a:prstGeom>
          <a:noFill/>
          <a:ln cap="flat" cmpd="sng" w="9525">
            <a:solidFill>
              <a:schemeClr val="dk1"/>
            </a:solidFill>
            <a:prstDash val="solid"/>
            <a:round/>
            <a:headEnd len="sm" w="sm" type="none"/>
            <a:tailEnd len="sm" w="sm" type="none"/>
          </a:ln>
        </p:spPr>
      </p:cxnSp>
      <p:cxnSp>
        <p:nvCxnSpPr>
          <p:cNvPr id="304" name="Google Shape;304;g27f6ddbcfb5_0_164"/>
          <p:cNvCxnSpPr/>
          <p:nvPr/>
        </p:nvCxnSpPr>
        <p:spPr>
          <a:xfrm>
            <a:off x="7315200" y="1600200"/>
            <a:ext cx="1524000" cy="1219200"/>
          </a:xfrm>
          <a:prstGeom prst="straightConnector1">
            <a:avLst/>
          </a:prstGeom>
          <a:noFill/>
          <a:ln cap="flat" cmpd="sng" w="9525">
            <a:solidFill>
              <a:schemeClr val="dk1"/>
            </a:solidFill>
            <a:prstDash val="solid"/>
            <a:round/>
            <a:headEnd len="sm" w="sm" type="none"/>
            <a:tailEnd len="sm" w="sm" type="none"/>
          </a:ln>
        </p:spPr>
      </p:cxnSp>
      <p:cxnSp>
        <p:nvCxnSpPr>
          <p:cNvPr id="305" name="Google Shape;305;g27f6ddbcfb5_0_164"/>
          <p:cNvCxnSpPr/>
          <p:nvPr/>
        </p:nvCxnSpPr>
        <p:spPr>
          <a:xfrm flipH="1">
            <a:off x="2844800" y="1600200"/>
            <a:ext cx="914400" cy="1219200"/>
          </a:xfrm>
          <a:prstGeom prst="straightConnector1">
            <a:avLst/>
          </a:prstGeom>
          <a:noFill/>
          <a:ln cap="flat" cmpd="sng" w="9525">
            <a:solidFill>
              <a:schemeClr val="dk1"/>
            </a:solidFill>
            <a:prstDash val="solid"/>
            <a:round/>
            <a:headEnd len="sm" w="sm" type="none"/>
            <a:tailEnd len="sm" w="sm" type="none"/>
          </a:ln>
        </p:spPr>
      </p:cxnSp>
      <p:cxnSp>
        <p:nvCxnSpPr>
          <p:cNvPr id="306" name="Google Shape;306;g27f6ddbcfb5_0_164"/>
          <p:cNvCxnSpPr/>
          <p:nvPr/>
        </p:nvCxnSpPr>
        <p:spPr>
          <a:xfrm>
            <a:off x="3759200" y="1600200"/>
            <a:ext cx="4267200" cy="2590800"/>
          </a:xfrm>
          <a:prstGeom prst="straightConnector1">
            <a:avLst/>
          </a:prstGeom>
          <a:noFill/>
          <a:ln cap="flat" cmpd="sng" w="9525">
            <a:solidFill>
              <a:schemeClr val="dk1"/>
            </a:solidFill>
            <a:prstDash val="solid"/>
            <a:round/>
            <a:headEnd len="sm" w="sm" type="none"/>
            <a:tailEnd len="sm" w="sm" type="none"/>
          </a:ln>
        </p:spPr>
      </p:cxnSp>
      <p:cxnSp>
        <p:nvCxnSpPr>
          <p:cNvPr id="307" name="Google Shape;307;g27f6ddbcfb5_0_164"/>
          <p:cNvCxnSpPr/>
          <p:nvPr/>
        </p:nvCxnSpPr>
        <p:spPr>
          <a:xfrm flipH="1">
            <a:off x="3454400" y="1600200"/>
            <a:ext cx="304800" cy="2514600"/>
          </a:xfrm>
          <a:prstGeom prst="straightConnector1">
            <a:avLst/>
          </a:prstGeom>
          <a:noFill/>
          <a:ln cap="flat" cmpd="sng" w="9525">
            <a:solidFill>
              <a:schemeClr val="dk1"/>
            </a:solidFill>
            <a:prstDash val="solid"/>
            <a:round/>
            <a:headEnd len="sm" w="sm" type="none"/>
            <a:tailEnd len="sm" w="sm" type="none"/>
          </a:ln>
        </p:spPr>
      </p:cxnSp>
      <p:cxnSp>
        <p:nvCxnSpPr>
          <p:cNvPr id="308" name="Google Shape;308;g27f6ddbcfb5_0_164"/>
          <p:cNvCxnSpPr/>
          <p:nvPr/>
        </p:nvCxnSpPr>
        <p:spPr>
          <a:xfrm flipH="1">
            <a:off x="3454500" y="1600200"/>
            <a:ext cx="3860700" cy="2514600"/>
          </a:xfrm>
          <a:prstGeom prst="straightConnector1">
            <a:avLst/>
          </a:prstGeom>
          <a:noFill/>
          <a:ln cap="flat" cmpd="sng" w="9525">
            <a:solidFill>
              <a:schemeClr val="dk1"/>
            </a:solidFill>
            <a:prstDash val="solid"/>
            <a:round/>
            <a:headEnd len="sm" w="sm" type="none"/>
            <a:tailEnd len="sm" w="sm" type="none"/>
          </a:ln>
        </p:spPr>
      </p:cxnSp>
      <p:cxnSp>
        <p:nvCxnSpPr>
          <p:cNvPr id="309" name="Google Shape;309;g27f6ddbcfb5_0_164"/>
          <p:cNvCxnSpPr/>
          <p:nvPr/>
        </p:nvCxnSpPr>
        <p:spPr>
          <a:xfrm>
            <a:off x="2844800" y="2819400"/>
            <a:ext cx="609600" cy="1295400"/>
          </a:xfrm>
          <a:prstGeom prst="straightConnector1">
            <a:avLst/>
          </a:prstGeom>
          <a:noFill/>
          <a:ln cap="flat" cmpd="sng" w="9525">
            <a:solidFill>
              <a:schemeClr val="dk1"/>
            </a:solidFill>
            <a:prstDash val="solid"/>
            <a:round/>
            <a:headEnd len="sm" w="sm" type="none"/>
            <a:tailEnd len="sm" w="sm" type="none"/>
          </a:ln>
        </p:spPr>
      </p:cxnSp>
      <p:cxnSp>
        <p:nvCxnSpPr>
          <p:cNvPr id="310" name="Google Shape;310;g27f6ddbcfb5_0_164"/>
          <p:cNvCxnSpPr/>
          <p:nvPr/>
        </p:nvCxnSpPr>
        <p:spPr>
          <a:xfrm>
            <a:off x="2844800" y="2819400"/>
            <a:ext cx="4064100" cy="2286000"/>
          </a:xfrm>
          <a:prstGeom prst="straightConnector1">
            <a:avLst/>
          </a:prstGeom>
          <a:noFill/>
          <a:ln cap="flat" cmpd="sng" w="9525">
            <a:solidFill>
              <a:schemeClr val="dk1"/>
            </a:solidFill>
            <a:prstDash val="solid"/>
            <a:round/>
            <a:headEnd len="sm" w="sm" type="none"/>
            <a:tailEnd len="sm" w="sm" type="none"/>
          </a:ln>
        </p:spPr>
      </p:cxnSp>
      <p:cxnSp>
        <p:nvCxnSpPr>
          <p:cNvPr id="311" name="Google Shape;311;g27f6ddbcfb5_0_164"/>
          <p:cNvCxnSpPr/>
          <p:nvPr/>
        </p:nvCxnSpPr>
        <p:spPr>
          <a:xfrm>
            <a:off x="2844800" y="2819400"/>
            <a:ext cx="1625700" cy="2286000"/>
          </a:xfrm>
          <a:prstGeom prst="straightConnector1">
            <a:avLst/>
          </a:prstGeom>
          <a:noFill/>
          <a:ln cap="flat" cmpd="sng" w="9525">
            <a:solidFill>
              <a:schemeClr val="dk1"/>
            </a:solidFill>
            <a:prstDash val="solid"/>
            <a:round/>
            <a:headEnd len="sm" w="sm" type="none"/>
            <a:tailEnd len="sm" w="sm" type="none"/>
          </a:ln>
        </p:spPr>
      </p:cxnSp>
      <p:cxnSp>
        <p:nvCxnSpPr>
          <p:cNvPr id="312" name="Google Shape;312;g27f6ddbcfb5_0_164"/>
          <p:cNvCxnSpPr/>
          <p:nvPr/>
        </p:nvCxnSpPr>
        <p:spPr>
          <a:xfrm>
            <a:off x="7315200" y="1600200"/>
            <a:ext cx="711300" cy="2590800"/>
          </a:xfrm>
          <a:prstGeom prst="straightConnector1">
            <a:avLst/>
          </a:prstGeom>
          <a:noFill/>
          <a:ln cap="flat" cmpd="sng" w="9525">
            <a:solidFill>
              <a:schemeClr val="dk1"/>
            </a:solidFill>
            <a:prstDash val="solid"/>
            <a:round/>
            <a:headEnd len="sm" w="sm" type="none"/>
            <a:tailEnd len="sm" w="sm" type="none"/>
          </a:ln>
        </p:spPr>
      </p:cxnSp>
      <p:cxnSp>
        <p:nvCxnSpPr>
          <p:cNvPr id="313" name="Google Shape;313;g27f6ddbcfb5_0_164"/>
          <p:cNvCxnSpPr/>
          <p:nvPr/>
        </p:nvCxnSpPr>
        <p:spPr>
          <a:xfrm flipH="1">
            <a:off x="8026500" y="2819400"/>
            <a:ext cx="812700" cy="1371600"/>
          </a:xfrm>
          <a:prstGeom prst="straightConnector1">
            <a:avLst/>
          </a:prstGeom>
          <a:noFill/>
          <a:ln cap="flat" cmpd="sng" w="9525">
            <a:solidFill>
              <a:schemeClr val="dk1"/>
            </a:solidFill>
            <a:prstDash val="solid"/>
            <a:round/>
            <a:headEnd len="sm" w="sm" type="none"/>
            <a:tailEnd len="sm" w="sm" type="none"/>
          </a:ln>
        </p:spPr>
      </p:cxnSp>
      <p:cxnSp>
        <p:nvCxnSpPr>
          <p:cNvPr id="314" name="Google Shape;314;g27f6ddbcfb5_0_164"/>
          <p:cNvCxnSpPr/>
          <p:nvPr/>
        </p:nvCxnSpPr>
        <p:spPr>
          <a:xfrm>
            <a:off x="3759200" y="1600200"/>
            <a:ext cx="711300" cy="3505200"/>
          </a:xfrm>
          <a:prstGeom prst="straightConnector1">
            <a:avLst/>
          </a:prstGeom>
          <a:noFill/>
          <a:ln cap="flat" cmpd="sng" w="9525">
            <a:solidFill>
              <a:schemeClr val="dk1"/>
            </a:solidFill>
            <a:prstDash val="solid"/>
            <a:round/>
            <a:headEnd len="sm" w="sm" type="none"/>
            <a:tailEnd len="sm" w="sm" type="none"/>
          </a:ln>
        </p:spPr>
      </p:cxnSp>
      <p:cxnSp>
        <p:nvCxnSpPr>
          <p:cNvPr id="315" name="Google Shape;315;g27f6ddbcfb5_0_164"/>
          <p:cNvCxnSpPr/>
          <p:nvPr/>
        </p:nvCxnSpPr>
        <p:spPr>
          <a:xfrm flipH="1">
            <a:off x="4470300" y="1600200"/>
            <a:ext cx="2844900" cy="3505200"/>
          </a:xfrm>
          <a:prstGeom prst="straightConnector1">
            <a:avLst/>
          </a:prstGeom>
          <a:noFill/>
          <a:ln cap="flat" cmpd="sng" w="9525">
            <a:solidFill>
              <a:schemeClr val="dk1"/>
            </a:solidFill>
            <a:prstDash val="solid"/>
            <a:round/>
            <a:headEnd len="sm" w="sm" type="none"/>
            <a:tailEnd len="sm" w="sm" type="none"/>
          </a:ln>
        </p:spPr>
      </p:cxnSp>
      <p:cxnSp>
        <p:nvCxnSpPr>
          <p:cNvPr id="316" name="Google Shape;316;g27f6ddbcfb5_0_164"/>
          <p:cNvCxnSpPr/>
          <p:nvPr/>
        </p:nvCxnSpPr>
        <p:spPr>
          <a:xfrm>
            <a:off x="3759200" y="1600200"/>
            <a:ext cx="3251100" cy="3505200"/>
          </a:xfrm>
          <a:prstGeom prst="straightConnector1">
            <a:avLst/>
          </a:prstGeom>
          <a:noFill/>
          <a:ln cap="flat" cmpd="sng" w="9525">
            <a:solidFill>
              <a:schemeClr val="dk1"/>
            </a:solidFill>
            <a:prstDash val="solid"/>
            <a:round/>
            <a:headEnd len="sm" w="sm" type="none"/>
            <a:tailEnd len="sm" w="sm" type="none"/>
          </a:ln>
        </p:spPr>
      </p:cxnSp>
      <p:cxnSp>
        <p:nvCxnSpPr>
          <p:cNvPr id="317" name="Google Shape;317;g27f6ddbcfb5_0_164"/>
          <p:cNvCxnSpPr/>
          <p:nvPr/>
        </p:nvCxnSpPr>
        <p:spPr>
          <a:xfrm flipH="1">
            <a:off x="7010400" y="1600200"/>
            <a:ext cx="304800" cy="3505200"/>
          </a:xfrm>
          <a:prstGeom prst="straightConnector1">
            <a:avLst/>
          </a:prstGeom>
          <a:noFill/>
          <a:ln cap="flat" cmpd="sng" w="9525">
            <a:solidFill>
              <a:schemeClr val="dk1"/>
            </a:solidFill>
            <a:prstDash val="solid"/>
            <a:round/>
            <a:headEnd len="sm" w="sm" type="none"/>
            <a:tailEnd len="sm" w="sm" type="none"/>
          </a:ln>
        </p:spPr>
      </p:cxnSp>
      <p:cxnSp>
        <p:nvCxnSpPr>
          <p:cNvPr id="318" name="Google Shape;318;g27f6ddbcfb5_0_164"/>
          <p:cNvCxnSpPr/>
          <p:nvPr/>
        </p:nvCxnSpPr>
        <p:spPr>
          <a:xfrm>
            <a:off x="3759200" y="1600200"/>
            <a:ext cx="5079900" cy="1219200"/>
          </a:xfrm>
          <a:prstGeom prst="straightConnector1">
            <a:avLst/>
          </a:prstGeom>
          <a:noFill/>
          <a:ln cap="flat" cmpd="sng" w="9525">
            <a:solidFill>
              <a:schemeClr val="dk1"/>
            </a:solidFill>
            <a:prstDash val="solid"/>
            <a:round/>
            <a:headEnd len="sm" w="sm" type="none"/>
            <a:tailEnd len="sm" w="sm" type="none"/>
          </a:ln>
        </p:spPr>
      </p:cxnSp>
      <p:cxnSp>
        <p:nvCxnSpPr>
          <p:cNvPr id="319" name="Google Shape;319;g27f6ddbcfb5_0_164"/>
          <p:cNvCxnSpPr/>
          <p:nvPr/>
        </p:nvCxnSpPr>
        <p:spPr>
          <a:xfrm flipH="1">
            <a:off x="3454300" y="1371600"/>
            <a:ext cx="2235300" cy="2743200"/>
          </a:xfrm>
          <a:prstGeom prst="straightConnector1">
            <a:avLst/>
          </a:prstGeom>
          <a:noFill/>
          <a:ln cap="flat" cmpd="sng" w="9525">
            <a:solidFill>
              <a:schemeClr val="dk1"/>
            </a:solidFill>
            <a:prstDash val="solid"/>
            <a:round/>
            <a:headEnd len="sm" w="sm" type="none"/>
            <a:tailEnd len="sm" w="sm" type="none"/>
          </a:ln>
        </p:spPr>
      </p:cxnSp>
      <p:cxnSp>
        <p:nvCxnSpPr>
          <p:cNvPr id="320" name="Google Shape;320;g27f6ddbcfb5_0_164"/>
          <p:cNvCxnSpPr/>
          <p:nvPr/>
        </p:nvCxnSpPr>
        <p:spPr>
          <a:xfrm>
            <a:off x="5689600" y="1371600"/>
            <a:ext cx="2336700" cy="2819400"/>
          </a:xfrm>
          <a:prstGeom prst="straightConnector1">
            <a:avLst/>
          </a:prstGeom>
          <a:noFill/>
          <a:ln cap="flat" cmpd="sng" w="9525">
            <a:solidFill>
              <a:schemeClr val="dk1"/>
            </a:solidFill>
            <a:prstDash val="solid"/>
            <a:round/>
            <a:headEnd len="sm" w="sm" type="none"/>
            <a:tailEnd len="sm" w="sm" type="none"/>
          </a:ln>
        </p:spPr>
      </p:cxnSp>
      <p:cxnSp>
        <p:nvCxnSpPr>
          <p:cNvPr id="321" name="Google Shape;321;g27f6ddbcfb5_0_164"/>
          <p:cNvCxnSpPr/>
          <p:nvPr/>
        </p:nvCxnSpPr>
        <p:spPr>
          <a:xfrm flipH="1">
            <a:off x="2844900" y="1600200"/>
            <a:ext cx="4470300" cy="1219200"/>
          </a:xfrm>
          <a:prstGeom prst="straightConnector1">
            <a:avLst/>
          </a:prstGeom>
          <a:noFill/>
          <a:ln cap="flat" cmpd="sng" w="9525">
            <a:solidFill>
              <a:schemeClr val="dk1"/>
            </a:solidFill>
            <a:prstDash val="solid"/>
            <a:round/>
            <a:headEnd len="sm" w="sm" type="none"/>
            <a:tailEnd len="sm" w="sm" type="none"/>
          </a:ln>
        </p:spPr>
      </p:cxnSp>
      <p:cxnSp>
        <p:nvCxnSpPr>
          <p:cNvPr id="322" name="Google Shape;322;g27f6ddbcfb5_0_164"/>
          <p:cNvCxnSpPr/>
          <p:nvPr/>
        </p:nvCxnSpPr>
        <p:spPr>
          <a:xfrm flipH="1">
            <a:off x="3454500" y="2819400"/>
            <a:ext cx="5384700" cy="1295400"/>
          </a:xfrm>
          <a:prstGeom prst="straightConnector1">
            <a:avLst/>
          </a:prstGeom>
          <a:noFill/>
          <a:ln cap="flat" cmpd="sng" w="9525">
            <a:solidFill>
              <a:schemeClr val="dk1"/>
            </a:solidFill>
            <a:prstDash val="solid"/>
            <a:round/>
            <a:headEnd len="sm" w="sm" type="none"/>
            <a:tailEnd len="sm" w="sm" type="none"/>
          </a:ln>
        </p:spPr>
      </p:cxnSp>
      <p:cxnSp>
        <p:nvCxnSpPr>
          <p:cNvPr id="323" name="Google Shape;323;g27f6ddbcfb5_0_164"/>
          <p:cNvCxnSpPr/>
          <p:nvPr/>
        </p:nvCxnSpPr>
        <p:spPr>
          <a:xfrm flipH="1">
            <a:off x="4470300" y="2819400"/>
            <a:ext cx="4368900" cy="2286000"/>
          </a:xfrm>
          <a:prstGeom prst="straightConnector1">
            <a:avLst/>
          </a:prstGeom>
          <a:noFill/>
          <a:ln cap="flat" cmpd="sng" w="9525">
            <a:solidFill>
              <a:schemeClr val="dk1"/>
            </a:solidFill>
            <a:prstDash val="solid"/>
            <a:round/>
            <a:headEnd len="sm" w="sm" type="none"/>
            <a:tailEnd len="sm" w="sm" type="none"/>
          </a:ln>
        </p:spPr>
      </p:cxnSp>
      <p:cxnSp>
        <p:nvCxnSpPr>
          <p:cNvPr id="324" name="Google Shape;324;g27f6ddbcfb5_0_164"/>
          <p:cNvCxnSpPr/>
          <p:nvPr/>
        </p:nvCxnSpPr>
        <p:spPr>
          <a:xfrm>
            <a:off x="2844800" y="2819400"/>
            <a:ext cx="5181600" cy="1371600"/>
          </a:xfrm>
          <a:prstGeom prst="straightConnector1">
            <a:avLst/>
          </a:prstGeom>
          <a:noFill/>
          <a:ln cap="flat" cmpd="sng" w="9525">
            <a:solidFill>
              <a:schemeClr val="dk1"/>
            </a:solidFill>
            <a:prstDash val="solid"/>
            <a:round/>
            <a:headEnd len="sm" w="sm" type="none"/>
            <a:tailEnd len="sm" w="sm" type="none"/>
          </a:ln>
        </p:spPr>
      </p:cxnSp>
      <p:cxnSp>
        <p:nvCxnSpPr>
          <p:cNvPr id="325" name="Google Shape;325;g27f6ddbcfb5_0_164"/>
          <p:cNvCxnSpPr/>
          <p:nvPr/>
        </p:nvCxnSpPr>
        <p:spPr>
          <a:xfrm>
            <a:off x="3454400" y="4114800"/>
            <a:ext cx="1016100" cy="990600"/>
          </a:xfrm>
          <a:prstGeom prst="straightConnector1">
            <a:avLst/>
          </a:prstGeom>
          <a:noFill/>
          <a:ln cap="flat" cmpd="sng" w="9525">
            <a:solidFill>
              <a:schemeClr val="dk1"/>
            </a:solidFill>
            <a:prstDash val="solid"/>
            <a:round/>
            <a:headEnd len="sm" w="sm" type="none"/>
            <a:tailEnd len="sm" w="sm" type="none"/>
          </a:ln>
        </p:spPr>
      </p:cxnSp>
      <p:cxnSp>
        <p:nvCxnSpPr>
          <p:cNvPr id="326" name="Google Shape;326;g27f6ddbcfb5_0_164"/>
          <p:cNvCxnSpPr/>
          <p:nvPr/>
        </p:nvCxnSpPr>
        <p:spPr>
          <a:xfrm>
            <a:off x="3454400" y="4114800"/>
            <a:ext cx="3454500" cy="990600"/>
          </a:xfrm>
          <a:prstGeom prst="straightConnector1">
            <a:avLst/>
          </a:prstGeom>
          <a:noFill/>
          <a:ln cap="flat" cmpd="sng" w="9525">
            <a:solidFill>
              <a:schemeClr val="dk1"/>
            </a:solidFill>
            <a:prstDash val="solid"/>
            <a:round/>
            <a:headEnd len="sm" w="sm" type="none"/>
            <a:tailEnd len="sm" w="sm" type="none"/>
          </a:ln>
        </p:spPr>
      </p:cxnSp>
      <p:cxnSp>
        <p:nvCxnSpPr>
          <p:cNvPr id="327" name="Google Shape;327;g27f6ddbcfb5_0_164"/>
          <p:cNvCxnSpPr/>
          <p:nvPr/>
        </p:nvCxnSpPr>
        <p:spPr>
          <a:xfrm flipH="1" rot="10800000">
            <a:off x="7010400" y="4191000"/>
            <a:ext cx="1016100" cy="914400"/>
          </a:xfrm>
          <a:prstGeom prst="straightConnector1">
            <a:avLst/>
          </a:prstGeom>
          <a:noFill/>
          <a:ln cap="flat" cmpd="sng" w="9525">
            <a:solidFill>
              <a:schemeClr val="dk1"/>
            </a:solidFill>
            <a:prstDash val="solid"/>
            <a:round/>
            <a:headEnd len="sm" w="sm" type="none"/>
            <a:tailEnd len="sm" w="sm" type="none"/>
          </a:ln>
        </p:spPr>
      </p:cxnSp>
      <p:cxnSp>
        <p:nvCxnSpPr>
          <p:cNvPr id="328" name="Google Shape;328;g27f6ddbcfb5_0_164"/>
          <p:cNvCxnSpPr/>
          <p:nvPr/>
        </p:nvCxnSpPr>
        <p:spPr>
          <a:xfrm>
            <a:off x="3454400" y="4114800"/>
            <a:ext cx="4572000" cy="76200"/>
          </a:xfrm>
          <a:prstGeom prst="straightConnector1">
            <a:avLst/>
          </a:prstGeom>
          <a:noFill/>
          <a:ln cap="flat" cmpd="sng" w="9525">
            <a:solidFill>
              <a:schemeClr val="dk1"/>
            </a:solidFill>
            <a:prstDash val="solid"/>
            <a:round/>
            <a:headEnd len="sm" w="sm" type="none"/>
            <a:tailEnd len="sm" w="sm" type="none"/>
          </a:ln>
        </p:spPr>
      </p:cxnSp>
      <p:cxnSp>
        <p:nvCxnSpPr>
          <p:cNvPr id="329" name="Google Shape;329;g27f6ddbcfb5_0_164"/>
          <p:cNvCxnSpPr/>
          <p:nvPr/>
        </p:nvCxnSpPr>
        <p:spPr>
          <a:xfrm flipH="1" rot="10800000">
            <a:off x="4470400" y="4191000"/>
            <a:ext cx="3555900" cy="914400"/>
          </a:xfrm>
          <a:prstGeom prst="straightConnector1">
            <a:avLst/>
          </a:prstGeom>
          <a:noFill/>
          <a:ln cap="flat" cmpd="sng" w="9525">
            <a:solidFill>
              <a:schemeClr val="dk1"/>
            </a:solidFill>
            <a:prstDash val="solid"/>
            <a:round/>
            <a:headEnd len="sm" w="sm" type="none"/>
            <a:tailEnd len="sm" w="sm" type="none"/>
          </a:ln>
        </p:spPr>
      </p:cxnSp>
      <p:sp>
        <p:nvSpPr>
          <p:cNvPr id="330" name="Google Shape;330;g27f6ddbcfb5_0_164"/>
          <p:cNvSpPr txBox="1"/>
          <p:nvPr/>
        </p:nvSpPr>
        <p:spPr>
          <a:xfrm>
            <a:off x="7213650" y="147900"/>
            <a:ext cx="5384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Calibri"/>
                <a:ea typeface="Calibri"/>
                <a:cs typeface="Calibri"/>
                <a:sym typeface="Calibri"/>
              </a:rPr>
              <a:t>Patient care: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Calibri"/>
                <a:ea typeface="Calibri"/>
                <a:cs typeface="Calibri"/>
                <a:sym typeface="Calibri"/>
              </a:rPr>
              <a:t>A coordination challenge</a:t>
            </a:r>
            <a:endParaRPr b="0" i="0" sz="2400" u="none" cap="none" strike="noStrike">
              <a:solidFill>
                <a:schemeClr val="dk2"/>
              </a:solidFill>
              <a:latin typeface="Calibri"/>
              <a:ea typeface="Calibri"/>
              <a:cs typeface="Calibri"/>
              <a:sym typeface="Calibri"/>
            </a:endParaRPr>
          </a:p>
        </p:txBody>
      </p:sp>
      <p:sp>
        <p:nvSpPr>
          <p:cNvPr id="331" name="Google Shape;331;g27f6ddbcfb5_0_164"/>
          <p:cNvSpPr/>
          <p:nvPr/>
        </p:nvSpPr>
        <p:spPr>
          <a:xfrm>
            <a:off x="4673600" y="2743200"/>
            <a:ext cx="2133600" cy="800100"/>
          </a:xfrm>
          <a:prstGeom prst="ellipse">
            <a:avLst/>
          </a:prstGeom>
          <a:solidFill>
            <a:schemeClr val="dk2"/>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2" name="Google Shape;332;g27f6ddbcfb5_0_164"/>
          <p:cNvSpPr txBox="1"/>
          <p:nvPr/>
        </p:nvSpPr>
        <p:spPr>
          <a:xfrm>
            <a:off x="4876800" y="2971800"/>
            <a:ext cx="1828800" cy="3429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Patients</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33" name="Google Shape;333;g27f6ddbcfb5_0_164"/>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7f6ddbcfb5_0_225"/>
          <p:cNvSpPr/>
          <p:nvPr/>
        </p:nvSpPr>
        <p:spPr>
          <a:xfrm>
            <a:off x="1828800" y="685800"/>
            <a:ext cx="103632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2"/>
                </a:solidFill>
                <a:latin typeface="Calibri"/>
                <a:ea typeface="Calibri"/>
                <a:cs typeface="Calibri"/>
                <a:sym typeface="Calibri"/>
              </a:rPr>
              <a:t>Institute of Medicine report</a:t>
            </a:r>
            <a:endParaRPr b="0" i="0" sz="1400" u="none" cap="none" strike="noStrike">
              <a:solidFill>
                <a:srgbClr val="000000"/>
              </a:solidFill>
              <a:latin typeface="Arial"/>
              <a:ea typeface="Arial"/>
              <a:cs typeface="Arial"/>
              <a:sym typeface="Arial"/>
            </a:endParaRPr>
          </a:p>
        </p:txBody>
      </p:sp>
      <p:sp>
        <p:nvSpPr>
          <p:cNvPr id="339" name="Google Shape;339;g27f6ddbcfb5_0_225"/>
          <p:cNvSpPr txBox="1"/>
          <p:nvPr/>
        </p:nvSpPr>
        <p:spPr>
          <a:xfrm>
            <a:off x="1625600" y="2362200"/>
            <a:ext cx="99567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“The current system shows too little cooperation and teamwork.  Instead, each discipline and type of organization tends to defend its authority at the expense of the total system’s function.” (2003)</a:t>
            </a:r>
            <a:endParaRPr b="0" i="0" sz="2800" u="none" cap="none" strike="noStrike">
              <a:solidFill>
                <a:schemeClr val="dk1"/>
              </a:solidFill>
              <a:latin typeface="Calibri"/>
              <a:ea typeface="Calibri"/>
              <a:cs typeface="Calibri"/>
              <a:sym typeface="Calibri"/>
            </a:endParaRPr>
          </a:p>
        </p:txBody>
      </p:sp>
      <p:pic>
        <p:nvPicPr>
          <p:cNvPr id="340" name="Google Shape;340;g27f6ddbcfb5_0_225"/>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7f6ddbcfb5_0_231"/>
          <p:cNvSpPr/>
          <p:nvPr/>
        </p:nvSpPr>
        <p:spPr>
          <a:xfrm>
            <a:off x="1320800" y="762000"/>
            <a:ext cx="111759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2"/>
                </a:solidFill>
                <a:latin typeface="Calibri"/>
                <a:ea typeface="Calibri"/>
                <a:cs typeface="Calibri"/>
                <a:sym typeface="Calibri"/>
              </a:rPr>
              <a:t>Physicians recognize the problem</a:t>
            </a:r>
            <a:endParaRPr b="0" i="0" sz="1400" u="none" cap="none" strike="noStrike">
              <a:solidFill>
                <a:srgbClr val="000000"/>
              </a:solidFill>
              <a:latin typeface="Arial"/>
              <a:ea typeface="Arial"/>
              <a:cs typeface="Arial"/>
              <a:sym typeface="Arial"/>
            </a:endParaRPr>
          </a:p>
        </p:txBody>
      </p:sp>
      <p:sp>
        <p:nvSpPr>
          <p:cNvPr id="346" name="Google Shape;346;g27f6ddbcfb5_0_231"/>
          <p:cNvSpPr txBox="1"/>
          <p:nvPr/>
        </p:nvSpPr>
        <p:spPr>
          <a:xfrm>
            <a:off x="1422400" y="2362200"/>
            <a:ext cx="9956700" cy="177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 communication line just wasn’t there.   We thought it was, but it wasn’t.  We talk to nurses every day but we aren’t really communicating.”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47" name="Google Shape;347;g27f6ddbcfb5_0_231"/>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7f6ddbcfb5_0_237"/>
          <p:cNvSpPr/>
          <p:nvPr/>
        </p:nvSpPr>
        <p:spPr>
          <a:xfrm>
            <a:off x="1422400" y="533400"/>
            <a:ext cx="107697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2"/>
                </a:solidFill>
                <a:latin typeface="Calibri"/>
                <a:ea typeface="Calibri"/>
                <a:cs typeface="Calibri"/>
                <a:sym typeface="Calibri"/>
              </a:rPr>
              <a:t>Nurses observe the same problem</a:t>
            </a:r>
            <a:endParaRPr b="0" i="0" sz="1400" u="none" cap="none" strike="noStrike">
              <a:solidFill>
                <a:srgbClr val="000000"/>
              </a:solidFill>
              <a:latin typeface="Arial"/>
              <a:ea typeface="Arial"/>
              <a:cs typeface="Arial"/>
              <a:sym typeface="Arial"/>
            </a:endParaRPr>
          </a:p>
        </p:txBody>
      </p:sp>
      <p:sp>
        <p:nvSpPr>
          <p:cNvPr id="353" name="Google Shape;353;g27f6ddbcfb5_0_237"/>
          <p:cNvSpPr txBox="1"/>
          <p:nvPr/>
        </p:nvSpPr>
        <p:spPr>
          <a:xfrm>
            <a:off x="1320800" y="2133600"/>
            <a:ext cx="9956700" cy="260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“Miscommunication between the physician and the nurse is common because so many things are happening so quickly.  But because patients are in and out so quickly, it’s even more important to communicate well.”</a:t>
            </a:r>
            <a:endParaRPr b="0" i="0" sz="2800" u="none" cap="none" strike="noStrike">
              <a:solidFill>
                <a:schemeClr val="dk1"/>
              </a:solidFill>
              <a:latin typeface="Arial"/>
              <a:ea typeface="Arial"/>
              <a:cs typeface="Arial"/>
              <a:sym typeface="Arial"/>
            </a:endParaRPr>
          </a:p>
          <a:p>
            <a:pPr indent="0" lvl="0" marL="0" marR="0" rtl="0" algn="r">
              <a:lnSpc>
                <a:spcPct val="100000"/>
              </a:lnSpc>
              <a:spcBef>
                <a:spcPts val="9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54" name="Google Shape;354;g27f6ddbcfb5_0_237"/>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7f6ddbcfb5_0_243"/>
          <p:cNvSpPr txBox="1"/>
          <p:nvPr/>
        </p:nvSpPr>
        <p:spPr>
          <a:xfrm>
            <a:off x="1564217" y="457200"/>
            <a:ext cx="103632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2"/>
                </a:solidFill>
                <a:latin typeface="Calibri"/>
                <a:ea typeface="Calibri"/>
                <a:cs typeface="Calibri"/>
                <a:sym typeface="Calibri"/>
              </a:rPr>
              <a:t>Same study conducted in </a:t>
            </a:r>
            <a:br>
              <a:rPr b="0" i="0" lang="en-US" sz="4400" u="none" cap="none" strike="noStrike">
                <a:solidFill>
                  <a:schemeClr val="dk2"/>
                </a:solidFill>
                <a:latin typeface="Calibri"/>
                <a:ea typeface="Calibri"/>
                <a:cs typeface="Calibri"/>
                <a:sym typeface="Calibri"/>
              </a:rPr>
            </a:br>
            <a:r>
              <a:rPr b="0" i="0" lang="en-US" sz="4400" u="none" cap="none" strike="noStrike">
                <a:solidFill>
                  <a:schemeClr val="dk2"/>
                </a:solidFill>
                <a:latin typeface="Calibri"/>
                <a:ea typeface="Calibri"/>
                <a:cs typeface="Calibri"/>
                <a:sym typeface="Calibri"/>
              </a:rPr>
              <a:t>hospital setting</a:t>
            </a:r>
            <a:endParaRPr b="0" i="0" sz="1400" u="none" cap="none" strike="noStrike">
              <a:solidFill>
                <a:srgbClr val="000000"/>
              </a:solidFill>
              <a:latin typeface="Arial"/>
              <a:ea typeface="Arial"/>
              <a:cs typeface="Arial"/>
              <a:sym typeface="Arial"/>
            </a:endParaRPr>
          </a:p>
        </p:txBody>
      </p:sp>
      <p:sp>
        <p:nvSpPr>
          <p:cNvPr id="360" name="Google Shape;360;g27f6ddbcfb5_0_243"/>
          <p:cNvSpPr txBox="1"/>
          <p:nvPr/>
        </p:nvSpPr>
        <p:spPr>
          <a:xfrm>
            <a:off x="1564217" y="1981200"/>
            <a:ext cx="103632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240"/>
              <a:buFont typeface="Arial"/>
              <a:buChar char="●"/>
            </a:pPr>
            <a:r>
              <a:rPr b="0" i="0" lang="en-US" sz="3200" u="none" cap="none" strike="noStrike">
                <a:solidFill>
                  <a:schemeClr val="dk1"/>
                </a:solidFill>
                <a:latin typeface="Calibri"/>
                <a:ea typeface="Calibri"/>
                <a:cs typeface="Calibri"/>
                <a:sym typeface="Calibri"/>
              </a:rPr>
              <a:t>Nine hospital study of 893 surgical patients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chemeClr val="accent1"/>
              </a:buClr>
              <a:buSzPts val="2240"/>
              <a:buFont typeface="Arial"/>
              <a:buChar char="●"/>
            </a:pPr>
            <a:r>
              <a:rPr b="0" i="0" lang="en-US" sz="3200" u="none" cap="none" strike="noStrike">
                <a:solidFill>
                  <a:schemeClr val="dk1"/>
                </a:solidFill>
                <a:latin typeface="Calibri"/>
                <a:ea typeface="Calibri"/>
                <a:cs typeface="Calibri"/>
                <a:sym typeface="Calibri"/>
              </a:rPr>
              <a:t>Measured quality and efficiency performance -- and job satisfaction, adjusting for patient differences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chemeClr val="accent1"/>
              </a:buClr>
              <a:buSzPts val="2240"/>
              <a:buFont typeface="Arial"/>
              <a:buChar char="●"/>
            </a:pPr>
            <a:r>
              <a:rPr b="0" i="0" lang="en-US" sz="3200" u="none" cap="none" strike="noStrike">
                <a:solidFill>
                  <a:schemeClr val="dk1"/>
                </a:solidFill>
                <a:latin typeface="Calibri"/>
                <a:ea typeface="Calibri"/>
                <a:cs typeface="Calibri"/>
                <a:sym typeface="Calibri"/>
              </a:rPr>
              <a:t>Measured relational coordination among doctors, nurses, physical therapists, social workers and case managers</a:t>
            </a:r>
            <a:endParaRPr b="0" i="0" sz="1400" u="none" cap="none" strike="noStrike">
              <a:solidFill>
                <a:srgbClr val="000000"/>
              </a:solidFill>
              <a:latin typeface="Arial"/>
              <a:ea typeface="Arial"/>
              <a:cs typeface="Arial"/>
              <a:sym typeface="Arial"/>
            </a:endParaRPr>
          </a:p>
          <a:p>
            <a:pPr indent="-200660" lvl="0" marL="342900" marR="0" rtl="0" algn="l">
              <a:lnSpc>
                <a:spcPct val="100000"/>
              </a:lnSpc>
              <a:spcBef>
                <a:spcPts val="640"/>
              </a:spcBef>
              <a:spcAft>
                <a:spcPts val="0"/>
              </a:spcAft>
              <a:buClr>
                <a:schemeClr val="accent6"/>
              </a:buClr>
              <a:buSzPts val="2240"/>
              <a:buFont typeface="Arial"/>
              <a:buNone/>
            </a:pPr>
            <a:r>
              <a:t/>
            </a:r>
            <a:endParaRPr b="0" i="0" sz="3200" u="none" cap="none" strike="noStrike">
              <a:solidFill>
                <a:schemeClr val="dk1"/>
              </a:solidFill>
              <a:latin typeface="Calibri"/>
              <a:ea typeface="Calibri"/>
              <a:cs typeface="Calibri"/>
              <a:sym typeface="Calibri"/>
            </a:endParaRPr>
          </a:p>
        </p:txBody>
      </p:sp>
      <p:pic>
        <p:nvPicPr>
          <p:cNvPr id="361" name="Google Shape;361;g27f6ddbcfb5_0_243"/>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
        <p:nvSpPr>
          <p:cNvPr id="362" name="Google Shape;362;g27f6ddbcfb5_0_243"/>
          <p:cNvSpPr txBox="1"/>
          <p:nvPr/>
        </p:nvSpPr>
        <p:spPr>
          <a:xfrm>
            <a:off x="1209775" y="5891750"/>
            <a:ext cx="7824300" cy="7389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Gittell, J. H. (2003).  </a:t>
            </a:r>
            <a:r>
              <a:rPr b="0" i="0" lang="en-US" sz="1800" u="sng" cap="none" strike="noStrike">
                <a:solidFill>
                  <a:schemeClr val="hlink"/>
                </a:solidFill>
                <a:latin typeface="Calibri"/>
                <a:ea typeface="Calibri"/>
                <a:cs typeface="Calibri"/>
                <a:sym typeface="Calibri"/>
                <a:hlinkClick r:id="rId4"/>
              </a:rPr>
              <a:t>High performance healthcare: Using the power of relationships to achieve quality, efficiency and resilience</a:t>
            </a:r>
            <a:r>
              <a:rPr b="0" i="0" lang="en-US" sz="1800" u="none" cap="none" strike="noStrike">
                <a:solidFill>
                  <a:srgbClr val="000000"/>
                </a:solidFill>
                <a:latin typeface="Calibri"/>
                <a:ea typeface="Calibri"/>
                <a:cs typeface="Calibri"/>
                <a:sym typeface="Calibri"/>
              </a:rPr>
              <a:t>.  McGraw-Hill:  New York.</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7f6ddbcfb5_0_250"/>
          <p:cNvSpPr txBox="1"/>
          <p:nvPr/>
        </p:nvSpPr>
        <p:spPr>
          <a:xfrm>
            <a:off x="1422401" y="457200"/>
            <a:ext cx="10160100" cy="91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2"/>
                </a:solidFill>
                <a:latin typeface="Calibri"/>
                <a:ea typeface="Calibri"/>
                <a:cs typeface="Calibri"/>
                <a:sym typeface="Calibri"/>
              </a:rPr>
              <a:t>Relational coordination drives  surgical performance</a:t>
            </a:r>
            <a:endParaRPr b="0" i="0" sz="1400" u="none" cap="none" strike="noStrike">
              <a:solidFill>
                <a:srgbClr val="000000"/>
              </a:solidFill>
              <a:latin typeface="Arial"/>
              <a:ea typeface="Arial"/>
              <a:cs typeface="Arial"/>
              <a:sym typeface="Arial"/>
            </a:endParaRPr>
          </a:p>
        </p:txBody>
      </p:sp>
      <p:graphicFrame>
        <p:nvGraphicFramePr>
          <p:cNvPr id="368" name="Google Shape;368;g27f6ddbcfb5_0_250"/>
          <p:cNvGraphicFramePr/>
          <p:nvPr/>
        </p:nvGraphicFramePr>
        <p:xfrm>
          <a:off x="1505829" y="1828800"/>
          <a:ext cx="3000000" cy="3000000"/>
        </p:xfrm>
        <a:graphic>
          <a:graphicData uri="http://schemas.openxmlformats.org/drawingml/2006/table">
            <a:tbl>
              <a:tblPr>
                <a:noFill/>
                <a:tableStyleId>{F12E5480-E223-46A6-9AE7-85E524F409C6}</a:tableStyleId>
              </a:tblPr>
              <a:tblGrid>
                <a:gridCol w="2194425"/>
                <a:gridCol w="1639700"/>
                <a:gridCol w="1874900"/>
                <a:gridCol w="1810575"/>
                <a:gridCol w="1597575"/>
              </a:tblGrid>
              <a:tr h="591825">
                <a:tc>
                  <a:txBody>
                    <a:bodyPr/>
                    <a:lstStyle/>
                    <a:p>
                      <a:pPr indent="0" lvl="0" marL="0" marR="0" rtl="0" algn="l">
                        <a:lnSpc>
                          <a:spcPct val="100000"/>
                        </a:lnSpc>
                        <a:spcBef>
                          <a:spcPts val="0"/>
                        </a:spcBef>
                        <a:spcAft>
                          <a:spcPts val="0"/>
                        </a:spcAft>
                        <a:buClr>
                          <a:schemeClr val="accent1"/>
                        </a:buClr>
                        <a:buSzPts val="1120"/>
                        <a:buFont typeface="Arial"/>
                        <a:buNone/>
                      </a:pPr>
                      <a:r>
                        <a:t/>
                      </a:r>
                      <a:endParaRPr b="1" i="0" sz="1600" u="none" cap="none" strike="noStrike">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120"/>
                        <a:buFont typeface="Arial"/>
                        <a:buNone/>
                      </a:pPr>
                      <a:r>
                        <a:rPr b="1" i="0" lang="en-US" sz="1600" u="none" cap="none" strike="noStrike">
                          <a:solidFill>
                            <a:schemeClr val="dk1"/>
                          </a:solidFill>
                          <a:latin typeface="Arial"/>
                          <a:ea typeface="Arial"/>
                          <a:cs typeface="Arial"/>
                          <a:sym typeface="Arial"/>
                        </a:rPr>
                        <a:t>Length of stay</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120"/>
                        <a:buFont typeface="Arial"/>
                        <a:buNone/>
                      </a:pPr>
                      <a:r>
                        <a:rPr b="1" i="0" lang="en-US" sz="1600" u="none" cap="none" strike="noStrike">
                          <a:solidFill>
                            <a:schemeClr val="dk1"/>
                          </a:solidFill>
                          <a:latin typeface="Arial"/>
                          <a:ea typeface="Arial"/>
                          <a:cs typeface="Arial"/>
                          <a:sym typeface="Arial"/>
                        </a:rPr>
                        <a:t>Patient satisfaction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120"/>
                        <a:buFont typeface="Arial"/>
                        <a:buNone/>
                      </a:pPr>
                      <a:r>
                        <a:rPr b="1" i="0" lang="en-US" sz="1600" u="none" cap="none" strike="noStrike">
                          <a:solidFill>
                            <a:schemeClr val="dk1"/>
                          </a:solidFill>
                          <a:latin typeface="Arial"/>
                          <a:ea typeface="Arial"/>
                          <a:cs typeface="Arial"/>
                          <a:sym typeface="Arial"/>
                        </a:rPr>
                        <a:t>Freedom from pain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120"/>
                        <a:buFont typeface="Arial"/>
                        <a:buNone/>
                      </a:pPr>
                      <a:r>
                        <a:rPr b="1" i="0" lang="en-US" sz="1600" u="none" cap="none" strike="noStrike">
                          <a:solidFill>
                            <a:schemeClr val="dk1"/>
                          </a:solidFill>
                          <a:latin typeface="Arial"/>
                          <a:ea typeface="Arial"/>
                          <a:cs typeface="Arial"/>
                          <a:sym typeface="Arial"/>
                        </a:rPr>
                        <a:t>Mobility</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1175">
                <a:tc>
                  <a:txBody>
                    <a:bodyPr/>
                    <a:lstStyle/>
                    <a:p>
                      <a:pPr indent="0" lvl="0" marL="0" marR="0" rtl="0" algn="l">
                        <a:lnSpc>
                          <a:spcPct val="100000"/>
                        </a:lnSpc>
                        <a:spcBef>
                          <a:spcPts val="0"/>
                        </a:spcBef>
                        <a:spcAft>
                          <a:spcPts val="0"/>
                        </a:spcAft>
                        <a:buClr>
                          <a:schemeClr val="accent1"/>
                        </a:buClr>
                        <a:buSzPts val="1120"/>
                        <a:buFont typeface="Arial"/>
                        <a:buNone/>
                      </a:pPr>
                      <a:r>
                        <a:rPr b="1" i="0" lang="en-US" sz="1600" u="none" cap="none" strike="noStrike">
                          <a:solidFill>
                            <a:schemeClr val="dk1"/>
                          </a:solidFill>
                          <a:latin typeface="Arial"/>
                          <a:ea typeface="Arial"/>
                          <a:cs typeface="Arial"/>
                          <a:sym typeface="Arial"/>
                        </a:rPr>
                        <a:t>Relational coordination</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-.33***</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BBB59"/>
                    </a:solidFill>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.26***</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BBB59"/>
                    </a:solidFill>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.08*</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BBB59"/>
                    </a:solidFill>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.06+</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BBB59"/>
                    </a:solidFill>
                  </a:tcPr>
                </a:tc>
              </a:tr>
              <a:tr h="469900">
                <a:tc>
                  <a:txBody>
                    <a:bodyPr/>
                    <a:lstStyle/>
                    <a:p>
                      <a:pPr indent="0" lvl="0" marL="0" marR="0" rtl="0" algn="l">
                        <a:lnSpc>
                          <a:spcPct val="100000"/>
                        </a:lnSpc>
                        <a:spcBef>
                          <a:spcPts val="0"/>
                        </a:spcBef>
                        <a:spcAft>
                          <a:spcPts val="0"/>
                        </a:spcAft>
                        <a:buClr>
                          <a:schemeClr val="accent1"/>
                        </a:buClr>
                        <a:buSzPts val="1120"/>
                        <a:buFont typeface="Arial"/>
                        <a:buNone/>
                      </a:pPr>
                      <a:r>
                        <a:rPr b="1" i="0" lang="en-US" sz="1600" u="none" cap="none" strike="noStrike">
                          <a:solidFill>
                            <a:schemeClr val="dk1"/>
                          </a:solidFill>
                          <a:latin typeface="Arial"/>
                          <a:ea typeface="Arial"/>
                          <a:cs typeface="Arial"/>
                          <a:sym typeface="Arial"/>
                        </a:rPr>
                        <a:t>Patient age</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.02</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.01</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.04</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9900">
                <a:tc>
                  <a:txBody>
                    <a:bodyPr/>
                    <a:lstStyle/>
                    <a:p>
                      <a:pPr indent="0" lvl="0" marL="0" marR="0" rtl="0" algn="l">
                        <a:lnSpc>
                          <a:spcPct val="100000"/>
                        </a:lnSpc>
                        <a:spcBef>
                          <a:spcPts val="0"/>
                        </a:spcBef>
                        <a:spcAft>
                          <a:spcPts val="0"/>
                        </a:spcAft>
                        <a:buClr>
                          <a:schemeClr val="accent1"/>
                        </a:buClr>
                        <a:buSzPts val="1120"/>
                        <a:buFont typeface="Arial"/>
                        <a:buNone/>
                      </a:pPr>
                      <a:r>
                        <a:rPr b="1" i="0" lang="en-US" sz="1600" u="none" cap="none" strike="noStrike">
                          <a:solidFill>
                            <a:schemeClr val="dk1"/>
                          </a:solidFill>
                          <a:latin typeface="Arial"/>
                          <a:ea typeface="Arial"/>
                          <a:cs typeface="Arial"/>
                          <a:sym typeface="Arial"/>
                        </a:rPr>
                        <a:t>Comorbidities</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.09*</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.07</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.01</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.04</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9900">
                <a:tc>
                  <a:txBody>
                    <a:bodyPr/>
                    <a:lstStyle/>
                    <a:p>
                      <a:pPr indent="0" lvl="0" marL="0" marR="0" rtl="0" algn="l">
                        <a:lnSpc>
                          <a:spcPct val="100000"/>
                        </a:lnSpc>
                        <a:spcBef>
                          <a:spcPts val="0"/>
                        </a:spcBef>
                        <a:spcAft>
                          <a:spcPts val="0"/>
                        </a:spcAft>
                        <a:buClr>
                          <a:schemeClr val="accent1"/>
                        </a:buClr>
                        <a:buSzPts val="1120"/>
                        <a:buFont typeface="Arial"/>
                        <a:buNone/>
                      </a:pPr>
                      <a:r>
                        <a:rPr b="1" i="0" lang="en-US" sz="1600" u="none" cap="none" strike="noStrike">
                          <a:solidFill>
                            <a:schemeClr val="dk1"/>
                          </a:solidFill>
                          <a:latin typeface="Arial"/>
                          <a:ea typeface="Arial"/>
                          <a:cs typeface="Arial"/>
                          <a:sym typeface="Arial"/>
                        </a:rPr>
                        <a:t>Pre-op status</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.03</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.01</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.20***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.28***</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1175">
                <a:tc>
                  <a:txBody>
                    <a:bodyPr/>
                    <a:lstStyle/>
                    <a:p>
                      <a:pPr indent="0" lvl="0" marL="0" marR="0" rtl="0" algn="l">
                        <a:lnSpc>
                          <a:spcPct val="100000"/>
                        </a:lnSpc>
                        <a:spcBef>
                          <a:spcPts val="0"/>
                        </a:spcBef>
                        <a:spcAft>
                          <a:spcPts val="0"/>
                        </a:spcAft>
                        <a:buClr>
                          <a:schemeClr val="accent1"/>
                        </a:buClr>
                        <a:buSzPts val="1120"/>
                        <a:buFont typeface="Arial"/>
                        <a:buNone/>
                      </a:pPr>
                      <a:r>
                        <a:rPr b="1" i="0" lang="en-US" sz="1600" u="none" cap="none" strike="noStrike">
                          <a:solidFill>
                            <a:schemeClr val="dk1"/>
                          </a:solidFill>
                          <a:latin typeface="Arial"/>
                          <a:ea typeface="Arial"/>
                          <a:cs typeface="Arial"/>
                          <a:sym typeface="Arial"/>
                        </a:rPr>
                        <a:t>Surgical volume</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.11**</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.10*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.06+</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.03</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9900">
                <a:tc>
                  <a:txBody>
                    <a:bodyPr/>
                    <a:lstStyle/>
                    <a:p>
                      <a:pPr indent="0" lvl="0" marL="0" marR="0" rtl="0" algn="l">
                        <a:lnSpc>
                          <a:spcPct val="100000"/>
                        </a:lnSpc>
                        <a:spcBef>
                          <a:spcPts val="0"/>
                        </a:spcBef>
                        <a:spcAft>
                          <a:spcPts val="0"/>
                        </a:spcAft>
                        <a:buClr>
                          <a:schemeClr val="accent1"/>
                        </a:buClr>
                        <a:buSzPts val="1120"/>
                        <a:buFont typeface="Arial"/>
                        <a:buNone/>
                      </a:pPr>
                      <a:r>
                        <a:rPr b="1" i="0" lang="en-US" sz="1600" u="none" cap="none" strike="noStrike">
                          <a:solidFill>
                            <a:schemeClr val="dk1"/>
                          </a:solidFill>
                          <a:latin typeface="Arial"/>
                          <a:ea typeface="Arial"/>
                          <a:cs typeface="Arial"/>
                          <a:sym typeface="Arial"/>
                        </a:rPr>
                        <a:t>R Squared</a:t>
                      </a:r>
                      <a:endParaRPr sz="1400" u="none" cap="none" strike="noStrike"/>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.82</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.63</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.50</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dk1"/>
                          </a:solidFill>
                          <a:latin typeface="Arial"/>
                          <a:ea typeface="Arial"/>
                          <a:cs typeface="Arial"/>
                          <a:sym typeface="Arial"/>
                        </a:rPr>
                        <a:t>.22</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369" name="Google Shape;369;g27f6ddbcfb5_0_250"/>
          <p:cNvSpPr txBox="1"/>
          <p:nvPr/>
        </p:nvSpPr>
        <p:spPr>
          <a:xfrm>
            <a:off x="406400" y="5486400"/>
            <a:ext cx="1150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Observations are patients (n=878) in hospitals (n=9).  Model also included gender, marital status, psychological well-being and race.  Standardized coefficients are shown.</a:t>
            </a:r>
            <a:endParaRPr b="0" i="0" sz="1200" u="none" cap="none" strike="noStrike">
              <a:solidFill>
                <a:srgbClr val="000000"/>
              </a:solidFill>
              <a:latin typeface="Arial"/>
              <a:ea typeface="Arial"/>
              <a:cs typeface="Arial"/>
              <a:sym typeface="Arial"/>
            </a:endParaRPr>
          </a:p>
        </p:txBody>
      </p:sp>
      <p:pic>
        <p:nvPicPr>
          <p:cNvPr id="370" name="Google Shape;370;g27f6ddbcfb5_0_250"/>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7f6ddbcfb5_0_257"/>
          <p:cNvSpPr/>
          <p:nvPr/>
        </p:nvSpPr>
        <p:spPr>
          <a:xfrm>
            <a:off x="2032000" y="609600"/>
            <a:ext cx="9550500" cy="838200"/>
          </a:xfrm>
          <a:prstGeom prst="rect">
            <a:avLst/>
          </a:prstGeom>
          <a:noFill/>
          <a:ln>
            <a:noFill/>
          </a:ln>
        </p:spPr>
        <p:txBody>
          <a:bodyPr anchorCtr="0" anchor="ctr" bIns="46025" lIns="92075" spcFirstLastPara="1" rIns="92075" wrap="square" tIns="46025">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2"/>
                </a:solidFill>
                <a:latin typeface="Calibri"/>
                <a:ea typeface="Calibri"/>
                <a:cs typeface="Calibri"/>
                <a:sym typeface="Calibri"/>
              </a:rPr>
              <a:t>Relational coordination drives surgical performance </a:t>
            </a:r>
            <a:endParaRPr b="0" i="0" sz="4000" u="none" cap="none" strike="noStrike">
              <a:solidFill>
                <a:schemeClr val="dk1"/>
              </a:solidFill>
              <a:latin typeface="Calibri"/>
              <a:ea typeface="Calibri"/>
              <a:cs typeface="Calibri"/>
              <a:sym typeface="Calibri"/>
            </a:endParaRPr>
          </a:p>
        </p:txBody>
      </p:sp>
      <p:cxnSp>
        <p:nvCxnSpPr>
          <p:cNvPr id="376" name="Google Shape;376;g27f6ddbcfb5_0_257"/>
          <p:cNvCxnSpPr/>
          <p:nvPr/>
        </p:nvCxnSpPr>
        <p:spPr>
          <a:xfrm>
            <a:off x="2133600" y="1824038"/>
            <a:ext cx="0" cy="4572000"/>
          </a:xfrm>
          <a:prstGeom prst="straightConnector1">
            <a:avLst/>
          </a:prstGeom>
          <a:noFill/>
          <a:ln cap="sq" cmpd="sng" w="12700">
            <a:solidFill>
              <a:schemeClr val="dk1"/>
            </a:solidFill>
            <a:prstDash val="solid"/>
            <a:round/>
            <a:headEnd len="sm" w="sm" type="none"/>
            <a:tailEnd len="sm" w="sm" type="none"/>
          </a:ln>
        </p:spPr>
      </p:cxnSp>
      <p:cxnSp>
        <p:nvCxnSpPr>
          <p:cNvPr id="377" name="Google Shape;377;g27f6ddbcfb5_0_257"/>
          <p:cNvCxnSpPr/>
          <p:nvPr/>
        </p:nvCxnSpPr>
        <p:spPr>
          <a:xfrm>
            <a:off x="2133600" y="6396038"/>
            <a:ext cx="8636100" cy="0"/>
          </a:xfrm>
          <a:prstGeom prst="straightConnector1">
            <a:avLst/>
          </a:prstGeom>
          <a:noFill/>
          <a:ln cap="sq" cmpd="sng" w="12700">
            <a:solidFill>
              <a:schemeClr val="dk1"/>
            </a:solidFill>
            <a:prstDash val="solid"/>
            <a:round/>
            <a:headEnd len="sm" w="sm" type="none"/>
            <a:tailEnd len="sm" w="sm" type="none"/>
          </a:ln>
        </p:spPr>
      </p:cxnSp>
      <p:sp>
        <p:nvSpPr>
          <p:cNvPr id="378" name="Google Shape;378;g27f6ddbcfb5_0_257"/>
          <p:cNvSpPr txBox="1"/>
          <p:nvPr/>
        </p:nvSpPr>
        <p:spPr>
          <a:xfrm>
            <a:off x="304800" y="2890838"/>
            <a:ext cx="1524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240"/>
              <a:buFont typeface="Arial"/>
              <a:buNone/>
            </a:pPr>
            <a:r>
              <a:t/>
            </a:r>
            <a:endParaRPr b="0" i="0" sz="3200" u="none" cap="none" strike="noStrike">
              <a:solidFill>
                <a:schemeClr val="dk1"/>
              </a:solidFill>
              <a:latin typeface="Arial"/>
              <a:ea typeface="Arial"/>
              <a:cs typeface="Arial"/>
              <a:sym typeface="Arial"/>
            </a:endParaRPr>
          </a:p>
        </p:txBody>
      </p:sp>
      <p:sp>
        <p:nvSpPr>
          <p:cNvPr id="379" name="Google Shape;379;g27f6ddbcfb5_0_257"/>
          <p:cNvSpPr txBox="1"/>
          <p:nvPr/>
        </p:nvSpPr>
        <p:spPr>
          <a:xfrm>
            <a:off x="3962400" y="6457950"/>
            <a:ext cx="4470300" cy="400200"/>
          </a:xfrm>
          <a:prstGeom prst="rect">
            <a:avLst/>
          </a:prstGeom>
          <a:solidFill>
            <a:srgbClr val="4F612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lt1"/>
                </a:solidFill>
                <a:latin typeface="Calibri"/>
                <a:ea typeface="Calibri"/>
                <a:cs typeface="Calibri"/>
                <a:sym typeface="Calibri"/>
              </a:rPr>
              <a:t>Relational coordination</a:t>
            </a:r>
            <a:endParaRPr b="0" i="0" sz="1400" u="none" cap="none" strike="noStrike">
              <a:solidFill>
                <a:srgbClr val="000000"/>
              </a:solidFill>
              <a:latin typeface="Arial"/>
              <a:ea typeface="Arial"/>
              <a:cs typeface="Arial"/>
              <a:sym typeface="Arial"/>
            </a:endParaRPr>
          </a:p>
        </p:txBody>
      </p:sp>
      <p:sp>
        <p:nvSpPr>
          <p:cNvPr id="380" name="Google Shape;380;g27f6ddbcfb5_0_257"/>
          <p:cNvSpPr txBox="1"/>
          <p:nvPr/>
        </p:nvSpPr>
        <p:spPr>
          <a:xfrm>
            <a:off x="0" y="2667000"/>
            <a:ext cx="3352800" cy="708000"/>
          </a:xfrm>
          <a:prstGeom prst="rect">
            <a:avLst/>
          </a:prstGeom>
          <a:solidFill>
            <a:srgbClr val="4F6228"/>
          </a:solidFill>
          <a:ln cap="sq" cmpd="sng" w="12700">
            <a:solidFill>
              <a:srgbClr val="00CC99"/>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rgbClr val="FFFFFF"/>
                </a:solidFill>
                <a:latin typeface="Calibri"/>
                <a:ea typeface="Calibri"/>
                <a:cs typeface="Calibri"/>
                <a:sym typeface="Calibri"/>
              </a:rPr>
              <a:t>Quality/efficiency performance index</a:t>
            </a:r>
            <a:endParaRPr b="0" i="0" sz="1400" u="none" cap="none" strike="noStrike">
              <a:solidFill>
                <a:srgbClr val="000000"/>
              </a:solidFill>
              <a:latin typeface="Arial"/>
              <a:ea typeface="Arial"/>
              <a:cs typeface="Arial"/>
              <a:sym typeface="Arial"/>
            </a:endParaRPr>
          </a:p>
        </p:txBody>
      </p:sp>
      <p:cxnSp>
        <p:nvCxnSpPr>
          <p:cNvPr id="381" name="Google Shape;381;g27f6ddbcfb5_0_257"/>
          <p:cNvCxnSpPr/>
          <p:nvPr/>
        </p:nvCxnSpPr>
        <p:spPr>
          <a:xfrm flipH="1" rot="10800000">
            <a:off x="2336800" y="1747838"/>
            <a:ext cx="9347100" cy="4495800"/>
          </a:xfrm>
          <a:prstGeom prst="straightConnector1">
            <a:avLst/>
          </a:prstGeom>
          <a:noFill/>
          <a:ln cap="sq" cmpd="sng" w="12700">
            <a:solidFill>
              <a:schemeClr val="dk1"/>
            </a:solidFill>
            <a:prstDash val="solid"/>
            <a:round/>
            <a:headEnd len="sm" w="sm" type="none"/>
            <a:tailEnd len="sm" w="sm" type="none"/>
          </a:ln>
        </p:spPr>
      </p:cxnSp>
      <p:sp>
        <p:nvSpPr>
          <p:cNvPr id="382" name="Google Shape;382;g27f6ddbcfb5_0_257"/>
          <p:cNvSpPr txBox="1"/>
          <p:nvPr/>
        </p:nvSpPr>
        <p:spPr>
          <a:xfrm>
            <a:off x="2336800" y="5791200"/>
            <a:ext cx="1320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Hosp2</a:t>
            </a:r>
            <a:endParaRPr b="0" i="0" sz="1400" u="none" cap="none" strike="noStrike">
              <a:solidFill>
                <a:srgbClr val="000000"/>
              </a:solidFill>
              <a:latin typeface="Arial"/>
              <a:ea typeface="Arial"/>
              <a:cs typeface="Arial"/>
              <a:sym typeface="Arial"/>
            </a:endParaRPr>
          </a:p>
        </p:txBody>
      </p:sp>
      <p:sp>
        <p:nvSpPr>
          <p:cNvPr id="383" name="Google Shape;383;g27f6ddbcfb5_0_257"/>
          <p:cNvSpPr txBox="1"/>
          <p:nvPr/>
        </p:nvSpPr>
        <p:spPr>
          <a:xfrm>
            <a:off x="3251200" y="5181600"/>
            <a:ext cx="1625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Hosp1</a:t>
            </a:r>
            <a:endParaRPr b="0" i="0" sz="1400" u="none" cap="none" strike="noStrike">
              <a:solidFill>
                <a:srgbClr val="000000"/>
              </a:solidFill>
              <a:latin typeface="Arial"/>
              <a:ea typeface="Arial"/>
              <a:cs typeface="Arial"/>
              <a:sym typeface="Arial"/>
            </a:endParaRPr>
          </a:p>
        </p:txBody>
      </p:sp>
      <p:sp>
        <p:nvSpPr>
          <p:cNvPr id="384" name="Google Shape;384;g27f6ddbcfb5_0_257"/>
          <p:cNvSpPr txBox="1"/>
          <p:nvPr/>
        </p:nvSpPr>
        <p:spPr>
          <a:xfrm>
            <a:off x="5892800" y="4800600"/>
            <a:ext cx="1625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Hosp7</a:t>
            </a:r>
            <a:endParaRPr b="0" i="0" sz="1400" u="none" cap="none" strike="noStrike">
              <a:solidFill>
                <a:srgbClr val="000000"/>
              </a:solidFill>
              <a:latin typeface="Arial"/>
              <a:ea typeface="Arial"/>
              <a:cs typeface="Arial"/>
              <a:sym typeface="Arial"/>
            </a:endParaRPr>
          </a:p>
        </p:txBody>
      </p:sp>
      <p:sp>
        <p:nvSpPr>
          <p:cNvPr id="385" name="Google Shape;385;g27f6ddbcfb5_0_257"/>
          <p:cNvSpPr txBox="1"/>
          <p:nvPr/>
        </p:nvSpPr>
        <p:spPr>
          <a:xfrm>
            <a:off x="3860800" y="4114800"/>
            <a:ext cx="1320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Hosp3</a:t>
            </a:r>
            <a:endParaRPr b="0" i="0" sz="1400" u="none" cap="none" strike="noStrike">
              <a:solidFill>
                <a:srgbClr val="000000"/>
              </a:solidFill>
              <a:latin typeface="Arial"/>
              <a:ea typeface="Arial"/>
              <a:cs typeface="Arial"/>
              <a:sym typeface="Arial"/>
            </a:endParaRPr>
          </a:p>
        </p:txBody>
      </p:sp>
      <p:sp>
        <p:nvSpPr>
          <p:cNvPr id="386" name="Google Shape;386;g27f6ddbcfb5_0_257"/>
          <p:cNvSpPr txBox="1"/>
          <p:nvPr/>
        </p:nvSpPr>
        <p:spPr>
          <a:xfrm>
            <a:off x="6604000" y="3810000"/>
            <a:ext cx="1727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Hosp9</a:t>
            </a:r>
            <a:endParaRPr b="0" i="0" sz="1400" u="none" cap="none" strike="noStrike">
              <a:solidFill>
                <a:srgbClr val="000000"/>
              </a:solidFill>
              <a:latin typeface="Arial"/>
              <a:ea typeface="Arial"/>
              <a:cs typeface="Arial"/>
              <a:sym typeface="Arial"/>
            </a:endParaRPr>
          </a:p>
        </p:txBody>
      </p:sp>
      <p:sp>
        <p:nvSpPr>
          <p:cNvPr id="387" name="Google Shape;387;g27f6ddbcfb5_0_257"/>
          <p:cNvSpPr txBox="1"/>
          <p:nvPr/>
        </p:nvSpPr>
        <p:spPr>
          <a:xfrm>
            <a:off x="9144000" y="2667000"/>
            <a:ext cx="1320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Hosp5</a:t>
            </a:r>
            <a:endParaRPr b="0" i="0" sz="1400" u="none" cap="none" strike="noStrike">
              <a:solidFill>
                <a:srgbClr val="000000"/>
              </a:solidFill>
              <a:latin typeface="Arial"/>
              <a:ea typeface="Arial"/>
              <a:cs typeface="Arial"/>
              <a:sym typeface="Arial"/>
            </a:endParaRPr>
          </a:p>
        </p:txBody>
      </p:sp>
      <p:sp>
        <p:nvSpPr>
          <p:cNvPr id="388" name="Google Shape;388;g27f6ddbcfb5_0_257"/>
          <p:cNvSpPr txBox="1"/>
          <p:nvPr/>
        </p:nvSpPr>
        <p:spPr>
          <a:xfrm>
            <a:off x="10566400" y="1447800"/>
            <a:ext cx="1320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Hosp6</a:t>
            </a:r>
            <a:endParaRPr b="0" i="0" sz="1400" u="none" cap="none" strike="noStrike">
              <a:solidFill>
                <a:srgbClr val="000000"/>
              </a:solidFill>
              <a:latin typeface="Arial"/>
              <a:ea typeface="Arial"/>
              <a:cs typeface="Arial"/>
              <a:sym typeface="Arial"/>
            </a:endParaRPr>
          </a:p>
        </p:txBody>
      </p:sp>
      <p:sp>
        <p:nvSpPr>
          <p:cNvPr id="389" name="Google Shape;389;g27f6ddbcfb5_0_257"/>
          <p:cNvSpPr txBox="1"/>
          <p:nvPr/>
        </p:nvSpPr>
        <p:spPr>
          <a:xfrm>
            <a:off x="7010400" y="2438400"/>
            <a:ext cx="152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Hosp8</a:t>
            </a:r>
            <a:endParaRPr b="0" i="0" sz="1400" u="none" cap="none" strike="noStrike">
              <a:solidFill>
                <a:srgbClr val="000000"/>
              </a:solidFill>
              <a:latin typeface="Arial"/>
              <a:ea typeface="Arial"/>
              <a:cs typeface="Arial"/>
              <a:sym typeface="Arial"/>
            </a:endParaRPr>
          </a:p>
        </p:txBody>
      </p:sp>
      <p:sp>
        <p:nvSpPr>
          <p:cNvPr id="390" name="Google Shape;390;g27f6ddbcfb5_0_257"/>
          <p:cNvSpPr txBox="1"/>
          <p:nvPr/>
        </p:nvSpPr>
        <p:spPr>
          <a:xfrm>
            <a:off x="9855200" y="2057400"/>
            <a:ext cx="152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Hosp4</a:t>
            </a:r>
            <a:endParaRPr b="0" i="0" sz="1400" u="none" cap="none" strike="noStrike">
              <a:solidFill>
                <a:srgbClr val="000000"/>
              </a:solidFill>
              <a:latin typeface="Arial"/>
              <a:ea typeface="Arial"/>
              <a:cs typeface="Arial"/>
              <a:sym typeface="Arial"/>
            </a:endParaRPr>
          </a:p>
        </p:txBody>
      </p:sp>
      <p:pic>
        <p:nvPicPr>
          <p:cNvPr id="391" name="Google Shape;391;g27f6ddbcfb5_0_257"/>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27f6ddbcfb5_0_277"/>
          <p:cNvSpPr/>
          <p:nvPr/>
        </p:nvSpPr>
        <p:spPr>
          <a:xfrm>
            <a:off x="1828800" y="1066800"/>
            <a:ext cx="9144000" cy="3200400"/>
          </a:xfrm>
          <a:prstGeom prst="ellipse">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7" name="Google Shape;397;g27f6ddbcfb5_0_277"/>
          <p:cNvSpPr txBox="1"/>
          <p:nvPr/>
        </p:nvSpPr>
        <p:spPr>
          <a:xfrm>
            <a:off x="2438400" y="2209800"/>
            <a:ext cx="80265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Research has continued…</a:t>
            </a:r>
            <a:endParaRPr b="0" i="0" sz="1400" u="none" cap="none" strike="noStrike">
              <a:solidFill>
                <a:srgbClr val="000000"/>
              </a:solidFill>
              <a:latin typeface="Arial"/>
              <a:ea typeface="Arial"/>
              <a:cs typeface="Arial"/>
              <a:sym typeface="Arial"/>
            </a:endParaRPr>
          </a:p>
        </p:txBody>
      </p:sp>
      <p:pic>
        <p:nvPicPr>
          <p:cNvPr id="398" name="Google Shape;398;g27f6ddbcfb5_0_277"/>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27f6ddbcfb5_0_283"/>
          <p:cNvSpPr txBox="1"/>
          <p:nvPr>
            <p:ph type="title"/>
          </p:nvPr>
        </p:nvSpPr>
        <p:spPr>
          <a:xfrm>
            <a:off x="0" y="274650"/>
            <a:ext cx="12192000" cy="861900"/>
          </a:xfrm>
          <a:prstGeom prst="rect">
            <a:avLst/>
          </a:prstGeom>
          <a:solidFill>
            <a:srgbClr val="5F7026"/>
          </a:solidFill>
          <a:ln cap="flat" cmpd="sng" w="9525">
            <a:solidFill>
              <a:srgbClr val="4F81B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solidFill>
                  <a:schemeClr val="lt1"/>
                </a:solidFill>
              </a:rPr>
              <a:t>across multiple sectors….</a:t>
            </a:r>
            <a:endParaRPr>
              <a:solidFill>
                <a:schemeClr val="lt1"/>
              </a:solidFill>
            </a:endParaRPr>
          </a:p>
        </p:txBody>
      </p:sp>
      <p:sp>
        <p:nvSpPr>
          <p:cNvPr id="404" name="Google Shape;404;g27f6ddbcfb5_0_283"/>
          <p:cNvSpPr txBox="1"/>
          <p:nvPr>
            <p:ph idx="2" type="body"/>
          </p:nvPr>
        </p:nvSpPr>
        <p:spPr>
          <a:xfrm>
            <a:off x="358225" y="1427392"/>
            <a:ext cx="3684000" cy="5109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80000"/>
              </a:lnSpc>
              <a:spcBef>
                <a:spcPts val="0"/>
              </a:spcBef>
              <a:spcAft>
                <a:spcPts val="0"/>
              </a:spcAft>
              <a:buClr>
                <a:schemeClr val="dk1"/>
              </a:buClr>
              <a:buSzPts val="1320"/>
              <a:buNone/>
            </a:pPr>
            <a:r>
              <a:rPr lang="en-US" sz="1820" u="sng"/>
              <a:t>Commercial Sector</a:t>
            </a:r>
            <a:endParaRPr sz="1820"/>
          </a:p>
          <a:p>
            <a:pPr indent="-342900" lvl="0" marL="342900" rtl="0" algn="l">
              <a:lnSpc>
                <a:spcPct val="80000"/>
              </a:lnSpc>
              <a:spcBef>
                <a:spcPts val="264"/>
              </a:spcBef>
              <a:spcAft>
                <a:spcPts val="0"/>
              </a:spcAft>
              <a:buClr>
                <a:schemeClr val="dk1"/>
              </a:buClr>
              <a:buSzPts val="1520"/>
              <a:buChar char="•"/>
            </a:pPr>
            <a:r>
              <a:rPr lang="en-US" sz="1520"/>
              <a:t>Accounting</a:t>
            </a:r>
            <a:endParaRPr sz="3000"/>
          </a:p>
          <a:p>
            <a:pPr indent="-342900" lvl="0" marL="342900" rtl="0" algn="l">
              <a:lnSpc>
                <a:spcPct val="80000"/>
              </a:lnSpc>
              <a:spcBef>
                <a:spcPts val="264"/>
              </a:spcBef>
              <a:spcAft>
                <a:spcPts val="0"/>
              </a:spcAft>
              <a:buClr>
                <a:schemeClr val="dk1"/>
              </a:buClr>
              <a:buSzPts val="1520"/>
              <a:buChar char="•"/>
            </a:pPr>
            <a:r>
              <a:rPr lang="en-US" sz="1520"/>
              <a:t>Airlines</a:t>
            </a:r>
            <a:endParaRPr sz="3000"/>
          </a:p>
          <a:p>
            <a:pPr indent="-342900" lvl="0" marL="342900" rtl="0" algn="l">
              <a:lnSpc>
                <a:spcPct val="80000"/>
              </a:lnSpc>
              <a:spcBef>
                <a:spcPts val="264"/>
              </a:spcBef>
              <a:spcAft>
                <a:spcPts val="0"/>
              </a:spcAft>
              <a:buClr>
                <a:schemeClr val="dk1"/>
              </a:buClr>
              <a:buSzPts val="1520"/>
              <a:buChar char="•"/>
            </a:pPr>
            <a:r>
              <a:rPr lang="en-US" sz="1520"/>
              <a:t>Asset management</a:t>
            </a:r>
            <a:endParaRPr sz="3000"/>
          </a:p>
          <a:p>
            <a:pPr indent="-342900" lvl="0" marL="342900" rtl="0" algn="l">
              <a:lnSpc>
                <a:spcPct val="80000"/>
              </a:lnSpc>
              <a:spcBef>
                <a:spcPts val="264"/>
              </a:spcBef>
              <a:spcAft>
                <a:spcPts val="0"/>
              </a:spcAft>
              <a:buClr>
                <a:schemeClr val="dk1"/>
              </a:buClr>
              <a:buSzPts val="1520"/>
              <a:buChar char="•"/>
            </a:pPr>
            <a:r>
              <a:rPr lang="en-US" sz="1520"/>
              <a:t>Auditing</a:t>
            </a:r>
            <a:endParaRPr sz="3000"/>
          </a:p>
          <a:p>
            <a:pPr indent="-342900" lvl="0" marL="342900" rtl="0" algn="l">
              <a:lnSpc>
                <a:spcPct val="80000"/>
              </a:lnSpc>
              <a:spcBef>
                <a:spcPts val="264"/>
              </a:spcBef>
              <a:spcAft>
                <a:spcPts val="0"/>
              </a:spcAft>
              <a:buClr>
                <a:schemeClr val="dk1"/>
              </a:buClr>
              <a:buSzPts val="1520"/>
              <a:buChar char="•"/>
            </a:pPr>
            <a:r>
              <a:rPr lang="en-US" sz="1520"/>
              <a:t>Banking</a:t>
            </a:r>
            <a:endParaRPr sz="3000"/>
          </a:p>
          <a:p>
            <a:pPr indent="-342900" lvl="0" marL="342900" rtl="0" algn="l">
              <a:lnSpc>
                <a:spcPct val="80000"/>
              </a:lnSpc>
              <a:spcBef>
                <a:spcPts val="264"/>
              </a:spcBef>
              <a:spcAft>
                <a:spcPts val="0"/>
              </a:spcAft>
              <a:buClr>
                <a:schemeClr val="dk1"/>
              </a:buClr>
              <a:buSzPts val="1520"/>
              <a:buChar char="•"/>
            </a:pPr>
            <a:r>
              <a:rPr lang="en-US" sz="1520"/>
              <a:t>Consulting</a:t>
            </a:r>
            <a:endParaRPr sz="3000"/>
          </a:p>
          <a:p>
            <a:pPr indent="-342900" lvl="0" marL="342900" rtl="0" algn="l">
              <a:lnSpc>
                <a:spcPct val="80000"/>
              </a:lnSpc>
              <a:spcBef>
                <a:spcPts val="264"/>
              </a:spcBef>
              <a:spcAft>
                <a:spcPts val="0"/>
              </a:spcAft>
              <a:buClr>
                <a:schemeClr val="dk1"/>
              </a:buClr>
              <a:buSzPts val="1520"/>
              <a:buChar char="•"/>
            </a:pPr>
            <a:r>
              <a:rPr lang="en-US" sz="1520"/>
              <a:t>Construction</a:t>
            </a:r>
            <a:endParaRPr sz="3000"/>
          </a:p>
          <a:p>
            <a:pPr indent="-342900" lvl="0" marL="342900" rtl="0" algn="l">
              <a:lnSpc>
                <a:spcPct val="80000"/>
              </a:lnSpc>
              <a:spcBef>
                <a:spcPts val="264"/>
              </a:spcBef>
              <a:spcAft>
                <a:spcPts val="0"/>
              </a:spcAft>
              <a:buClr>
                <a:schemeClr val="dk1"/>
              </a:buClr>
              <a:buSzPts val="1520"/>
              <a:buChar char="•"/>
            </a:pPr>
            <a:r>
              <a:rPr lang="en-US" sz="1520"/>
              <a:t>Electronics</a:t>
            </a:r>
            <a:endParaRPr sz="3000"/>
          </a:p>
          <a:p>
            <a:pPr indent="-342900" lvl="0" marL="342900" rtl="0" algn="l">
              <a:lnSpc>
                <a:spcPct val="80000"/>
              </a:lnSpc>
              <a:spcBef>
                <a:spcPts val="264"/>
              </a:spcBef>
              <a:spcAft>
                <a:spcPts val="0"/>
              </a:spcAft>
              <a:buClr>
                <a:schemeClr val="dk1"/>
              </a:buClr>
              <a:buSzPts val="1520"/>
              <a:buChar char="•"/>
            </a:pPr>
            <a:r>
              <a:rPr lang="en-US" sz="1520"/>
              <a:t>Engineering</a:t>
            </a:r>
            <a:endParaRPr sz="3000"/>
          </a:p>
          <a:p>
            <a:pPr indent="-342900" lvl="0" marL="342900" rtl="0" algn="l">
              <a:lnSpc>
                <a:spcPct val="80000"/>
              </a:lnSpc>
              <a:spcBef>
                <a:spcPts val="264"/>
              </a:spcBef>
              <a:spcAft>
                <a:spcPts val="0"/>
              </a:spcAft>
              <a:buClr>
                <a:schemeClr val="dk1"/>
              </a:buClr>
              <a:buSzPts val="1520"/>
              <a:buChar char="•"/>
            </a:pPr>
            <a:r>
              <a:rPr lang="en-US" sz="1520"/>
              <a:t>Finance</a:t>
            </a:r>
            <a:endParaRPr sz="3000"/>
          </a:p>
          <a:p>
            <a:pPr indent="-342900" lvl="0" marL="342900" rtl="0" algn="l">
              <a:lnSpc>
                <a:spcPct val="80000"/>
              </a:lnSpc>
              <a:spcBef>
                <a:spcPts val="264"/>
              </a:spcBef>
              <a:spcAft>
                <a:spcPts val="0"/>
              </a:spcAft>
              <a:buClr>
                <a:schemeClr val="dk1"/>
              </a:buClr>
              <a:buSzPts val="1520"/>
              <a:buChar char="•"/>
            </a:pPr>
            <a:r>
              <a:rPr lang="en-US" sz="1520"/>
              <a:t>Fishing</a:t>
            </a:r>
            <a:endParaRPr sz="3000"/>
          </a:p>
          <a:p>
            <a:pPr indent="-342900" lvl="0" marL="342900" rtl="0" algn="l">
              <a:lnSpc>
                <a:spcPct val="80000"/>
              </a:lnSpc>
              <a:spcBef>
                <a:spcPts val="264"/>
              </a:spcBef>
              <a:spcAft>
                <a:spcPts val="0"/>
              </a:spcAft>
              <a:buClr>
                <a:schemeClr val="dk1"/>
              </a:buClr>
              <a:buSzPts val="1520"/>
              <a:buChar char="•"/>
            </a:pPr>
            <a:r>
              <a:rPr lang="en-US" sz="1520"/>
              <a:t>Information technology</a:t>
            </a:r>
            <a:endParaRPr sz="3000"/>
          </a:p>
          <a:p>
            <a:pPr indent="-342900" lvl="0" marL="342900" rtl="0" algn="l">
              <a:lnSpc>
                <a:spcPct val="80000"/>
              </a:lnSpc>
              <a:spcBef>
                <a:spcPts val="264"/>
              </a:spcBef>
              <a:spcAft>
                <a:spcPts val="0"/>
              </a:spcAft>
              <a:buClr>
                <a:schemeClr val="dk1"/>
              </a:buClr>
              <a:buSzPts val="1520"/>
              <a:buChar char="•"/>
            </a:pPr>
            <a:r>
              <a:rPr lang="en-US" sz="1520"/>
              <a:t>Machine suppliers</a:t>
            </a:r>
            <a:endParaRPr sz="3000"/>
          </a:p>
          <a:p>
            <a:pPr indent="-342900" lvl="0" marL="342900" rtl="0" algn="l">
              <a:lnSpc>
                <a:spcPct val="80000"/>
              </a:lnSpc>
              <a:spcBef>
                <a:spcPts val="264"/>
              </a:spcBef>
              <a:spcAft>
                <a:spcPts val="0"/>
              </a:spcAft>
              <a:buClr>
                <a:schemeClr val="dk1"/>
              </a:buClr>
              <a:buSzPts val="1520"/>
              <a:buChar char="•"/>
            </a:pPr>
            <a:r>
              <a:rPr lang="en-US" sz="1520"/>
              <a:t>Manufacturing</a:t>
            </a:r>
            <a:endParaRPr sz="3000"/>
          </a:p>
          <a:p>
            <a:pPr indent="-342900" lvl="0" marL="342900" rtl="0" algn="l">
              <a:lnSpc>
                <a:spcPct val="80000"/>
              </a:lnSpc>
              <a:spcBef>
                <a:spcPts val="264"/>
              </a:spcBef>
              <a:spcAft>
                <a:spcPts val="0"/>
              </a:spcAft>
              <a:buClr>
                <a:schemeClr val="dk1"/>
              </a:buClr>
              <a:buSzPts val="1520"/>
              <a:buChar char="•"/>
            </a:pPr>
            <a:r>
              <a:rPr lang="en-US" sz="1520"/>
              <a:t>Multinationals</a:t>
            </a:r>
            <a:endParaRPr sz="3000"/>
          </a:p>
          <a:p>
            <a:pPr indent="-342900" lvl="0" marL="342900" rtl="0" algn="l">
              <a:lnSpc>
                <a:spcPct val="80000"/>
              </a:lnSpc>
              <a:spcBef>
                <a:spcPts val="264"/>
              </a:spcBef>
              <a:spcAft>
                <a:spcPts val="0"/>
              </a:spcAft>
              <a:buClr>
                <a:schemeClr val="dk1"/>
              </a:buClr>
              <a:buSzPts val="1520"/>
              <a:buChar char="•"/>
            </a:pPr>
            <a:r>
              <a:rPr lang="en-US" sz="1520"/>
              <a:t>Pharmacy</a:t>
            </a:r>
            <a:endParaRPr sz="3000"/>
          </a:p>
          <a:p>
            <a:pPr indent="-342900" lvl="0" marL="342900" rtl="0" algn="l">
              <a:lnSpc>
                <a:spcPct val="80000"/>
              </a:lnSpc>
              <a:spcBef>
                <a:spcPts val="264"/>
              </a:spcBef>
              <a:spcAft>
                <a:spcPts val="0"/>
              </a:spcAft>
              <a:buClr>
                <a:schemeClr val="dk1"/>
              </a:buClr>
              <a:buSzPts val="1520"/>
              <a:buChar char="•"/>
            </a:pPr>
            <a:r>
              <a:rPr lang="en-US" sz="1520"/>
              <a:t>Pharmaceuticals</a:t>
            </a:r>
            <a:endParaRPr sz="3000"/>
          </a:p>
          <a:p>
            <a:pPr indent="-342900" lvl="0" marL="342900" rtl="0" algn="l">
              <a:lnSpc>
                <a:spcPct val="80000"/>
              </a:lnSpc>
              <a:spcBef>
                <a:spcPts val="264"/>
              </a:spcBef>
              <a:spcAft>
                <a:spcPts val="0"/>
              </a:spcAft>
              <a:buClr>
                <a:schemeClr val="dk1"/>
              </a:buClr>
              <a:buSzPts val="1520"/>
              <a:buChar char="•"/>
            </a:pPr>
            <a:r>
              <a:rPr lang="en-US" sz="1520"/>
              <a:t>Private equity</a:t>
            </a:r>
            <a:endParaRPr sz="3000"/>
          </a:p>
          <a:p>
            <a:pPr indent="-342900" lvl="0" marL="342900" rtl="0" algn="l">
              <a:lnSpc>
                <a:spcPct val="80000"/>
              </a:lnSpc>
              <a:spcBef>
                <a:spcPts val="264"/>
              </a:spcBef>
              <a:spcAft>
                <a:spcPts val="0"/>
              </a:spcAft>
              <a:buClr>
                <a:schemeClr val="dk1"/>
              </a:buClr>
              <a:buSzPts val="1520"/>
              <a:buChar char="•"/>
            </a:pPr>
            <a:r>
              <a:rPr lang="en-US" sz="1520"/>
              <a:t>Renewable energy</a:t>
            </a:r>
            <a:endParaRPr sz="3000"/>
          </a:p>
          <a:p>
            <a:pPr indent="-342900" lvl="0" marL="342900" rtl="0" algn="l">
              <a:lnSpc>
                <a:spcPct val="80000"/>
              </a:lnSpc>
              <a:spcBef>
                <a:spcPts val="264"/>
              </a:spcBef>
              <a:spcAft>
                <a:spcPts val="0"/>
              </a:spcAft>
              <a:buClr>
                <a:schemeClr val="dk1"/>
              </a:buClr>
              <a:buSzPts val="1520"/>
              <a:buChar char="•"/>
            </a:pPr>
            <a:r>
              <a:rPr lang="en-US" sz="1520"/>
              <a:t>Road infrastructure</a:t>
            </a:r>
            <a:endParaRPr sz="3000"/>
          </a:p>
          <a:p>
            <a:pPr indent="-342900" lvl="0" marL="342900" rtl="0" algn="l">
              <a:lnSpc>
                <a:spcPct val="80000"/>
              </a:lnSpc>
              <a:spcBef>
                <a:spcPts val="264"/>
              </a:spcBef>
              <a:spcAft>
                <a:spcPts val="0"/>
              </a:spcAft>
              <a:buClr>
                <a:schemeClr val="dk1"/>
              </a:buClr>
              <a:buSzPts val="1520"/>
              <a:buChar char="•"/>
            </a:pPr>
            <a:r>
              <a:rPr lang="en-US" sz="1520"/>
              <a:t>Software </a:t>
            </a:r>
            <a:endParaRPr sz="3000"/>
          </a:p>
          <a:p>
            <a:pPr indent="-342900" lvl="0" marL="342900" rtl="0" algn="l">
              <a:lnSpc>
                <a:spcPct val="80000"/>
              </a:lnSpc>
              <a:spcBef>
                <a:spcPts val="264"/>
              </a:spcBef>
              <a:spcAft>
                <a:spcPts val="0"/>
              </a:spcAft>
              <a:buClr>
                <a:schemeClr val="dk1"/>
              </a:buClr>
              <a:buSzPts val="1520"/>
              <a:buChar char="•"/>
            </a:pPr>
            <a:r>
              <a:rPr lang="en-US" sz="1520"/>
              <a:t>Telecommunications</a:t>
            </a:r>
            <a:endParaRPr sz="3000"/>
          </a:p>
          <a:p>
            <a:pPr indent="-342900" lvl="0" marL="342900" rtl="0" algn="l">
              <a:lnSpc>
                <a:spcPct val="80000"/>
              </a:lnSpc>
              <a:spcBef>
                <a:spcPts val="264"/>
              </a:spcBef>
              <a:spcAft>
                <a:spcPts val="0"/>
              </a:spcAft>
              <a:buClr>
                <a:schemeClr val="dk1"/>
              </a:buClr>
              <a:buSzPts val="1520"/>
              <a:buChar char="•"/>
            </a:pPr>
            <a:r>
              <a:rPr lang="en-US" sz="1520"/>
              <a:t>Venture investing</a:t>
            </a:r>
            <a:endParaRPr sz="3000"/>
          </a:p>
          <a:p>
            <a:pPr indent="-259080" lvl="0" marL="342900" rtl="0" algn="l">
              <a:lnSpc>
                <a:spcPct val="80000"/>
              </a:lnSpc>
              <a:spcBef>
                <a:spcPts val="264"/>
              </a:spcBef>
              <a:spcAft>
                <a:spcPts val="0"/>
              </a:spcAft>
              <a:buClr>
                <a:schemeClr val="dk1"/>
              </a:buClr>
              <a:buSzPts val="1320"/>
              <a:buNone/>
            </a:pPr>
            <a:r>
              <a:t/>
            </a:r>
            <a:endParaRPr sz="1320"/>
          </a:p>
        </p:txBody>
      </p:sp>
      <p:sp>
        <p:nvSpPr>
          <p:cNvPr id="405" name="Google Shape;405;g27f6ddbcfb5_0_283"/>
          <p:cNvSpPr txBox="1"/>
          <p:nvPr>
            <p:ph idx="4" type="body"/>
          </p:nvPr>
        </p:nvSpPr>
        <p:spPr>
          <a:xfrm>
            <a:off x="3532800" y="1363350"/>
            <a:ext cx="2955900" cy="4057200"/>
          </a:xfrm>
          <a:prstGeom prst="rect">
            <a:avLst/>
          </a:prstGeom>
          <a:noFill/>
          <a:ln>
            <a:noFill/>
          </a:ln>
        </p:spPr>
        <p:txBody>
          <a:bodyPr anchorCtr="0" anchor="t" bIns="45700" lIns="91425" spcFirstLastPara="1" rIns="91425" wrap="square" tIns="45700">
            <a:noAutofit/>
          </a:bodyPr>
          <a:lstStyle/>
          <a:p>
            <a:pPr indent="0" lvl="0" marL="0" rtl="0" algn="l">
              <a:lnSpc>
                <a:spcPct val="60000"/>
              </a:lnSpc>
              <a:spcBef>
                <a:spcPts val="0"/>
              </a:spcBef>
              <a:spcAft>
                <a:spcPts val="0"/>
              </a:spcAft>
              <a:buClr>
                <a:schemeClr val="dk1"/>
              </a:buClr>
              <a:buSzPts val="1320"/>
              <a:buNone/>
            </a:pPr>
            <a:r>
              <a:rPr lang="en-US" sz="1820" u="sng"/>
              <a:t>Human Services Sector</a:t>
            </a:r>
            <a:endParaRPr sz="1820"/>
          </a:p>
          <a:p>
            <a:pPr indent="-342900" lvl="0" marL="342900" rtl="0" algn="l">
              <a:lnSpc>
                <a:spcPct val="60000"/>
              </a:lnSpc>
              <a:spcBef>
                <a:spcPts val="264"/>
              </a:spcBef>
              <a:spcAft>
                <a:spcPts val="0"/>
              </a:spcAft>
              <a:buClr>
                <a:schemeClr val="dk1"/>
              </a:buClr>
              <a:buSzPts val="1520"/>
              <a:buChar char="•"/>
            </a:pPr>
            <a:r>
              <a:rPr lang="en-US" sz="1520"/>
              <a:t>Autism care</a:t>
            </a:r>
            <a:endParaRPr sz="3000"/>
          </a:p>
          <a:p>
            <a:pPr indent="-342900" lvl="0" marL="342900" rtl="0" algn="l">
              <a:lnSpc>
                <a:spcPct val="60000"/>
              </a:lnSpc>
              <a:spcBef>
                <a:spcPts val="264"/>
              </a:spcBef>
              <a:spcAft>
                <a:spcPts val="0"/>
              </a:spcAft>
              <a:buClr>
                <a:schemeClr val="dk1"/>
              </a:buClr>
              <a:buSzPts val="1520"/>
              <a:buChar char="•"/>
            </a:pPr>
            <a:r>
              <a:rPr lang="en-US" sz="1520"/>
              <a:t>Child services</a:t>
            </a:r>
            <a:endParaRPr sz="3000"/>
          </a:p>
          <a:p>
            <a:pPr indent="-342900" lvl="0" marL="342900" rtl="0" algn="l">
              <a:lnSpc>
                <a:spcPct val="60000"/>
              </a:lnSpc>
              <a:spcBef>
                <a:spcPts val="264"/>
              </a:spcBef>
              <a:spcAft>
                <a:spcPts val="0"/>
              </a:spcAft>
              <a:buClr>
                <a:schemeClr val="dk1"/>
              </a:buClr>
              <a:buSzPts val="1520"/>
              <a:buChar char="•"/>
            </a:pPr>
            <a:r>
              <a:rPr lang="en-US" sz="1520"/>
              <a:t>Community collaboration</a:t>
            </a:r>
            <a:endParaRPr sz="3000"/>
          </a:p>
          <a:p>
            <a:pPr indent="-342900" lvl="0" marL="342900" rtl="0" algn="l">
              <a:lnSpc>
                <a:spcPct val="60000"/>
              </a:lnSpc>
              <a:spcBef>
                <a:spcPts val="264"/>
              </a:spcBef>
              <a:spcAft>
                <a:spcPts val="0"/>
              </a:spcAft>
              <a:buClr>
                <a:schemeClr val="dk1"/>
              </a:buClr>
              <a:buSzPts val="1520"/>
              <a:buChar char="•"/>
            </a:pPr>
            <a:r>
              <a:rPr lang="en-US" sz="1520"/>
              <a:t>Criminal justice</a:t>
            </a:r>
            <a:endParaRPr sz="3000"/>
          </a:p>
          <a:p>
            <a:pPr indent="-342900" lvl="0" marL="342900" rtl="0" algn="l">
              <a:lnSpc>
                <a:spcPct val="60000"/>
              </a:lnSpc>
              <a:spcBef>
                <a:spcPts val="264"/>
              </a:spcBef>
              <a:spcAft>
                <a:spcPts val="0"/>
              </a:spcAft>
              <a:buClr>
                <a:schemeClr val="dk1"/>
              </a:buClr>
              <a:buSzPts val="1520"/>
              <a:buChar char="•"/>
            </a:pPr>
            <a:r>
              <a:rPr lang="en-US" sz="1520"/>
              <a:t>Disability care</a:t>
            </a:r>
            <a:endParaRPr sz="3000"/>
          </a:p>
          <a:p>
            <a:pPr indent="-342900" lvl="0" marL="342900" rtl="0" algn="l">
              <a:lnSpc>
                <a:spcPct val="60000"/>
              </a:lnSpc>
              <a:spcBef>
                <a:spcPts val="264"/>
              </a:spcBef>
              <a:spcAft>
                <a:spcPts val="0"/>
              </a:spcAft>
              <a:buClr>
                <a:schemeClr val="dk1"/>
              </a:buClr>
              <a:buSzPts val="1520"/>
              <a:buChar char="•"/>
            </a:pPr>
            <a:r>
              <a:rPr lang="en-US" sz="1520"/>
              <a:t>Early child intervention</a:t>
            </a:r>
            <a:endParaRPr sz="3000"/>
          </a:p>
          <a:p>
            <a:pPr indent="-342900" lvl="0" marL="342900" rtl="0" algn="l">
              <a:lnSpc>
                <a:spcPct val="60000"/>
              </a:lnSpc>
              <a:spcBef>
                <a:spcPts val="264"/>
              </a:spcBef>
              <a:spcAft>
                <a:spcPts val="0"/>
              </a:spcAft>
              <a:buClr>
                <a:schemeClr val="dk1"/>
              </a:buClr>
              <a:buSzPts val="1520"/>
              <a:buChar char="•"/>
            </a:pPr>
            <a:r>
              <a:rPr lang="en-US" sz="1520"/>
              <a:t>Intellectual disability care</a:t>
            </a:r>
            <a:endParaRPr sz="3000"/>
          </a:p>
          <a:p>
            <a:pPr indent="-342900" lvl="0" marL="342900" rtl="0" algn="l">
              <a:lnSpc>
                <a:spcPct val="60000"/>
              </a:lnSpc>
              <a:spcBef>
                <a:spcPts val="264"/>
              </a:spcBef>
              <a:spcAft>
                <a:spcPts val="0"/>
              </a:spcAft>
              <a:buClr>
                <a:schemeClr val="dk1"/>
              </a:buClr>
              <a:buSzPts val="1520"/>
              <a:buChar char="•"/>
            </a:pPr>
            <a:r>
              <a:rPr lang="en-US" sz="1520"/>
              <a:t>Social movements</a:t>
            </a:r>
            <a:endParaRPr sz="3000"/>
          </a:p>
          <a:p>
            <a:pPr indent="-342900" lvl="0" marL="342900" rtl="0" algn="l">
              <a:lnSpc>
                <a:spcPct val="60000"/>
              </a:lnSpc>
              <a:spcBef>
                <a:spcPts val="264"/>
              </a:spcBef>
              <a:spcAft>
                <a:spcPts val="0"/>
              </a:spcAft>
              <a:buClr>
                <a:schemeClr val="dk1"/>
              </a:buClr>
              <a:buSzPts val="1520"/>
              <a:buChar char="•"/>
            </a:pPr>
            <a:r>
              <a:rPr lang="en-US" sz="1520"/>
              <a:t>Sports</a:t>
            </a:r>
            <a:endParaRPr sz="3000"/>
          </a:p>
          <a:p>
            <a:pPr indent="-342900" lvl="0" marL="342900" rtl="0" algn="l">
              <a:lnSpc>
                <a:spcPct val="60000"/>
              </a:lnSpc>
              <a:spcBef>
                <a:spcPts val="264"/>
              </a:spcBef>
              <a:spcAft>
                <a:spcPts val="0"/>
              </a:spcAft>
              <a:buClr>
                <a:schemeClr val="dk1"/>
              </a:buClr>
              <a:buSzPts val="1520"/>
              <a:buChar char="•"/>
            </a:pPr>
            <a:r>
              <a:rPr lang="en-US" sz="1520"/>
              <a:t>Substance use treatment</a:t>
            </a:r>
            <a:endParaRPr sz="3000"/>
          </a:p>
          <a:p>
            <a:pPr indent="-342900" lvl="0" marL="342900" rtl="0" algn="l">
              <a:lnSpc>
                <a:spcPct val="60000"/>
              </a:lnSpc>
              <a:spcBef>
                <a:spcPts val="264"/>
              </a:spcBef>
              <a:spcAft>
                <a:spcPts val="0"/>
              </a:spcAft>
              <a:buClr>
                <a:schemeClr val="dk1"/>
              </a:buClr>
              <a:buSzPts val="1520"/>
              <a:buChar char="•"/>
            </a:pPr>
            <a:r>
              <a:rPr lang="en-US" sz="1520"/>
              <a:t>Youth services </a:t>
            </a:r>
            <a:endParaRPr sz="3000"/>
          </a:p>
          <a:p>
            <a:pPr indent="0" lvl="0" marL="0" rtl="0" algn="l">
              <a:lnSpc>
                <a:spcPct val="60000"/>
              </a:lnSpc>
              <a:spcBef>
                <a:spcPts val="264"/>
              </a:spcBef>
              <a:spcAft>
                <a:spcPts val="0"/>
              </a:spcAft>
              <a:buClr>
                <a:schemeClr val="dk1"/>
              </a:buClr>
              <a:buSzPts val="1320"/>
              <a:buNone/>
            </a:pPr>
            <a:r>
              <a:t/>
            </a:r>
            <a:endParaRPr sz="1520"/>
          </a:p>
          <a:p>
            <a:pPr indent="0" lvl="0" marL="0" rtl="0" algn="l">
              <a:lnSpc>
                <a:spcPct val="60000"/>
              </a:lnSpc>
              <a:spcBef>
                <a:spcPts val="264"/>
              </a:spcBef>
              <a:spcAft>
                <a:spcPts val="0"/>
              </a:spcAft>
              <a:buClr>
                <a:schemeClr val="dk1"/>
              </a:buClr>
              <a:buSzPts val="1320"/>
              <a:buNone/>
            </a:pPr>
            <a:r>
              <a:rPr lang="en-US" sz="1820" u="sng"/>
              <a:t>Education Sector</a:t>
            </a:r>
            <a:endParaRPr sz="1820"/>
          </a:p>
          <a:p>
            <a:pPr indent="-342900" lvl="0" marL="342900" rtl="0" algn="l">
              <a:lnSpc>
                <a:spcPct val="60000"/>
              </a:lnSpc>
              <a:spcBef>
                <a:spcPts val="264"/>
              </a:spcBef>
              <a:spcAft>
                <a:spcPts val="0"/>
              </a:spcAft>
              <a:buClr>
                <a:schemeClr val="dk1"/>
              </a:buClr>
              <a:buSzPts val="1520"/>
              <a:buChar char="•"/>
            </a:pPr>
            <a:r>
              <a:rPr lang="en-US" sz="1520"/>
              <a:t>Early child education</a:t>
            </a:r>
            <a:endParaRPr sz="3000"/>
          </a:p>
          <a:p>
            <a:pPr indent="-342900" lvl="0" marL="342900" rtl="0" algn="l">
              <a:lnSpc>
                <a:spcPct val="60000"/>
              </a:lnSpc>
              <a:spcBef>
                <a:spcPts val="264"/>
              </a:spcBef>
              <a:spcAft>
                <a:spcPts val="0"/>
              </a:spcAft>
              <a:buClr>
                <a:schemeClr val="dk1"/>
              </a:buClr>
              <a:buSzPts val="1520"/>
              <a:buChar char="•"/>
            </a:pPr>
            <a:r>
              <a:rPr lang="en-US" sz="1520"/>
              <a:t>E-learning</a:t>
            </a:r>
            <a:endParaRPr sz="3000"/>
          </a:p>
          <a:p>
            <a:pPr indent="-342900" lvl="0" marL="342900" rtl="0" algn="l">
              <a:lnSpc>
                <a:spcPct val="60000"/>
              </a:lnSpc>
              <a:spcBef>
                <a:spcPts val="264"/>
              </a:spcBef>
              <a:spcAft>
                <a:spcPts val="0"/>
              </a:spcAft>
              <a:buClr>
                <a:schemeClr val="dk1"/>
              </a:buClr>
              <a:buSzPts val="1520"/>
              <a:buChar char="•"/>
            </a:pPr>
            <a:r>
              <a:rPr lang="en-US" sz="1520"/>
              <a:t>Elementary education</a:t>
            </a:r>
            <a:endParaRPr sz="3000"/>
          </a:p>
          <a:p>
            <a:pPr indent="-342900" lvl="0" marL="342900" rtl="0" algn="l">
              <a:lnSpc>
                <a:spcPct val="60000"/>
              </a:lnSpc>
              <a:spcBef>
                <a:spcPts val="264"/>
              </a:spcBef>
              <a:spcAft>
                <a:spcPts val="0"/>
              </a:spcAft>
              <a:buClr>
                <a:schemeClr val="dk1"/>
              </a:buClr>
              <a:buSzPts val="1520"/>
              <a:buChar char="•"/>
            </a:pPr>
            <a:r>
              <a:rPr lang="en-US" sz="1520"/>
              <a:t>Higher education</a:t>
            </a:r>
            <a:endParaRPr sz="3000"/>
          </a:p>
          <a:p>
            <a:pPr indent="-342900" lvl="0" marL="342900" rtl="0" algn="l">
              <a:lnSpc>
                <a:spcPct val="60000"/>
              </a:lnSpc>
              <a:spcBef>
                <a:spcPts val="264"/>
              </a:spcBef>
              <a:spcAft>
                <a:spcPts val="0"/>
              </a:spcAft>
              <a:buClr>
                <a:schemeClr val="dk1"/>
              </a:buClr>
              <a:buSzPts val="1520"/>
              <a:buChar char="•"/>
            </a:pPr>
            <a:r>
              <a:rPr lang="en-US" sz="1520"/>
              <a:t>Medical school</a:t>
            </a:r>
            <a:endParaRPr sz="3000"/>
          </a:p>
          <a:p>
            <a:pPr indent="-342900" lvl="0" marL="342900" rtl="0" algn="l">
              <a:lnSpc>
                <a:spcPct val="60000"/>
              </a:lnSpc>
              <a:spcBef>
                <a:spcPts val="264"/>
              </a:spcBef>
              <a:spcAft>
                <a:spcPts val="0"/>
              </a:spcAft>
              <a:buClr>
                <a:schemeClr val="dk1"/>
              </a:buClr>
              <a:buSzPts val="1520"/>
              <a:buChar char="•"/>
            </a:pPr>
            <a:r>
              <a:rPr lang="en-US" sz="1520"/>
              <a:t>Nursing school</a:t>
            </a:r>
            <a:endParaRPr sz="3000"/>
          </a:p>
          <a:p>
            <a:pPr indent="-342900" lvl="0" marL="342900" rtl="0" algn="l">
              <a:lnSpc>
                <a:spcPct val="60000"/>
              </a:lnSpc>
              <a:spcBef>
                <a:spcPts val="264"/>
              </a:spcBef>
              <a:spcAft>
                <a:spcPts val="0"/>
              </a:spcAft>
              <a:buClr>
                <a:schemeClr val="dk1"/>
              </a:buClr>
              <a:buSzPts val="1520"/>
              <a:buChar char="•"/>
            </a:pPr>
            <a:r>
              <a:rPr lang="en-US" sz="1520"/>
              <a:t>Primary education</a:t>
            </a:r>
            <a:endParaRPr sz="3000"/>
          </a:p>
          <a:p>
            <a:pPr indent="-342900" lvl="0" marL="342900" rtl="0" algn="l">
              <a:lnSpc>
                <a:spcPct val="60000"/>
              </a:lnSpc>
              <a:spcBef>
                <a:spcPts val="264"/>
              </a:spcBef>
              <a:spcAft>
                <a:spcPts val="0"/>
              </a:spcAft>
              <a:buClr>
                <a:schemeClr val="dk1"/>
              </a:buClr>
              <a:buSzPts val="1520"/>
              <a:buChar char="•"/>
            </a:pPr>
            <a:r>
              <a:rPr lang="en-US" sz="1520"/>
              <a:t>Secondary education</a:t>
            </a:r>
            <a:endParaRPr sz="3000"/>
          </a:p>
          <a:p>
            <a:pPr indent="-342900" lvl="0" marL="342900" rtl="0" algn="l">
              <a:lnSpc>
                <a:spcPct val="60000"/>
              </a:lnSpc>
              <a:spcBef>
                <a:spcPts val="264"/>
              </a:spcBef>
              <a:spcAft>
                <a:spcPts val="0"/>
              </a:spcAft>
              <a:buClr>
                <a:schemeClr val="dk1"/>
              </a:buClr>
              <a:buSzPts val="1520"/>
              <a:buChar char="•"/>
            </a:pPr>
            <a:r>
              <a:rPr lang="en-US" sz="1520"/>
              <a:t>Translational research</a:t>
            </a:r>
            <a:endParaRPr sz="3000"/>
          </a:p>
          <a:p>
            <a:pPr indent="-259080" lvl="0" marL="342900" rtl="0" algn="l">
              <a:lnSpc>
                <a:spcPct val="60000"/>
              </a:lnSpc>
              <a:spcBef>
                <a:spcPts val="264"/>
              </a:spcBef>
              <a:spcAft>
                <a:spcPts val="0"/>
              </a:spcAft>
              <a:buClr>
                <a:schemeClr val="dk1"/>
              </a:buClr>
              <a:buSzPts val="1320"/>
              <a:buNone/>
            </a:pPr>
            <a:r>
              <a:t/>
            </a:r>
            <a:endParaRPr sz="1320"/>
          </a:p>
        </p:txBody>
      </p:sp>
      <p:sp>
        <p:nvSpPr>
          <p:cNvPr id="406" name="Google Shape;406;g27f6ddbcfb5_0_283"/>
          <p:cNvSpPr txBox="1"/>
          <p:nvPr/>
        </p:nvSpPr>
        <p:spPr>
          <a:xfrm>
            <a:off x="6598775" y="1363350"/>
            <a:ext cx="3032400" cy="4230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140"/>
              <a:buFont typeface="Arial"/>
              <a:buNone/>
            </a:pPr>
            <a:r>
              <a:rPr b="0" i="0" lang="en-US" sz="2040" u="sng" cap="none" strike="noStrike">
                <a:solidFill>
                  <a:schemeClr val="dk1"/>
                </a:solidFill>
                <a:latin typeface="Calibri"/>
                <a:ea typeface="Calibri"/>
                <a:cs typeface="Calibri"/>
                <a:sym typeface="Calibri"/>
              </a:rPr>
              <a:t>Healthcare Sector</a:t>
            </a:r>
            <a:endParaRPr b="0" i="0" sz="2040" u="none" cap="none" strike="noStrike">
              <a:solidFill>
                <a:schemeClr val="dk1"/>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Cardiology</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Care continuum</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Chronic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Community based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Diagnostics</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Elder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Emergency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Gynecological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Hepatology</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Health systems</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Home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Intensive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Long term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Medical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Mental health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Neonatal intensive care</a:t>
            </a:r>
            <a:endParaRPr b="0" i="0" sz="1800" u="none" cap="none" strike="noStrike">
              <a:solidFill>
                <a:srgbClr val="000000"/>
              </a:solidFill>
              <a:latin typeface="Calibri"/>
              <a:ea typeface="Calibri"/>
              <a:cs typeface="Calibri"/>
              <a:sym typeface="Calibri"/>
            </a:endParaRPr>
          </a:p>
          <a:p>
            <a:pPr indent="-342900" lvl="0" marL="342900" marR="0" rtl="0" algn="l">
              <a:lnSpc>
                <a:spcPct val="80000"/>
              </a:lnSpc>
              <a:spcBef>
                <a:spcPts val="228"/>
              </a:spcBef>
              <a:spcAft>
                <a:spcPts val="0"/>
              </a:spcAft>
              <a:buClr>
                <a:schemeClr val="dk1"/>
              </a:buClr>
              <a:buSzPts val="1540"/>
              <a:buFont typeface="Calibri"/>
              <a:buChar char="•"/>
            </a:pPr>
            <a:r>
              <a:rPr b="0" i="0" lang="en-US" sz="1540" u="none" cap="none" strike="noStrike">
                <a:solidFill>
                  <a:schemeClr val="dk1"/>
                </a:solidFill>
                <a:latin typeface="Calibri"/>
                <a:ea typeface="Calibri"/>
                <a:cs typeface="Calibri"/>
                <a:sym typeface="Calibri"/>
              </a:rPr>
              <a:t>Obstetric care</a:t>
            </a:r>
            <a:endParaRPr b="0" i="0" sz="1800" u="none" cap="none" strike="noStrike">
              <a:solidFill>
                <a:srgbClr val="000000"/>
              </a:solidFill>
              <a:latin typeface="Calibri"/>
              <a:ea typeface="Calibri"/>
              <a:cs typeface="Calibri"/>
              <a:sym typeface="Calibri"/>
            </a:endParaRPr>
          </a:p>
          <a:p>
            <a:pPr indent="0" lvl="0" marL="0" marR="0" rtl="0" algn="l">
              <a:lnSpc>
                <a:spcPct val="80000"/>
              </a:lnSpc>
              <a:spcBef>
                <a:spcPts val="228"/>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07" name="Google Shape;407;g27f6ddbcfb5_0_283"/>
          <p:cNvSpPr txBox="1"/>
          <p:nvPr/>
        </p:nvSpPr>
        <p:spPr>
          <a:xfrm>
            <a:off x="499625" y="5862450"/>
            <a:ext cx="8511000" cy="7389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800" u="none" cap="none" strike="noStrike">
                <a:solidFill>
                  <a:schemeClr val="dk1"/>
                </a:solidFill>
                <a:latin typeface="Calibri"/>
                <a:ea typeface="Calibri"/>
                <a:cs typeface="Calibri"/>
                <a:sym typeface="Calibri"/>
              </a:rPr>
              <a:t>Bolton, R., Logan, C., &amp; Gittell, J. H. (2021). </a:t>
            </a:r>
            <a:r>
              <a:rPr b="0" i="0" lang="en-US" sz="1800" u="sng" cap="none" strike="noStrike">
                <a:solidFill>
                  <a:schemeClr val="hlink"/>
                </a:solidFill>
                <a:latin typeface="Calibri"/>
                <a:ea typeface="Calibri"/>
                <a:cs typeface="Calibri"/>
                <a:sym typeface="Calibri"/>
                <a:hlinkClick r:id="rId3"/>
              </a:rPr>
              <a:t>Revisiting relational coordination: A systematic review.</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The Journal of Applied Behavioral Science</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57</a:t>
            </a:r>
            <a:r>
              <a:rPr b="0" i="0" lang="en-US" sz="1800" u="none" cap="none" strike="noStrike">
                <a:solidFill>
                  <a:schemeClr val="dk1"/>
                </a:solidFill>
                <a:latin typeface="Calibri"/>
                <a:ea typeface="Calibri"/>
                <a:cs typeface="Calibri"/>
                <a:sym typeface="Calibri"/>
              </a:rPr>
              <a:t>(3), 290-322.</a:t>
            </a:r>
            <a:endParaRPr b="0" i="0" sz="2100" u="none" cap="none" strike="noStrike">
              <a:solidFill>
                <a:srgbClr val="000000"/>
              </a:solidFill>
              <a:latin typeface="Calibri"/>
              <a:ea typeface="Calibri"/>
              <a:cs typeface="Calibri"/>
              <a:sym typeface="Calibri"/>
            </a:endParaRPr>
          </a:p>
        </p:txBody>
      </p:sp>
      <p:pic>
        <p:nvPicPr>
          <p:cNvPr id="408" name="Google Shape;408;g27f6ddbcfb5_0_283"/>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
        <p:nvSpPr>
          <p:cNvPr id="409" name="Google Shape;409;g27f6ddbcfb5_0_283"/>
          <p:cNvSpPr txBox="1"/>
          <p:nvPr/>
        </p:nvSpPr>
        <p:spPr>
          <a:xfrm>
            <a:off x="9120475" y="1363350"/>
            <a:ext cx="3387300" cy="4230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140"/>
              <a:buFont typeface="Arial"/>
              <a:buNone/>
            </a:pPr>
            <a:r>
              <a:rPr b="0" i="0" lang="en-US" sz="2040" u="sng" cap="none" strike="noStrike">
                <a:solidFill>
                  <a:schemeClr val="dk1"/>
                </a:solidFill>
                <a:latin typeface="Calibri"/>
                <a:ea typeface="Calibri"/>
                <a:cs typeface="Calibri"/>
                <a:sym typeface="Calibri"/>
              </a:rPr>
              <a:t>Healthcare Sector</a:t>
            </a:r>
            <a:endParaRPr b="0" i="0" sz="2040" u="none" cap="none" strike="noStrike">
              <a:solidFill>
                <a:schemeClr val="dk1"/>
              </a:solidFill>
              <a:latin typeface="Calibri"/>
              <a:ea typeface="Calibri"/>
              <a:cs typeface="Calibri"/>
              <a:sym typeface="Calibri"/>
            </a:endParaRPr>
          </a:p>
          <a:p>
            <a:pPr indent="-313690" lvl="0" marL="457200" marR="0" rtl="0" algn="l">
              <a:lnSpc>
                <a:spcPct val="80000"/>
              </a:lnSpc>
              <a:spcBef>
                <a:spcPts val="228"/>
              </a:spcBef>
              <a:spcAft>
                <a:spcPts val="0"/>
              </a:spcAft>
              <a:buClr>
                <a:schemeClr val="dk1"/>
              </a:buClr>
              <a:buSzPts val="1340"/>
              <a:buFont typeface="Calibri"/>
              <a:buChar char="•"/>
            </a:pPr>
            <a:r>
              <a:rPr b="0" i="0" lang="en-US" sz="1340" u="none" cap="none" strike="noStrike">
                <a:solidFill>
                  <a:schemeClr val="dk1"/>
                </a:solidFill>
                <a:latin typeface="Calibri"/>
                <a:ea typeface="Calibri"/>
                <a:cs typeface="Calibri"/>
                <a:sym typeface="Calibri"/>
              </a:rPr>
              <a:t>Oncology</a:t>
            </a:r>
            <a:endParaRPr b="0" i="0" sz="1600" u="none" cap="none" strike="noStrike">
              <a:solidFill>
                <a:schemeClr val="dk1"/>
              </a:solidFill>
              <a:latin typeface="Calibri"/>
              <a:ea typeface="Calibri"/>
              <a:cs typeface="Calibri"/>
              <a:sym typeface="Calibri"/>
            </a:endParaRPr>
          </a:p>
          <a:p>
            <a:pPr indent="-313690" lvl="0" marL="457200" marR="0" rtl="0" algn="l">
              <a:lnSpc>
                <a:spcPct val="80000"/>
              </a:lnSpc>
              <a:spcBef>
                <a:spcPts val="228"/>
              </a:spcBef>
              <a:spcAft>
                <a:spcPts val="0"/>
              </a:spcAft>
              <a:buClr>
                <a:schemeClr val="dk1"/>
              </a:buClr>
              <a:buSzPts val="1340"/>
              <a:buFont typeface="Calibri"/>
              <a:buChar char="•"/>
            </a:pPr>
            <a:r>
              <a:rPr b="0" i="0" lang="en-US" sz="1340" u="none" cap="none" strike="noStrike">
                <a:solidFill>
                  <a:schemeClr val="dk1"/>
                </a:solidFill>
                <a:latin typeface="Calibri"/>
                <a:ea typeface="Calibri"/>
                <a:cs typeface="Calibri"/>
                <a:sym typeface="Calibri"/>
              </a:rPr>
              <a:t>Palliative care</a:t>
            </a:r>
            <a:endParaRPr b="0" i="0" sz="1600" u="none" cap="none" strike="noStrike">
              <a:solidFill>
                <a:schemeClr val="dk1"/>
              </a:solidFill>
              <a:latin typeface="Calibri"/>
              <a:ea typeface="Calibri"/>
              <a:cs typeface="Calibri"/>
              <a:sym typeface="Calibri"/>
            </a:endParaRPr>
          </a:p>
          <a:p>
            <a:pPr indent="-313690" lvl="0" marL="457200" marR="0" rtl="0" algn="l">
              <a:lnSpc>
                <a:spcPct val="80000"/>
              </a:lnSpc>
              <a:spcBef>
                <a:spcPts val="228"/>
              </a:spcBef>
              <a:spcAft>
                <a:spcPts val="0"/>
              </a:spcAft>
              <a:buClr>
                <a:schemeClr val="dk1"/>
              </a:buClr>
              <a:buSzPts val="1340"/>
              <a:buFont typeface="Calibri"/>
              <a:buChar char="•"/>
            </a:pPr>
            <a:r>
              <a:rPr b="0" i="0" lang="en-US" sz="1340" u="none" cap="none" strike="noStrike">
                <a:solidFill>
                  <a:schemeClr val="dk1"/>
                </a:solidFill>
                <a:latin typeface="Calibri"/>
                <a:ea typeface="Calibri"/>
                <a:cs typeface="Calibri"/>
                <a:sym typeface="Calibri"/>
              </a:rPr>
              <a:t>Perioperative care</a:t>
            </a:r>
            <a:endParaRPr b="0" i="0" sz="1600" u="none" cap="none" strike="noStrike">
              <a:solidFill>
                <a:schemeClr val="dk1"/>
              </a:solidFill>
              <a:latin typeface="Calibri"/>
              <a:ea typeface="Calibri"/>
              <a:cs typeface="Calibri"/>
              <a:sym typeface="Calibri"/>
            </a:endParaRPr>
          </a:p>
          <a:p>
            <a:pPr indent="-313690" lvl="0" marL="457200" marR="0" rtl="0" algn="l">
              <a:lnSpc>
                <a:spcPct val="80000"/>
              </a:lnSpc>
              <a:spcBef>
                <a:spcPts val="228"/>
              </a:spcBef>
              <a:spcAft>
                <a:spcPts val="0"/>
              </a:spcAft>
              <a:buClr>
                <a:schemeClr val="dk1"/>
              </a:buClr>
              <a:buSzPts val="1340"/>
              <a:buFont typeface="Calibri"/>
              <a:buChar char="•"/>
            </a:pPr>
            <a:r>
              <a:rPr b="0" i="0" lang="en-US" sz="1540" u="none" cap="none" strike="noStrike">
                <a:solidFill>
                  <a:schemeClr val="dk1"/>
                </a:solidFill>
                <a:latin typeface="Calibri"/>
                <a:ea typeface="Calibri"/>
                <a:cs typeface="Calibri"/>
                <a:sym typeface="Calibri"/>
              </a:rPr>
              <a:t>Primary care</a:t>
            </a:r>
            <a:endParaRPr b="0" i="0" sz="1800" u="none" cap="none" strike="noStrike">
              <a:solidFill>
                <a:srgbClr val="000000"/>
              </a:solidFill>
              <a:latin typeface="Arial"/>
              <a:ea typeface="Arial"/>
              <a:cs typeface="Arial"/>
              <a:sym typeface="Arial"/>
            </a:endParaRPr>
          </a:p>
          <a:p>
            <a:pPr indent="-313690" lvl="0" marL="457200" marR="0" rtl="0" algn="l">
              <a:lnSpc>
                <a:spcPct val="80000"/>
              </a:lnSpc>
              <a:spcBef>
                <a:spcPts val="228"/>
              </a:spcBef>
              <a:spcAft>
                <a:spcPts val="0"/>
              </a:spcAft>
              <a:buClr>
                <a:schemeClr val="dk1"/>
              </a:buClr>
              <a:buSzPts val="1340"/>
              <a:buFont typeface="Calibri"/>
              <a:buChar char="•"/>
            </a:pPr>
            <a:r>
              <a:rPr b="0" i="0" lang="en-US" sz="1540" u="none" cap="none" strike="noStrike">
                <a:solidFill>
                  <a:schemeClr val="dk1"/>
                </a:solidFill>
                <a:latin typeface="Calibri"/>
                <a:ea typeface="Calibri"/>
                <a:cs typeface="Calibri"/>
                <a:sym typeface="Calibri"/>
              </a:rPr>
              <a:t>Psychiatric care</a:t>
            </a:r>
            <a:endParaRPr b="0" i="0" sz="1800" u="none" cap="none" strike="noStrike">
              <a:solidFill>
                <a:srgbClr val="000000"/>
              </a:solidFill>
              <a:latin typeface="Arial"/>
              <a:ea typeface="Arial"/>
              <a:cs typeface="Arial"/>
              <a:sym typeface="Arial"/>
            </a:endParaRPr>
          </a:p>
          <a:p>
            <a:pPr indent="-313690" lvl="0" marL="457200" marR="0" rtl="0" algn="l">
              <a:lnSpc>
                <a:spcPct val="80000"/>
              </a:lnSpc>
              <a:spcBef>
                <a:spcPts val="228"/>
              </a:spcBef>
              <a:spcAft>
                <a:spcPts val="0"/>
              </a:spcAft>
              <a:buClr>
                <a:schemeClr val="dk1"/>
              </a:buClr>
              <a:buSzPts val="1340"/>
              <a:buFont typeface="Calibri"/>
              <a:buChar char="•"/>
            </a:pPr>
            <a:r>
              <a:rPr b="0" i="0" lang="en-US" sz="1540" u="none" cap="none" strike="noStrike">
                <a:solidFill>
                  <a:schemeClr val="dk1"/>
                </a:solidFill>
                <a:latin typeface="Calibri"/>
                <a:ea typeface="Calibri"/>
                <a:cs typeface="Calibri"/>
                <a:sym typeface="Calibri"/>
              </a:rPr>
              <a:t>Public health</a:t>
            </a:r>
            <a:endParaRPr b="0" i="0" sz="1800" u="none" cap="none" strike="noStrike">
              <a:solidFill>
                <a:srgbClr val="000000"/>
              </a:solidFill>
              <a:latin typeface="Arial"/>
              <a:ea typeface="Arial"/>
              <a:cs typeface="Arial"/>
              <a:sym typeface="Arial"/>
            </a:endParaRPr>
          </a:p>
          <a:p>
            <a:pPr indent="-313690" lvl="0" marL="457200" marR="0" rtl="0" algn="l">
              <a:lnSpc>
                <a:spcPct val="80000"/>
              </a:lnSpc>
              <a:spcBef>
                <a:spcPts val="228"/>
              </a:spcBef>
              <a:spcAft>
                <a:spcPts val="0"/>
              </a:spcAft>
              <a:buClr>
                <a:schemeClr val="dk1"/>
              </a:buClr>
              <a:buSzPts val="1340"/>
              <a:buFont typeface="Calibri"/>
              <a:buChar char="•"/>
            </a:pPr>
            <a:r>
              <a:rPr b="0" i="0" lang="en-US" sz="1540" u="none" cap="none" strike="noStrike">
                <a:solidFill>
                  <a:schemeClr val="dk1"/>
                </a:solidFill>
                <a:latin typeface="Calibri"/>
                <a:ea typeface="Calibri"/>
                <a:cs typeface="Calibri"/>
                <a:sym typeface="Calibri"/>
              </a:rPr>
              <a:t>Rehabilitation care</a:t>
            </a:r>
            <a:endParaRPr b="0" i="0" sz="1800" u="none" cap="none" strike="noStrike">
              <a:solidFill>
                <a:srgbClr val="000000"/>
              </a:solidFill>
              <a:latin typeface="Arial"/>
              <a:ea typeface="Arial"/>
              <a:cs typeface="Arial"/>
              <a:sym typeface="Arial"/>
            </a:endParaRPr>
          </a:p>
          <a:p>
            <a:pPr indent="-313690" lvl="0" marL="457200" marR="0" rtl="0" algn="l">
              <a:lnSpc>
                <a:spcPct val="80000"/>
              </a:lnSpc>
              <a:spcBef>
                <a:spcPts val="228"/>
              </a:spcBef>
              <a:spcAft>
                <a:spcPts val="0"/>
              </a:spcAft>
              <a:buClr>
                <a:schemeClr val="dk1"/>
              </a:buClr>
              <a:buSzPts val="1340"/>
              <a:buFont typeface="Calibri"/>
              <a:buChar char="•"/>
            </a:pPr>
            <a:r>
              <a:rPr b="0" i="0" lang="en-US" sz="1540" u="none" cap="none" strike="noStrike">
                <a:solidFill>
                  <a:schemeClr val="dk1"/>
                </a:solidFill>
                <a:latin typeface="Calibri"/>
                <a:ea typeface="Calibri"/>
                <a:cs typeface="Calibri"/>
                <a:sym typeface="Calibri"/>
              </a:rPr>
              <a:t>Specialty care</a:t>
            </a:r>
            <a:endParaRPr b="0" i="0" sz="1800" u="none" cap="none" strike="noStrike">
              <a:solidFill>
                <a:srgbClr val="000000"/>
              </a:solidFill>
              <a:latin typeface="Arial"/>
              <a:ea typeface="Arial"/>
              <a:cs typeface="Arial"/>
              <a:sym typeface="Arial"/>
            </a:endParaRPr>
          </a:p>
          <a:p>
            <a:pPr indent="-313690" lvl="0" marL="457200" marR="0" rtl="0" algn="l">
              <a:lnSpc>
                <a:spcPct val="80000"/>
              </a:lnSpc>
              <a:spcBef>
                <a:spcPts val="228"/>
              </a:spcBef>
              <a:spcAft>
                <a:spcPts val="0"/>
              </a:spcAft>
              <a:buClr>
                <a:schemeClr val="dk1"/>
              </a:buClr>
              <a:buSzPts val="1340"/>
              <a:buFont typeface="Calibri"/>
              <a:buChar char="•"/>
            </a:pPr>
            <a:r>
              <a:rPr b="0" i="0" lang="en-US" sz="1540" u="none" cap="none" strike="noStrike">
                <a:solidFill>
                  <a:schemeClr val="dk1"/>
                </a:solidFill>
                <a:latin typeface="Calibri"/>
                <a:ea typeface="Calibri"/>
                <a:cs typeface="Calibri"/>
                <a:sym typeface="Calibri"/>
              </a:rPr>
              <a:t>Surgical care</a:t>
            </a:r>
            <a:endParaRPr b="0" i="0" sz="1800" u="none" cap="none" strike="noStrike">
              <a:solidFill>
                <a:srgbClr val="000000"/>
              </a:solidFill>
              <a:latin typeface="Arial"/>
              <a:ea typeface="Arial"/>
              <a:cs typeface="Arial"/>
              <a:sym typeface="Arial"/>
            </a:endParaRPr>
          </a:p>
          <a:p>
            <a:pPr indent="-313690" lvl="0" marL="457200" marR="0" rtl="0" algn="l">
              <a:lnSpc>
                <a:spcPct val="80000"/>
              </a:lnSpc>
              <a:spcBef>
                <a:spcPts val="228"/>
              </a:spcBef>
              <a:spcAft>
                <a:spcPts val="0"/>
              </a:spcAft>
              <a:buClr>
                <a:schemeClr val="dk1"/>
              </a:buClr>
              <a:buSzPts val="1340"/>
              <a:buFont typeface="Calibri"/>
              <a:buChar char="•"/>
            </a:pPr>
            <a:r>
              <a:rPr b="0" i="0" lang="en-US" sz="1540" u="none" cap="none" strike="noStrike">
                <a:solidFill>
                  <a:schemeClr val="dk1"/>
                </a:solidFill>
                <a:latin typeface="Calibri"/>
                <a:ea typeface="Calibri"/>
                <a:cs typeface="Calibri"/>
                <a:sym typeface="Calibri"/>
              </a:rPr>
              <a:t>Telehealth</a:t>
            </a:r>
            <a:endParaRPr b="0" i="0" sz="1800" u="none" cap="none" strike="noStrike">
              <a:solidFill>
                <a:srgbClr val="000000"/>
              </a:solidFill>
              <a:latin typeface="Arial"/>
              <a:ea typeface="Arial"/>
              <a:cs typeface="Arial"/>
              <a:sym typeface="Arial"/>
            </a:endParaRPr>
          </a:p>
          <a:p>
            <a:pPr indent="-313690" lvl="0" marL="457200" marR="0" rtl="0" algn="l">
              <a:lnSpc>
                <a:spcPct val="80000"/>
              </a:lnSpc>
              <a:spcBef>
                <a:spcPts val="228"/>
              </a:spcBef>
              <a:spcAft>
                <a:spcPts val="0"/>
              </a:spcAft>
              <a:buClr>
                <a:schemeClr val="dk1"/>
              </a:buClr>
              <a:buSzPts val="1340"/>
              <a:buFont typeface="Calibri"/>
              <a:buChar char="•"/>
            </a:pPr>
            <a:r>
              <a:rPr b="0" i="0" lang="en-US" sz="1540" u="none" cap="none" strike="noStrike">
                <a:solidFill>
                  <a:schemeClr val="dk1"/>
                </a:solidFill>
                <a:latin typeface="Calibri"/>
                <a:ea typeface="Calibri"/>
                <a:cs typeface="Calibri"/>
                <a:sym typeface="Calibri"/>
              </a:rPr>
              <a:t>Transplant care</a:t>
            </a:r>
            <a:endParaRPr b="0" i="0" sz="1800" u="none" cap="none" strike="noStrike">
              <a:solidFill>
                <a:srgbClr val="000000"/>
              </a:solidFill>
              <a:latin typeface="Arial"/>
              <a:ea typeface="Arial"/>
              <a:cs typeface="Arial"/>
              <a:sym typeface="Arial"/>
            </a:endParaRPr>
          </a:p>
          <a:p>
            <a:pPr indent="-313690" lvl="0" marL="457200" marR="0" rtl="0" algn="l">
              <a:lnSpc>
                <a:spcPct val="80000"/>
              </a:lnSpc>
              <a:spcBef>
                <a:spcPts val="228"/>
              </a:spcBef>
              <a:spcAft>
                <a:spcPts val="0"/>
              </a:spcAft>
              <a:buClr>
                <a:schemeClr val="dk1"/>
              </a:buClr>
              <a:buSzPts val="1340"/>
              <a:buFont typeface="Calibri"/>
              <a:buChar char="•"/>
            </a:pPr>
            <a:r>
              <a:rPr b="0" i="0" lang="en-US" sz="1540" u="none" cap="none" strike="noStrike">
                <a:solidFill>
                  <a:schemeClr val="dk1"/>
                </a:solidFill>
                <a:latin typeface="Calibri"/>
                <a:ea typeface="Calibri"/>
                <a:cs typeface="Calibri"/>
                <a:sym typeface="Calibri"/>
              </a:rPr>
              <a:t>Trauma care</a:t>
            </a:r>
            <a:endParaRPr b="0" i="0" sz="1800" u="none" cap="none" strike="noStrike">
              <a:solidFill>
                <a:srgbClr val="000000"/>
              </a:solidFill>
              <a:latin typeface="Arial"/>
              <a:ea typeface="Arial"/>
              <a:cs typeface="Arial"/>
              <a:sym typeface="Arial"/>
            </a:endParaRPr>
          </a:p>
          <a:p>
            <a:pPr indent="-313690" lvl="0" marL="457200" marR="0" rtl="0" algn="l">
              <a:lnSpc>
                <a:spcPct val="80000"/>
              </a:lnSpc>
              <a:spcBef>
                <a:spcPts val="228"/>
              </a:spcBef>
              <a:spcAft>
                <a:spcPts val="0"/>
              </a:spcAft>
              <a:buClr>
                <a:schemeClr val="dk1"/>
              </a:buClr>
              <a:buSzPts val="1340"/>
              <a:buFont typeface="Calibri"/>
              <a:buChar char="•"/>
            </a:pPr>
            <a:r>
              <a:rPr b="0" i="0" lang="en-US" sz="1540" u="none" cap="none" strike="noStrike">
                <a:solidFill>
                  <a:schemeClr val="dk1"/>
                </a:solidFill>
                <a:latin typeface="Calibri"/>
                <a:ea typeface="Calibri"/>
                <a:cs typeface="Calibri"/>
                <a:sym typeface="Calibri"/>
              </a:rPr>
              <a:t>Veterinary care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27f6ddbcfb5_0_293"/>
          <p:cNvSpPr txBox="1"/>
          <p:nvPr>
            <p:ph type="title"/>
          </p:nvPr>
        </p:nvSpPr>
        <p:spPr>
          <a:xfrm>
            <a:off x="0" y="274650"/>
            <a:ext cx="12192000" cy="877200"/>
          </a:xfrm>
          <a:prstGeom prst="rect">
            <a:avLst/>
          </a:prstGeom>
          <a:solidFill>
            <a:srgbClr val="5F7026"/>
          </a:solidFill>
          <a:ln cap="flat" cmpd="sng" w="9525">
            <a:solidFill>
              <a:srgbClr val="4F81B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solidFill>
                  <a:schemeClr val="lt1"/>
                </a:solidFill>
              </a:rPr>
              <a:t>... and multiple countries</a:t>
            </a:r>
            <a:endParaRPr>
              <a:solidFill>
                <a:schemeClr val="lt1"/>
              </a:solidFill>
            </a:endParaRPr>
          </a:p>
        </p:txBody>
      </p:sp>
      <p:sp>
        <p:nvSpPr>
          <p:cNvPr id="415" name="Google Shape;415;g27f6ddbcfb5_0_293"/>
          <p:cNvSpPr txBox="1"/>
          <p:nvPr>
            <p:ph idx="2" type="body"/>
          </p:nvPr>
        </p:nvSpPr>
        <p:spPr>
          <a:xfrm>
            <a:off x="609600" y="1493734"/>
            <a:ext cx="3313200" cy="43968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80000"/>
              </a:lnSpc>
              <a:spcBef>
                <a:spcPts val="0"/>
              </a:spcBef>
              <a:spcAft>
                <a:spcPts val="0"/>
              </a:spcAft>
              <a:buClr>
                <a:schemeClr val="dk1"/>
              </a:buClr>
              <a:buSzPts val="2040"/>
              <a:buNone/>
            </a:pPr>
            <a:r>
              <a:rPr lang="en-US" sz="2040" u="sng"/>
              <a:t>North America</a:t>
            </a:r>
            <a:endParaRPr sz="2040"/>
          </a:p>
          <a:p>
            <a:pPr indent="-342900" lvl="0" marL="342900" rtl="0" algn="l">
              <a:lnSpc>
                <a:spcPct val="80000"/>
              </a:lnSpc>
              <a:spcBef>
                <a:spcPts val="408"/>
              </a:spcBef>
              <a:spcAft>
                <a:spcPts val="0"/>
              </a:spcAft>
              <a:buClr>
                <a:schemeClr val="dk1"/>
              </a:buClr>
              <a:buSzPts val="2040"/>
              <a:buChar char="•"/>
            </a:pPr>
            <a:r>
              <a:rPr lang="en-US" sz="2040"/>
              <a:t>Canada</a:t>
            </a:r>
            <a:endParaRPr/>
          </a:p>
          <a:p>
            <a:pPr indent="-342900" lvl="0" marL="342900" rtl="0" algn="l">
              <a:lnSpc>
                <a:spcPct val="80000"/>
              </a:lnSpc>
              <a:spcBef>
                <a:spcPts val="408"/>
              </a:spcBef>
              <a:spcAft>
                <a:spcPts val="0"/>
              </a:spcAft>
              <a:buClr>
                <a:schemeClr val="dk1"/>
              </a:buClr>
              <a:buSzPts val="2040"/>
              <a:buChar char="•"/>
            </a:pPr>
            <a:r>
              <a:rPr lang="en-US" sz="2040"/>
              <a:t>United States</a:t>
            </a:r>
            <a:endParaRPr/>
          </a:p>
          <a:p>
            <a:pPr indent="0" lvl="0" marL="0" rtl="0" algn="l">
              <a:lnSpc>
                <a:spcPct val="80000"/>
              </a:lnSpc>
              <a:spcBef>
                <a:spcPts val="408"/>
              </a:spcBef>
              <a:spcAft>
                <a:spcPts val="0"/>
              </a:spcAft>
              <a:buClr>
                <a:schemeClr val="dk1"/>
              </a:buClr>
              <a:buSzPts val="2040"/>
              <a:buNone/>
            </a:pPr>
            <a:r>
              <a:rPr lang="en-US" sz="2040" u="sng"/>
              <a:t>South America</a:t>
            </a:r>
            <a:endParaRPr sz="2040"/>
          </a:p>
          <a:p>
            <a:pPr indent="-342900" lvl="0" marL="342900" rtl="0" algn="l">
              <a:lnSpc>
                <a:spcPct val="80000"/>
              </a:lnSpc>
              <a:spcBef>
                <a:spcPts val="408"/>
              </a:spcBef>
              <a:spcAft>
                <a:spcPts val="0"/>
              </a:spcAft>
              <a:buClr>
                <a:schemeClr val="dk1"/>
              </a:buClr>
              <a:buSzPts val="2040"/>
              <a:buChar char="•"/>
            </a:pPr>
            <a:r>
              <a:rPr lang="en-US" sz="2040"/>
              <a:t>Argentina</a:t>
            </a:r>
            <a:endParaRPr/>
          </a:p>
          <a:p>
            <a:pPr indent="-342900" lvl="0" marL="342900" rtl="0" algn="l">
              <a:lnSpc>
                <a:spcPct val="80000"/>
              </a:lnSpc>
              <a:spcBef>
                <a:spcPts val="408"/>
              </a:spcBef>
              <a:spcAft>
                <a:spcPts val="0"/>
              </a:spcAft>
              <a:buClr>
                <a:schemeClr val="dk1"/>
              </a:buClr>
              <a:buSzPts val="2040"/>
              <a:buChar char="•"/>
            </a:pPr>
            <a:r>
              <a:rPr lang="en-US" sz="2040"/>
              <a:t>Ecuador</a:t>
            </a:r>
            <a:endParaRPr/>
          </a:p>
          <a:p>
            <a:pPr indent="0" lvl="0" marL="0" rtl="0" algn="l">
              <a:lnSpc>
                <a:spcPct val="80000"/>
              </a:lnSpc>
              <a:spcBef>
                <a:spcPts val="408"/>
              </a:spcBef>
              <a:spcAft>
                <a:spcPts val="0"/>
              </a:spcAft>
              <a:buClr>
                <a:schemeClr val="dk1"/>
              </a:buClr>
              <a:buSzPts val="2040"/>
              <a:buNone/>
            </a:pPr>
            <a:r>
              <a:rPr lang="en-US" sz="2040" u="sng"/>
              <a:t>Europe</a:t>
            </a:r>
            <a:endParaRPr sz="2040"/>
          </a:p>
          <a:p>
            <a:pPr indent="-342900" lvl="0" marL="342900" rtl="0" algn="l">
              <a:lnSpc>
                <a:spcPct val="80000"/>
              </a:lnSpc>
              <a:spcBef>
                <a:spcPts val="408"/>
              </a:spcBef>
              <a:spcAft>
                <a:spcPts val="0"/>
              </a:spcAft>
              <a:buClr>
                <a:schemeClr val="dk1"/>
              </a:buClr>
              <a:buSzPts val="2040"/>
              <a:buChar char="•"/>
            </a:pPr>
            <a:r>
              <a:rPr lang="en-US" sz="2040"/>
              <a:t>Austria</a:t>
            </a:r>
            <a:endParaRPr/>
          </a:p>
          <a:p>
            <a:pPr indent="-342900" lvl="0" marL="342900" rtl="0" algn="l">
              <a:lnSpc>
                <a:spcPct val="80000"/>
              </a:lnSpc>
              <a:spcBef>
                <a:spcPts val="408"/>
              </a:spcBef>
              <a:spcAft>
                <a:spcPts val="0"/>
              </a:spcAft>
              <a:buClr>
                <a:schemeClr val="dk1"/>
              </a:buClr>
              <a:buSzPts val="2040"/>
              <a:buChar char="•"/>
            </a:pPr>
            <a:r>
              <a:rPr lang="en-US" sz="2040"/>
              <a:t>Belgium</a:t>
            </a:r>
            <a:endParaRPr/>
          </a:p>
          <a:p>
            <a:pPr indent="-342900" lvl="0" marL="342900" rtl="0" algn="l">
              <a:lnSpc>
                <a:spcPct val="80000"/>
              </a:lnSpc>
              <a:spcBef>
                <a:spcPts val="408"/>
              </a:spcBef>
              <a:spcAft>
                <a:spcPts val="0"/>
              </a:spcAft>
              <a:buClr>
                <a:schemeClr val="dk1"/>
              </a:buClr>
              <a:buSzPts val="2040"/>
              <a:buChar char="•"/>
            </a:pPr>
            <a:r>
              <a:rPr lang="en-US" sz="2040"/>
              <a:t>Denmark</a:t>
            </a:r>
            <a:endParaRPr/>
          </a:p>
          <a:p>
            <a:pPr indent="-342900" lvl="0" marL="342900" rtl="0" algn="l">
              <a:lnSpc>
                <a:spcPct val="80000"/>
              </a:lnSpc>
              <a:spcBef>
                <a:spcPts val="408"/>
              </a:spcBef>
              <a:spcAft>
                <a:spcPts val="0"/>
              </a:spcAft>
              <a:buClr>
                <a:schemeClr val="dk1"/>
              </a:buClr>
              <a:buSzPts val="2040"/>
              <a:buChar char="•"/>
            </a:pPr>
            <a:r>
              <a:rPr lang="en-US" sz="2040"/>
              <a:t>England</a:t>
            </a:r>
            <a:endParaRPr/>
          </a:p>
          <a:p>
            <a:pPr indent="-342900" lvl="0" marL="342900" rtl="0" algn="l">
              <a:lnSpc>
                <a:spcPct val="80000"/>
              </a:lnSpc>
              <a:spcBef>
                <a:spcPts val="408"/>
              </a:spcBef>
              <a:spcAft>
                <a:spcPts val="0"/>
              </a:spcAft>
              <a:buClr>
                <a:schemeClr val="dk1"/>
              </a:buClr>
              <a:buSzPts val="2040"/>
              <a:buChar char="•"/>
            </a:pPr>
            <a:r>
              <a:rPr lang="en-US" sz="2040"/>
              <a:t>France</a:t>
            </a:r>
            <a:endParaRPr/>
          </a:p>
          <a:p>
            <a:pPr indent="-342900" lvl="0" marL="342900" rtl="0" algn="l">
              <a:lnSpc>
                <a:spcPct val="80000"/>
              </a:lnSpc>
              <a:spcBef>
                <a:spcPts val="408"/>
              </a:spcBef>
              <a:spcAft>
                <a:spcPts val="0"/>
              </a:spcAft>
              <a:buClr>
                <a:schemeClr val="dk1"/>
              </a:buClr>
              <a:buSzPts val="2040"/>
              <a:buChar char="•"/>
            </a:pPr>
            <a:r>
              <a:rPr lang="en-US" sz="2040"/>
              <a:t>Germany</a:t>
            </a:r>
            <a:endParaRPr/>
          </a:p>
          <a:p>
            <a:pPr indent="-342900" lvl="0" marL="342900" rtl="0" algn="l">
              <a:lnSpc>
                <a:spcPct val="80000"/>
              </a:lnSpc>
              <a:spcBef>
                <a:spcPts val="408"/>
              </a:spcBef>
              <a:spcAft>
                <a:spcPts val="0"/>
              </a:spcAft>
              <a:buClr>
                <a:schemeClr val="dk1"/>
              </a:buClr>
              <a:buSzPts val="2040"/>
              <a:buChar char="•"/>
            </a:pPr>
            <a:r>
              <a:rPr lang="en-US" sz="2040"/>
              <a:t>Iceland</a:t>
            </a:r>
            <a:endParaRPr/>
          </a:p>
          <a:p>
            <a:pPr indent="0" lvl="0" marL="0" rtl="0" algn="l">
              <a:lnSpc>
                <a:spcPct val="80000"/>
              </a:lnSpc>
              <a:spcBef>
                <a:spcPts val="408"/>
              </a:spcBef>
              <a:spcAft>
                <a:spcPts val="0"/>
              </a:spcAft>
              <a:buClr>
                <a:schemeClr val="dk1"/>
              </a:buClr>
              <a:buSzPts val="2040"/>
              <a:buNone/>
            </a:pPr>
            <a:r>
              <a:t/>
            </a:r>
            <a:endParaRPr sz="2040"/>
          </a:p>
          <a:p>
            <a:pPr indent="-213358" lvl="0" marL="342900" rtl="0" algn="l">
              <a:lnSpc>
                <a:spcPct val="80000"/>
              </a:lnSpc>
              <a:spcBef>
                <a:spcPts val="408"/>
              </a:spcBef>
              <a:spcAft>
                <a:spcPts val="0"/>
              </a:spcAft>
              <a:buClr>
                <a:schemeClr val="dk1"/>
              </a:buClr>
              <a:buSzPts val="2040"/>
              <a:buNone/>
            </a:pPr>
            <a:r>
              <a:t/>
            </a:r>
            <a:endParaRPr sz="2040"/>
          </a:p>
        </p:txBody>
      </p:sp>
      <p:sp>
        <p:nvSpPr>
          <p:cNvPr id="416" name="Google Shape;416;g27f6ddbcfb5_0_293"/>
          <p:cNvSpPr txBox="1"/>
          <p:nvPr>
            <p:ph idx="4" type="body"/>
          </p:nvPr>
        </p:nvSpPr>
        <p:spPr>
          <a:xfrm>
            <a:off x="7792277" y="1493734"/>
            <a:ext cx="3434400" cy="43968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80000"/>
              </a:lnSpc>
              <a:spcBef>
                <a:spcPts val="0"/>
              </a:spcBef>
              <a:spcAft>
                <a:spcPts val="0"/>
              </a:spcAft>
              <a:buClr>
                <a:schemeClr val="dk1"/>
              </a:buClr>
              <a:buSzPts val="2040"/>
              <a:buNone/>
            </a:pPr>
            <a:r>
              <a:rPr lang="en-US" sz="2040" u="sng"/>
              <a:t>Middle East</a:t>
            </a:r>
            <a:endParaRPr sz="2040"/>
          </a:p>
          <a:p>
            <a:pPr indent="-342900" lvl="0" marL="342900" rtl="0" algn="l">
              <a:lnSpc>
                <a:spcPct val="80000"/>
              </a:lnSpc>
              <a:spcBef>
                <a:spcPts val="408"/>
              </a:spcBef>
              <a:spcAft>
                <a:spcPts val="0"/>
              </a:spcAft>
              <a:buClr>
                <a:schemeClr val="dk1"/>
              </a:buClr>
              <a:buSzPts val="2040"/>
              <a:buChar char="•"/>
            </a:pPr>
            <a:r>
              <a:rPr lang="en-US" sz="2040"/>
              <a:t>Israel</a:t>
            </a:r>
            <a:endParaRPr/>
          </a:p>
          <a:p>
            <a:pPr indent="-342900" lvl="0" marL="342900" rtl="0" algn="l">
              <a:lnSpc>
                <a:spcPct val="80000"/>
              </a:lnSpc>
              <a:spcBef>
                <a:spcPts val="408"/>
              </a:spcBef>
              <a:spcAft>
                <a:spcPts val="0"/>
              </a:spcAft>
              <a:buClr>
                <a:schemeClr val="dk1"/>
              </a:buClr>
              <a:buSzPts val="2040"/>
              <a:buChar char="•"/>
            </a:pPr>
            <a:r>
              <a:rPr lang="en-US" sz="2040"/>
              <a:t>Lebanon</a:t>
            </a:r>
            <a:endParaRPr/>
          </a:p>
          <a:p>
            <a:pPr indent="-342900" lvl="0" marL="342900" rtl="0" algn="l">
              <a:lnSpc>
                <a:spcPct val="80000"/>
              </a:lnSpc>
              <a:spcBef>
                <a:spcPts val="408"/>
              </a:spcBef>
              <a:spcAft>
                <a:spcPts val="0"/>
              </a:spcAft>
              <a:buClr>
                <a:schemeClr val="dk1"/>
              </a:buClr>
              <a:buSzPts val="2040"/>
              <a:buChar char="•"/>
            </a:pPr>
            <a:r>
              <a:rPr lang="en-US" sz="2040"/>
              <a:t>Saudi Arabia</a:t>
            </a:r>
            <a:endParaRPr/>
          </a:p>
          <a:p>
            <a:pPr indent="0" lvl="0" marL="0" rtl="0" algn="l">
              <a:lnSpc>
                <a:spcPct val="80000"/>
              </a:lnSpc>
              <a:spcBef>
                <a:spcPts val="408"/>
              </a:spcBef>
              <a:spcAft>
                <a:spcPts val="0"/>
              </a:spcAft>
              <a:buSzPts val="2400"/>
              <a:buNone/>
            </a:pPr>
            <a:r>
              <a:rPr lang="en-US" sz="2040" u="sng"/>
              <a:t>Asia</a:t>
            </a:r>
            <a:endParaRPr sz="2040"/>
          </a:p>
          <a:p>
            <a:pPr indent="-342900" lvl="0" marL="342900" rtl="0" algn="l">
              <a:lnSpc>
                <a:spcPct val="80000"/>
              </a:lnSpc>
              <a:spcBef>
                <a:spcPts val="408"/>
              </a:spcBef>
              <a:spcAft>
                <a:spcPts val="0"/>
              </a:spcAft>
              <a:buClr>
                <a:schemeClr val="dk1"/>
              </a:buClr>
              <a:buSzPts val="2040"/>
              <a:buChar char="•"/>
            </a:pPr>
            <a:r>
              <a:rPr lang="en-US" sz="2040"/>
              <a:t>China</a:t>
            </a:r>
            <a:endParaRPr/>
          </a:p>
          <a:p>
            <a:pPr indent="-342900" lvl="0" marL="342900" rtl="0" algn="l">
              <a:lnSpc>
                <a:spcPct val="80000"/>
              </a:lnSpc>
              <a:spcBef>
                <a:spcPts val="408"/>
              </a:spcBef>
              <a:spcAft>
                <a:spcPts val="0"/>
              </a:spcAft>
              <a:buClr>
                <a:schemeClr val="dk1"/>
              </a:buClr>
              <a:buSzPts val="2040"/>
              <a:buChar char="•"/>
            </a:pPr>
            <a:r>
              <a:rPr lang="en-US" sz="2040"/>
              <a:t>India</a:t>
            </a:r>
            <a:endParaRPr/>
          </a:p>
          <a:p>
            <a:pPr indent="-342900" lvl="0" marL="342900" rtl="0" algn="l">
              <a:lnSpc>
                <a:spcPct val="80000"/>
              </a:lnSpc>
              <a:spcBef>
                <a:spcPts val="408"/>
              </a:spcBef>
              <a:spcAft>
                <a:spcPts val="0"/>
              </a:spcAft>
              <a:buClr>
                <a:schemeClr val="dk1"/>
              </a:buClr>
              <a:buSzPts val="2040"/>
              <a:buChar char="•"/>
            </a:pPr>
            <a:r>
              <a:rPr lang="en-US" sz="2040"/>
              <a:t>Japan</a:t>
            </a:r>
            <a:endParaRPr/>
          </a:p>
          <a:p>
            <a:pPr indent="-342900" lvl="0" marL="342900" rtl="0" algn="l">
              <a:lnSpc>
                <a:spcPct val="80000"/>
              </a:lnSpc>
              <a:spcBef>
                <a:spcPts val="408"/>
              </a:spcBef>
              <a:spcAft>
                <a:spcPts val="0"/>
              </a:spcAft>
              <a:buClr>
                <a:schemeClr val="dk1"/>
              </a:buClr>
              <a:buSzPts val="2040"/>
              <a:buChar char="•"/>
            </a:pPr>
            <a:r>
              <a:rPr lang="en-US" sz="2040"/>
              <a:t>Malaysia</a:t>
            </a:r>
            <a:endParaRPr/>
          </a:p>
          <a:p>
            <a:pPr indent="-342900" lvl="0" marL="342900" rtl="0" algn="l">
              <a:lnSpc>
                <a:spcPct val="80000"/>
              </a:lnSpc>
              <a:spcBef>
                <a:spcPts val="408"/>
              </a:spcBef>
              <a:spcAft>
                <a:spcPts val="0"/>
              </a:spcAft>
              <a:buClr>
                <a:schemeClr val="dk1"/>
              </a:buClr>
              <a:buSzPts val="2040"/>
              <a:buChar char="•"/>
            </a:pPr>
            <a:r>
              <a:rPr lang="en-US" sz="2040"/>
              <a:t>Pakistan</a:t>
            </a:r>
            <a:endParaRPr/>
          </a:p>
          <a:p>
            <a:pPr indent="-342900" lvl="0" marL="342900" rtl="0" algn="l">
              <a:lnSpc>
                <a:spcPct val="80000"/>
              </a:lnSpc>
              <a:spcBef>
                <a:spcPts val="408"/>
              </a:spcBef>
              <a:spcAft>
                <a:spcPts val="0"/>
              </a:spcAft>
              <a:buClr>
                <a:schemeClr val="dk1"/>
              </a:buClr>
              <a:buSzPts val="2040"/>
              <a:buChar char="•"/>
            </a:pPr>
            <a:r>
              <a:rPr lang="en-US" sz="2040"/>
              <a:t>Singapore</a:t>
            </a:r>
            <a:endParaRPr/>
          </a:p>
          <a:p>
            <a:pPr indent="-342900" lvl="0" marL="342900" rtl="0" algn="l">
              <a:lnSpc>
                <a:spcPct val="80000"/>
              </a:lnSpc>
              <a:spcBef>
                <a:spcPts val="408"/>
              </a:spcBef>
              <a:spcAft>
                <a:spcPts val="0"/>
              </a:spcAft>
              <a:buClr>
                <a:schemeClr val="dk1"/>
              </a:buClr>
              <a:buSzPts val="2040"/>
              <a:buChar char="•"/>
            </a:pPr>
            <a:r>
              <a:rPr lang="en-US" sz="2040"/>
              <a:t>South Korea</a:t>
            </a:r>
            <a:endParaRPr/>
          </a:p>
          <a:p>
            <a:pPr indent="-342900" lvl="0" marL="342900" rtl="0" algn="l">
              <a:lnSpc>
                <a:spcPct val="80000"/>
              </a:lnSpc>
              <a:spcBef>
                <a:spcPts val="408"/>
              </a:spcBef>
              <a:spcAft>
                <a:spcPts val="0"/>
              </a:spcAft>
              <a:buClr>
                <a:schemeClr val="dk1"/>
              </a:buClr>
              <a:buSzPts val="2040"/>
              <a:buChar char="•"/>
            </a:pPr>
            <a:r>
              <a:rPr lang="en-US" sz="2040"/>
              <a:t>Australia</a:t>
            </a:r>
            <a:endParaRPr/>
          </a:p>
          <a:p>
            <a:pPr indent="-342900" lvl="0" marL="342900" rtl="0" algn="l">
              <a:lnSpc>
                <a:spcPct val="80000"/>
              </a:lnSpc>
              <a:spcBef>
                <a:spcPts val="408"/>
              </a:spcBef>
              <a:spcAft>
                <a:spcPts val="0"/>
              </a:spcAft>
              <a:buClr>
                <a:schemeClr val="dk1"/>
              </a:buClr>
              <a:buSzPts val="2040"/>
              <a:buChar char="•"/>
            </a:pPr>
            <a:r>
              <a:rPr lang="en-US" sz="2040"/>
              <a:t>New Zealand </a:t>
            </a:r>
            <a:endParaRPr/>
          </a:p>
        </p:txBody>
      </p:sp>
      <p:sp>
        <p:nvSpPr>
          <p:cNvPr id="417" name="Google Shape;417;g27f6ddbcfb5_0_293"/>
          <p:cNvSpPr txBox="1"/>
          <p:nvPr/>
        </p:nvSpPr>
        <p:spPr>
          <a:xfrm>
            <a:off x="3922794" y="1493734"/>
            <a:ext cx="2985900" cy="4396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040"/>
              <a:buFont typeface="Arial"/>
              <a:buNone/>
            </a:pPr>
            <a:r>
              <a:rPr b="0" i="0" lang="en-US" sz="2040" u="sng" cap="none" strike="noStrike">
                <a:solidFill>
                  <a:schemeClr val="dk1"/>
                </a:solidFill>
                <a:latin typeface="Calibri"/>
                <a:ea typeface="Calibri"/>
                <a:cs typeface="Calibri"/>
                <a:sym typeface="Calibri"/>
              </a:rPr>
              <a:t>Europe (continued)</a:t>
            </a:r>
            <a:endParaRPr b="0" i="0" sz="2040" u="none" cap="none" strike="noStrike">
              <a:solidFill>
                <a:schemeClr val="dk1"/>
              </a:solidFill>
              <a:latin typeface="Calibri"/>
              <a:ea typeface="Calibri"/>
              <a:cs typeface="Calibri"/>
              <a:sym typeface="Calibri"/>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Ireland</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Italy</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Netherlands</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Norway</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Portugal</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Scotland</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Spain</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Sweden</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Switzerland</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08"/>
              </a:spcBef>
              <a:spcAft>
                <a:spcPts val="0"/>
              </a:spcAft>
              <a:buClr>
                <a:schemeClr val="dk1"/>
              </a:buClr>
              <a:buSzPts val="2040"/>
              <a:buFont typeface="Arial"/>
              <a:buNone/>
            </a:pPr>
            <a:r>
              <a:rPr b="0" i="0" lang="en-US" sz="2040" u="sng" cap="none" strike="noStrike">
                <a:solidFill>
                  <a:schemeClr val="dk1"/>
                </a:solidFill>
                <a:latin typeface="Calibri"/>
                <a:ea typeface="Calibri"/>
                <a:cs typeface="Calibri"/>
                <a:sym typeface="Calibri"/>
              </a:rPr>
              <a:t>Africa</a:t>
            </a:r>
            <a:endParaRPr b="0" i="0" sz="2040" u="none" cap="none" strike="noStrike">
              <a:solidFill>
                <a:schemeClr val="dk1"/>
              </a:solidFill>
              <a:latin typeface="Calibri"/>
              <a:ea typeface="Calibri"/>
              <a:cs typeface="Calibri"/>
              <a:sym typeface="Calibri"/>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Egypt</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Nigeria</a:t>
            </a:r>
            <a:endParaRPr b="0" i="0" sz="1400" u="none" cap="none" strike="noStrike">
              <a:solidFill>
                <a:srgbClr val="000000"/>
              </a:solidFill>
              <a:latin typeface="Arial"/>
              <a:ea typeface="Arial"/>
              <a:cs typeface="Arial"/>
              <a:sym typeface="Arial"/>
            </a:endParaRPr>
          </a:p>
          <a:p>
            <a:pPr indent="-342900" lvl="0" marL="342900" marR="0" rtl="0" algn="l">
              <a:lnSpc>
                <a:spcPct val="80000"/>
              </a:lnSpc>
              <a:spcBef>
                <a:spcPts val="408"/>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South Africa</a:t>
            </a:r>
            <a:endParaRPr b="0" i="0" sz="1400" u="none" cap="none" strike="noStrike">
              <a:solidFill>
                <a:srgbClr val="000000"/>
              </a:solidFill>
              <a:latin typeface="Arial"/>
              <a:ea typeface="Arial"/>
              <a:cs typeface="Arial"/>
              <a:sym typeface="Arial"/>
            </a:endParaRPr>
          </a:p>
          <a:p>
            <a:pPr indent="-213358" lvl="0" marL="342900" marR="0" rtl="0" algn="l">
              <a:lnSpc>
                <a:spcPct val="80000"/>
              </a:lnSpc>
              <a:spcBef>
                <a:spcPts val="408"/>
              </a:spcBef>
              <a:spcAft>
                <a:spcPts val="0"/>
              </a:spcAft>
              <a:buClr>
                <a:schemeClr val="dk1"/>
              </a:buClr>
              <a:buSzPts val="2040"/>
              <a:buFont typeface="Arial"/>
              <a:buNone/>
            </a:pPr>
            <a:r>
              <a:t/>
            </a:r>
            <a:endParaRPr b="0" i="0" sz="2040" u="none" cap="none" strike="noStrike">
              <a:solidFill>
                <a:schemeClr val="dk1"/>
              </a:solidFill>
              <a:latin typeface="Calibri"/>
              <a:ea typeface="Calibri"/>
              <a:cs typeface="Calibri"/>
              <a:sym typeface="Calibri"/>
            </a:endParaRPr>
          </a:p>
          <a:p>
            <a:pPr indent="-213358" lvl="0" marL="342900" marR="0" rtl="0" algn="l">
              <a:lnSpc>
                <a:spcPct val="80000"/>
              </a:lnSpc>
              <a:spcBef>
                <a:spcPts val="408"/>
              </a:spcBef>
              <a:spcAft>
                <a:spcPts val="0"/>
              </a:spcAft>
              <a:buClr>
                <a:schemeClr val="dk1"/>
              </a:buClr>
              <a:buSzPts val="2040"/>
              <a:buFont typeface="Arial"/>
              <a:buNone/>
            </a:pPr>
            <a:r>
              <a:t/>
            </a:r>
            <a:endParaRPr b="0" i="0" sz="2040" u="none" cap="none" strike="noStrike">
              <a:solidFill>
                <a:schemeClr val="dk1"/>
              </a:solidFill>
              <a:latin typeface="Calibri"/>
              <a:ea typeface="Calibri"/>
              <a:cs typeface="Calibri"/>
              <a:sym typeface="Calibri"/>
            </a:endParaRPr>
          </a:p>
        </p:txBody>
      </p:sp>
      <p:sp>
        <p:nvSpPr>
          <p:cNvPr id="418" name="Google Shape;418;g27f6ddbcfb5_0_293"/>
          <p:cNvSpPr txBox="1"/>
          <p:nvPr/>
        </p:nvSpPr>
        <p:spPr>
          <a:xfrm>
            <a:off x="322050" y="5890525"/>
            <a:ext cx="8979000" cy="7389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800" u="none" cap="none" strike="noStrike">
                <a:solidFill>
                  <a:schemeClr val="dk1"/>
                </a:solidFill>
                <a:latin typeface="Calibri"/>
                <a:ea typeface="Calibri"/>
                <a:cs typeface="Calibri"/>
                <a:sym typeface="Calibri"/>
              </a:rPr>
              <a:t>Bolton, R., Logan, C., &amp; Gittell, J. H. (2021). </a:t>
            </a:r>
            <a:r>
              <a:rPr b="0" i="0" lang="en-US" sz="1800" u="sng" cap="none" strike="noStrike">
                <a:solidFill>
                  <a:schemeClr val="hlink"/>
                </a:solidFill>
                <a:latin typeface="Calibri"/>
                <a:ea typeface="Calibri"/>
                <a:cs typeface="Calibri"/>
                <a:sym typeface="Calibri"/>
                <a:hlinkClick r:id="rId3"/>
              </a:rPr>
              <a:t>Revisiting relational coordination: A systematic review.</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The Journal of Applied Behavioral Science</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57</a:t>
            </a:r>
            <a:r>
              <a:rPr b="0" i="0" lang="en-US" sz="1800" u="none" cap="none" strike="noStrike">
                <a:solidFill>
                  <a:schemeClr val="dk1"/>
                </a:solidFill>
                <a:latin typeface="Calibri"/>
                <a:ea typeface="Calibri"/>
                <a:cs typeface="Calibri"/>
                <a:sym typeface="Calibri"/>
              </a:rPr>
              <a:t>(3), 290-322.</a:t>
            </a:r>
            <a:endParaRPr b="0" i="0" sz="2100" u="none" cap="none" strike="noStrike">
              <a:solidFill>
                <a:srgbClr val="000000"/>
              </a:solidFill>
              <a:latin typeface="Calibri"/>
              <a:ea typeface="Calibri"/>
              <a:cs typeface="Calibri"/>
              <a:sym typeface="Calibri"/>
            </a:endParaRPr>
          </a:p>
        </p:txBody>
      </p:sp>
      <p:pic>
        <p:nvPicPr>
          <p:cNvPr id="419" name="Google Shape;419;g27f6ddbcfb5_0_293"/>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7f6ddbcfb5_0_0"/>
          <p:cNvSpPr txBox="1"/>
          <p:nvPr/>
        </p:nvSpPr>
        <p:spPr>
          <a:xfrm>
            <a:off x="609600" y="1524000"/>
            <a:ext cx="11175900" cy="200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Relationships </a:t>
            </a:r>
            <a:r>
              <a:rPr b="0" i="0" lang="en-US" sz="4000" u="sng" cap="none" strike="noStrike">
                <a:solidFill>
                  <a:schemeClr val="dk1"/>
                </a:solidFill>
                <a:latin typeface="Calibri"/>
                <a:ea typeface="Calibri"/>
                <a:cs typeface="Calibri"/>
                <a:sym typeface="Calibri"/>
              </a:rPr>
              <a:t>shape</a:t>
            </a:r>
            <a:r>
              <a:rPr b="0" i="0" lang="en-US" sz="4000" u="none" cap="none" strike="noStrike">
                <a:solidFill>
                  <a:schemeClr val="dk1"/>
                </a:solidFill>
                <a:latin typeface="Calibri"/>
                <a:ea typeface="Calibri"/>
                <a:cs typeface="Calibri"/>
                <a:sym typeface="Calibri"/>
              </a:rPr>
              <a:t> the communication through which coordination occurs ...</a:t>
            </a:r>
            <a:endParaRPr b="0" i="0" sz="3600" u="none" cap="none" strike="noStrike">
              <a:solidFill>
                <a:schemeClr val="dk1"/>
              </a:solidFill>
              <a:latin typeface="Calibri"/>
              <a:ea typeface="Calibri"/>
              <a:cs typeface="Calibri"/>
              <a:sym typeface="Calibri"/>
            </a:endParaRPr>
          </a:p>
        </p:txBody>
      </p:sp>
      <p:sp>
        <p:nvSpPr>
          <p:cNvPr id="105" name="Google Shape;105;g27f6ddbcfb5_0_0"/>
          <p:cNvSpPr txBox="1"/>
          <p:nvPr/>
        </p:nvSpPr>
        <p:spPr>
          <a:xfrm>
            <a:off x="4673600" y="1219200"/>
            <a:ext cx="47751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Findings</a:t>
            </a:r>
            <a:endParaRPr b="0" i="0" sz="4400" u="none" cap="none" strike="noStrike">
              <a:solidFill>
                <a:schemeClr val="dk1"/>
              </a:solidFill>
              <a:latin typeface="Calibri"/>
              <a:ea typeface="Calibri"/>
              <a:cs typeface="Calibri"/>
              <a:sym typeface="Calibri"/>
            </a:endParaRPr>
          </a:p>
        </p:txBody>
      </p:sp>
      <p:pic>
        <p:nvPicPr>
          <p:cNvPr id="106" name="Google Shape;106;g27f6ddbcfb5_0_0"/>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27f6ddbcfb5_0_302"/>
          <p:cNvSpPr txBox="1"/>
          <p:nvPr/>
        </p:nvSpPr>
        <p:spPr>
          <a:xfrm>
            <a:off x="609600" y="598878"/>
            <a:ext cx="109728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F497D"/>
              </a:buClr>
              <a:buSzPts val="4290"/>
              <a:buFont typeface="Calibri"/>
              <a:buNone/>
            </a:pPr>
            <a:r>
              <a:rPr b="0" i="0" lang="en-US" sz="4290" u="none" cap="none" strike="noStrike">
                <a:solidFill>
                  <a:srgbClr val="1F497D"/>
                </a:solidFill>
                <a:latin typeface="Calibri"/>
                <a:ea typeface="Calibri"/>
                <a:cs typeface="Calibri"/>
                <a:sym typeface="Calibri"/>
              </a:rPr>
              <a:t>…around the world</a:t>
            </a:r>
            <a:endParaRPr b="0" i="0" sz="1400" u="none" cap="none" strike="noStrike">
              <a:solidFill>
                <a:srgbClr val="000000"/>
              </a:solidFill>
              <a:latin typeface="Arial"/>
              <a:ea typeface="Arial"/>
              <a:cs typeface="Arial"/>
              <a:sym typeface="Arial"/>
            </a:endParaRPr>
          </a:p>
        </p:txBody>
      </p:sp>
      <p:pic>
        <p:nvPicPr>
          <p:cNvPr id="425" name="Google Shape;425;g27f6ddbcfb5_0_302"/>
          <p:cNvPicPr preferRelativeResize="0"/>
          <p:nvPr/>
        </p:nvPicPr>
        <p:blipFill rotWithShape="1">
          <a:blip r:embed="rId3">
            <a:alphaModFix/>
          </a:blip>
          <a:srcRect b="0" l="0" r="0" t="0"/>
          <a:stretch/>
        </p:blipFill>
        <p:spPr>
          <a:xfrm>
            <a:off x="1644025" y="1601075"/>
            <a:ext cx="9143999" cy="3655838"/>
          </a:xfrm>
          <a:prstGeom prst="rect">
            <a:avLst/>
          </a:prstGeom>
          <a:noFill/>
          <a:ln>
            <a:noFill/>
          </a:ln>
        </p:spPr>
      </p:pic>
      <p:pic>
        <p:nvPicPr>
          <p:cNvPr id="426" name="Google Shape;426;g27f6ddbcfb5_0_302"/>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27f6ddbcfb5_0_308"/>
          <p:cNvSpPr txBox="1"/>
          <p:nvPr/>
        </p:nvSpPr>
        <p:spPr>
          <a:xfrm>
            <a:off x="0" y="274650"/>
            <a:ext cx="12192000" cy="911700"/>
          </a:xfrm>
          <a:prstGeom prst="rect">
            <a:avLst/>
          </a:prstGeom>
          <a:solidFill>
            <a:srgbClr val="5F7026"/>
          </a:solidFill>
          <a:ln cap="flat" cmpd="sng" w="9525">
            <a:solidFill>
              <a:srgbClr val="1F497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Performance outcomes of RC</a:t>
            </a:r>
            <a:endParaRPr b="0" i="0" sz="1400" u="none" cap="none" strike="noStrike">
              <a:solidFill>
                <a:srgbClr val="000000"/>
              </a:solidFill>
              <a:latin typeface="Arial"/>
              <a:ea typeface="Arial"/>
              <a:cs typeface="Arial"/>
              <a:sym typeface="Arial"/>
            </a:endParaRPr>
          </a:p>
        </p:txBody>
      </p:sp>
      <p:pic>
        <p:nvPicPr>
          <p:cNvPr id="432" name="Google Shape;432;g27f6ddbcfb5_0_308"/>
          <p:cNvPicPr preferRelativeResize="0"/>
          <p:nvPr/>
        </p:nvPicPr>
        <p:blipFill rotWithShape="1">
          <a:blip r:embed="rId3">
            <a:alphaModFix/>
          </a:blip>
          <a:srcRect b="0" l="0" r="0" t="0"/>
          <a:stretch/>
        </p:blipFill>
        <p:spPr>
          <a:xfrm>
            <a:off x="1245868" y="1186350"/>
            <a:ext cx="8855810" cy="4702625"/>
          </a:xfrm>
          <a:prstGeom prst="rect">
            <a:avLst/>
          </a:prstGeom>
          <a:noFill/>
          <a:ln>
            <a:noFill/>
          </a:ln>
        </p:spPr>
      </p:pic>
      <p:pic>
        <p:nvPicPr>
          <p:cNvPr id="433" name="Google Shape;433;g27f6ddbcfb5_0_308"/>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
        <p:nvSpPr>
          <p:cNvPr id="434" name="Google Shape;434;g27f6ddbcfb5_0_308"/>
          <p:cNvSpPr txBox="1"/>
          <p:nvPr/>
        </p:nvSpPr>
        <p:spPr>
          <a:xfrm>
            <a:off x="322050" y="5890525"/>
            <a:ext cx="8979000" cy="7389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800" u="none" cap="none" strike="noStrike">
                <a:solidFill>
                  <a:schemeClr val="dk1"/>
                </a:solidFill>
                <a:latin typeface="Calibri"/>
                <a:ea typeface="Calibri"/>
                <a:cs typeface="Calibri"/>
                <a:sym typeface="Calibri"/>
              </a:rPr>
              <a:t>Bolton, R., Logan, C., &amp; Gittell, J. H. (2021). </a:t>
            </a:r>
            <a:r>
              <a:rPr b="0" i="0" lang="en-US" sz="1800" u="sng" cap="none" strike="noStrike">
                <a:solidFill>
                  <a:schemeClr val="hlink"/>
                </a:solidFill>
                <a:latin typeface="Calibri"/>
                <a:ea typeface="Calibri"/>
                <a:cs typeface="Calibri"/>
                <a:sym typeface="Calibri"/>
                <a:hlinkClick r:id="rId5"/>
              </a:rPr>
              <a:t>Revisiting relational coordination: A systematic review.</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The Journal of Applied Behavioral Science</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57</a:t>
            </a:r>
            <a:r>
              <a:rPr b="0" i="0" lang="en-US" sz="1800" u="none" cap="none" strike="noStrike">
                <a:solidFill>
                  <a:schemeClr val="dk1"/>
                </a:solidFill>
                <a:latin typeface="Calibri"/>
                <a:ea typeface="Calibri"/>
                <a:cs typeface="Calibri"/>
                <a:sym typeface="Calibri"/>
              </a:rPr>
              <a:t>(3), 290-322.</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822fe9fdcd_0_0"/>
          <p:cNvSpPr/>
          <p:nvPr/>
        </p:nvSpPr>
        <p:spPr>
          <a:xfrm>
            <a:off x="1524000" y="290600"/>
            <a:ext cx="9753600" cy="2604900"/>
          </a:xfrm>
          <a:prstGeom prst="ellipse">
            <a:avLst/>
          </a:prstGeom>
          <a:solidFill>
            <a:srgbClr val="76923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0" name="Google Shape;440;g2822fe9fdcd_0_0"/>
          <p:cNvSpPr txBox="1"/>
          <p:nvPr/>
        </p:nvSpPr>
        <p:spPr>
          <a:xfrm>
            <a:off x="2133600" y="808101"/>
            <a:ext cx="85344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800" u="none" cap="none" strike="noStrike">
                <a:solidFill>
                  <a:schemeClr val="dk1"/>
                </a:solidFill>
                <a:latin typeface="Calibri"/>
                <a:ea typeface="Calibri"/>
                <a:cs typeface="Calibri"/>
                <a:sym typeface="Calibri"/>
              </a:rPr>
              <a:t>When does relational coordination matter most?</a:t>
            </a:r>
            <a:endParaRPr b="0" i="0" sz="4800" u="none" cap="none" strike="noStrike">
              <a:solidFill>
                <a:srgbClr val="000000"/>
              </a:solidFill>
              <a:latin typeface="Arial"/>
              <a:ea typeface="Arial"/>
              <a:cs typeface="Arial"/>
              <a:sym typeface="Arial"/>
            </a:endParaRPr>
          </a:p>
        </p:txBody>
      </p:sp>
      <p:pic>
        <p:nvPicPr>
          <p:cNvPr id="441" name="Google Shape;441;g2822fe9fdcd_0_0"/>
          <p:cNvPicPr preferRelativeResize="0"/>
          <p:nvPr/>
        </p:nvPicPr>
        <p:blipFill rotWithShape="1">
          <a:blip r:embed="rId3">
            <a:alphaModFix/>
          </a:blip>
          <a:srcRect b="0" l="0" r="0" t="0"/>
          <a:stretch/>
        </p:blipFill>
        <p:spPr>
          <a:xfrm>
            <a:off x="9302433" y="6052015"/>
            <a:ext cx="2026751" cy="6070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2822fe9fdcd_0_101"/>
          <p:cNvSpPr txBox="1"/>
          <p:nvPr/>
        </p:nvSpPr>
        <p:spPr>
          <a:xfrm>
            <a:off x="2349100" y="3200400"/>
            <a:ext cx="7033200" cy="17547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accent1"/>
              </a:buClr>
              <a:buSzPts val="3600"/>
              <a:buFont typeface="Noto Sans Symbols"/>
              <a:buChar char="◆"/>
            </a:pPr>
            <a:r>
              <a:rPr b="0" i="0" lang="en-US" sz="3600" u="none" cap="none" strike="noStrike">
                <a:solidFill>
                  <a:schemeClr val="dk1"/>
                </a:solidFill>
                <a:latin typeface="Arimo"/>
                <a:ea typeface="Arimo"/>
                <a:cs typeface="Arimo"/>
                <a:sym typeface="Arimo"/>
              </a:rPr>
              <a:t>Task interdependence</a:t>
            </a:r>
            <a:endParaRPr b="0" i="0" sz="3600" u="none" cap="none" strike="noStrike">
              <a:solidFill>
                <a:schemeClr val="dk1"/>
              </a:solidFill>
              <a:latin typeface="Arimo"/>
              <a:ea typeface="Arimo"/>
              <a:cs typeface="Arimo"/>
              <a:sym typeface="Arimo"/>
            </a:endParaRPr>
          </a:p>
          <a:p>
            <a:pPr indent="-457200" lvl="0" marL="457200" marR="0" rtl="0" algn="l">
              <a:lnSpc>
                <a:spcPct val="100000"/>
              </a:lnSpc>
              <a:spcBef>
                <a:spcPts val="0"/>
              </a:spcBef>
              <a:spcAft>
                <a:spcPts val="0"/>
              </a:spcAft>
              <a:buClr>
                <a:schemeClr val="accent1"/>
              </a:buClr>
              <a:buSzPts val="3600"/>
              <a:buFont typeface="Noto Sans Symbols"/>
              <a:buChar char="◆"/>
            </a:pPr>
            <a:r>
              <a:rPr b="0" i="0" lang="en-US" sz="3600" u="none" cap="none" strike="noStrike">
                <a:solidFill>
                  <a:schemeClr val="dk1"/>
                </a:solidFill>
                <a:latin typeface="Arimo"/>
                <a:ea typeface="Arimo"/>
                <a:cs typeface="Arimo"/>
                <a:sym typeface="Arimo"/>
              </a:rPr>
              <a:t>Uncertainty</a:t>
            </a:r>
            <a:endParaRPr b="0" i="0" sz="3600" u="none" cap="none" strike="noStrike">
              <a:solidFill>
                <a:schemeClr val="dk1"/>
              </a:solidFill>
              <a:latin typeface="Arimo"/>
              <a:ea typeface="Arimo"/>
              <a:cs typeface="Arimo"/>
              <a:sym typeface="Arimo"/>
            </a:endParaRPr>
          </a:p>
          <a:p>
            <a:pPr indent="-457200" lvl="0" marL="457200" marR="0" rtl="0" algn="l">
              <a:lnSpc>
                <a:spcPct val="100000"/>
              </a:lnSpc>
              <a:spcBef>
                <a:spcPts val="0"/>
              </a:spcBef>
              <a:spcAft>
                <a:spcPts val="0"/>
              </a:spcAft>
              <a:buClr>
                <a:schemeClr val="accent1"/>
              </a:buClr>
              <a:buSzPts val="3600"/>
              <a:buFont typeface="Noto Sans Symbols"/>
              <a:buChar char="◆"/>
            </a:pPr>
            <a:r>
              <a:rPr b="0" i="0" lang="en-US" sz="3600" u="none" cap="none" strike="noStrike">
                <a:solidFill>
                  <a:schemeClr val="dk1"/>
                </a:solidFill>
                <a:latin typeface="Arimo"/>
                <a:ea typeface="Arimo"/>
                <a:cs typeface="Arimo"/>
                <a:sym typeface="Arimo"/>
              </a:rPr>
              <a:t>Time sensitivity</a:t>
            </a:r>
            <a:endParaRPr b="0" i="0" sz="1400" u="none" cap="none" strike="noStrike">
              <a:solidFill>
                <a:srgbClr val="000000"/>
              </a:solidFill>
              <a:latin typeface="Arial"/>
              <a:ea typeface="Arial"/>
              <a:cs typeface="Arial"/>
              <a:sym typeface="Arial"/>
            </a:endParaRPr>
          </a:p>
        </p:txBody>
      </p:sp>
      <p:sp>
        <p:nvSpPr>
          <p:cNvPr id="447" name="Google Shape;447;g2822fe9fdcd_0_101"/>
          <p:cNvSpPr/>
          <p:nvPr/>
        </p:nvSpPr>
        <p:spPr>
          <a:xfrm>
            <a:off x="1524000" y="290600"/>
            <a:ext cx="9753600" cy="2604900"/>
          </a:xfrm>
          <a:prstGeom prst="ellipse">
            <a:avLst/>
          </a:prstGeom>
          <a:solidFill>
            <a:srgbClr val="76923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8" name="Google Shape;448;g2822fe9fdcd_0_101"/>
          <p:cNvSpPr txBox="1"/>
          <p:nvPr/>
        </p:nvSpPr>
        <p:spPr>
          <a:xfrm>
            <a:off x="2223250" y="869601"/>
            <a:ext cx="85344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Relational coordination matters most under conditions of complexity</a:t>
            </a:r>
            <a:endParaRPr b="0" i="0" sz="4400" u="none" cap="none" strike="noStrike">
              <a:solidFill>
                <a:srgbClr val="000000"/>
              </a:solidFill>
              <a:latin typeface="Arial"/>
              <a:ea typeface="Arial"/>
              <a:cs typeface="Arial"/>
              <a:sym typeface="Arial"/>
            </a:endParaRPr>
          </a:p>
        </p:txBody>
      </p:sp>
      <p:pic>
        <p:nvPicPr>
          <p:cNvPr id="449" name="Google Shape;449;g2822fe9fdcd_0_101"/>
          <p:cNvPicPr preferRelativeResize="0"/>
          <p:nvPr/>
        </p:nvPicPr>
        <p:blipFill rotWithShape="1">
          <a:blip r:embed="rId3">
            <a:alphaModFix/>
          </a:blip>
          <a:srcRect b="0" l="0" r="0" t="0"/>
          <a:stretch/>
        </p:blipFill>
        <p:spPr>
          <a:xfrm>
            <a:off x="9302433" y="6052015"/>
            <a:ext cx="2026751" cy="607035"/>
          </a:xfrm>
          <a:prstGeom prst="rect">
            <a:avLst/>
          </a:prstGeom>
          <a:noFill/>
          <a:ln>
            <a:noFill/>
          </a:ln>
        </p:spPr>
      </p:pic>
      <p:sp>
        <p:nvSpPr>
          <p:cNvPr id="450" name="Google Shape;450;g2822fe9fdcd_0_101"/>
          <p:cNvSpPr txBox="1"/>
          <p:nvPr/>
        </p:nvSpPr>
        <p:spPr>
          <a:xfrm>
            <a:off x="1201133" y="5390500"/>
            <a:ext cx="7923600" cy="923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Gittell, J. (2002). </a:t>
            </a:r>
            <a:r>
              <a:rPr b="0" i="0" lang="en-US" sz="1600" u="sng" cap="none" strike="noStrike">
                <a:solidFill>
                  <a:schemeClr val="dk2"/>
                </a:solidFill>
                <a:latin typeface="Arial"/>
                <a:ea typeface="Arial"/>
                <a:cs typeface="Arial"/>
                <a:sym typeface="Arial"/>
                <a:hlinkClick r:id="rId4">
                  <a:extLst>
                    <a:ext uri="{A12FA001-AC4F-418D-AE19-62706E023703}">
                      <ahyp:hlinkClr val="tx"/>
                    </a:ext>
                  </a:extLst>
                </a:hlinkClick>
              </a:rPr>
              <a:t>Coordinating mechanisms in care provider groups: Relational coordination as a mediator and input uncertainty as a moderator of performance effects.</a:t>
            </a:r>
            <a:r>
              <a:rPr b="0" i="0" lang="en-US" sz="1600" u="none" cap="none" strike="noStrike">
                <a:solidFill>
                  <a:schemeClr val="dk2"/>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Management science</a:t>
            </a: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48</a:t>
            </a:r>
            <a:r>
              <a:rPr b="0" i="0" lang="en-US" sz="1600" u="none" cap="none" strike="noStrike">
                <a:solidFill>
                  <a:schemeClr val="dk1"/>
                </a:solidFill>
                <a:latin typeface="Arial"/>
                <a:ea typeface="Arial"/>
                <a:cs typeface="Arial"/>
                <a:sym typeface="Arial"/>
              </a:rPr>
              <a:t>(11), 1408-1426.</a:t>
            </a:r>
            <a:endParaRPr b="0" i="0" sz="19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7f6ddbcfb5_0_315"/>
          <p:cNvSpPr/>
          <p:nvPr/>
        </p:nvSpPr>
        <p:spPr>
          <a:xfrm>
            <a:off x="0" y="179200"/>
            <a:ext cx="12192000" cy="1143000"/>
          </a:xfrm>
          <a:prstGeom prst="rect">
            <a:avLst/>
          </a:prstGeom>
          <a:solidFill>
            <a:srgbClr val="5F7026"/>
          </a:solidFill>
          <a:ln cap="flat" cmpd="sng" w="9525">
            <a:solidFill>
              <a:srgbClr val="1F49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4000" u="none" cap="none" strike="noStrike">
                <a:solidFill>
                  <a:srgbClr val="FFFFFF"/>
                </a:solidFill>
                <a:latin typeface="Calibri"/>
                <a:ea typeface="Calibri"/>
                <a:cs typeface="Calibri"/>
                <a:sym typeface="Calibri"/>
              </a:rPr>
              <a:t>RC shifts the quality/efficiency frontier to </a:t>
            </a:r>
            <a:r>
              <a:rPr b="0" i="1" lang="en-US" sz="4000" u="none" cap="none" strike="noStrike">
                <a:solidFill>
                  <a:srgbClr val="FFFFFF"/>
                </a:solidFill>
                <a:latin typeface="Calibri"/>
                <a:ea typeface="Calibri"/>
                <a:cs typeface="Calibri"/>
                <a:sym typeface="Calibri"/>
              </a:rPr>
              <a:t>create value</a:t>
            </a:r>
            <a:endParaRPr b="0" i="1" sz="2200" u="none" cap="none" strike="noStrike">
              <a:solidFill>
                <a:srgbClr val="000000"/>
              </a:solidFill>
              <a:latin typeface="Arial"/>
              <a:ea typeface="Arial"/>
              <a:cs typeface="Arial"/>
              <a:sym typeface="Arial"/>
            </a:endParaRPr>
          </a:p>
        </p:txBody>
      </p:sp>
      <p:cxnSp>
        <p:nvCxnSpPr>
          <p:cNvPr id="456" name="Google Shape;456;g27f6ddbcfb5_0_315"/>
          <p:cNvCxnSpPr/>
          <p:nvPr/>
        </p:nvCxnSpPr>
        <p:spPr>
          <a:xfrm>
            <a:off x="2641600" y="1600200"/>
            <a:ext cx="0" cy="3886200"/>
          </a:xfrm>
          <a:prstGeom prst="straightConnector1">
            <a:avLst/>
          </a:prstGeom>
          <a:noFill/>
          <a:ln cap="flat" cmpd="sng" w="38100">
            <a:solidFill>
              <a:schemeClr val="dk1"/>
            </a:solidFill>
            <a:prstDash val="solid"/>
            <a:round/>
            <a:headEnd len="sm" w="sm" type="none"/>
            <a:tailEnd len="sm" w="sm" type="none"/>
          </a:ln>
        </p:spPr>
      </p:cxnSp>
      <p:cxnSp>
        <p:nvCxnSpPr>
          <p:cNvPr id="457" name="Google Shape;457;g27f6ddbcfb5_0_315"/>
          <p:cNvCxnSpPr/>
          <p:nvPr/>
        </p:nvCxnSpPr>
        <p:spPr>
          <a:xfrm>
            <a:off x="2641600" y="5486400"/>
            <a:ext cx="6705600" cy="0"/>
          </a:xfrm>
          <a:prstGeom prst="straightConnector1">
            <a:avLst/>
          </a:prstGeom>
          <a:noFill/>
          <a:ln cap="flat" cmpd="sng" w="38100">
            <a:solidFill>
              <a:schemeClr val="dk1"/>
            </a:solidFill>
            <a:prstDash val="solid"/>
            <a:round/>
            <a:headEnd len="sm" w="sm" type="none"/>
            <a:tailEnd len="sm" w="sm" type="none"/>
          </a:ln>
        </p:spPr>
      </p:cxnSp>
      <p:sp>
        <p:nvSpPr>
          <p:cNvPr id="458" name="Google Shape;458;g27f6ddbcfb5_0_315"/>
          <p:cNvSpPr txBox="1"/>
          <p:nvPr/>
        </p:nvSpPr>
        <p:spPr>
          <a:xfrm>
            <a:off x="711200" y="1524000"/>
            <a:ext cx="1727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Quality &amp; Safety Outcomes</a:t>
            </a:r>
            <a:endParaRPr b="0" i="0" sz="1400" u="none" cap="none" strike="noStrike">
              <a:solidFill>
                <a:srgbClr val="000000"/>
              </a:solidFill>
              <a:latin typeface="Arial"/>
              <a:ea typeface="Arial"/>
              <a:cs typeface="Arial"/>
              <a:sym typeface="Arial"/>
            </a:endParaRPr>
          </a:p>
        </p:txBody>
      </p:sp>
      <p:sp>
        <p:nvSpPr>
          <p:cNvPr id="459" name="Google Shape;459;g27f6ddbcfb5_0_315"/>
          <p:cNvSpPr txBox="1"/>
          <p:nvPr/>
        </p:nvSpPr>
        <p:spPr>
          <a:xfrm>
            <a:off x="7112000" y="5486400"/>
            <a:ext cx="5079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Efficiency &amp; Financial Outcomes</a:t>
            </a:r>
            <a:endParaRPr b="0" i="0" sz="1400" u="none" cap="none" strike="noStrike">
              <a:solidFill>
                <a:srgbClr val="000000"/>
              </a:solidFill>
              <a:latin typeface="Arial"/>
              <a:ea typeface="Arial"/>
              <a:cs typeface="Arial"/>
              <a:sym typeface="Arial"/>
            </a:endParaRPr>
          </a:p>
        </p:txBody>
      </p:sp>
      <p:cxnSp>
        <p:nvCxnSpPr>
          <p:cNvPr id="460" name="Google Shape;460;g27f6ddbcfb5_0_315"/>
          <p:cNvCxnSpPr/>
          <p:nvPr/>
        </p:nvCxnSpPr>
        <p:spPr>
          <a:xfrm>
            <a:off x="3251200" y="2209800"/>
            <a:ext cx="4267200" cy="3200400"/>
          </a:xfrm>
          <a:prstGeom prst="straightConnector1">
            <a:avLst/>
          </a:prstGeom>
          <a:noFill/>
          <a:ln cap="flat" cmpd="sng" w="38100">
            <a:solidFill>
              <a:schemeClr val="dk1"/>
            </a:solidFill>
            <a:prstDash val="solid"/>
            <a:round/>
            <a:headEnd len="sm" w="sm" type="none"/>
            <a:tailEnd len="sm" w="sm" type="none"/>
          </a:ln>
        </p:spPr>
      </p:cxnSp>
      <p:cxnSp>
        <p:nvCxnSpPr>
          <p:cNvPr id="461" name="Google Shape;461;g27f6ddbcfb5_0_315"/>
          <p:cNvCxnSpPr/>
          <p:nvPr/>
        </p:nvCxnSpPr>
        <p:spPr>
          <a:xfrm>
            <a:off x="4470400" y="1600200"/>
            <a:ext cx="4368900" cy="3200400"/>
          </a:xfrm>
          <a:prstGeom prst="straightConnector1">
            <a:avLst/>
          </a:prstGeom>
          <a:noFill/>
          <a:ln cap="flat" cmpd="sng" w="38100">
            <a:solidFill>
              <a:schemeClr val="dk1"/>
            </a:solidFill>
            <a:prstDash val="solid"/>
            <a:round/>
            <a:headEnd len="sm" w="sm" type="none"/>
            <a:tailEnd len="sm" w="sm" type="none"/>
          </a:ln>
        </p:spPr>
      </p:cxnSp>
      <p:sp>
        <p:nvSpPr>
          <p:cNvPr id="462" name="Google Shape;462;g27f6ddbcfb5_0_315"/>
          <p:cNvSpPr/>
          <p:nvPr/>
        </p:nvSpPr>
        <p:spPr>
          <a:xfrm rot="-2119852">
            <a:off x="4543572" y="2689763"/>
            <a:ext cx="1159438" cy="300652"/>
          </a:xfrm>
          <a:prstGeom prst="rightArrow">
            <a:avLst>
              <a:gd fmla="val 50000" name="adj1"/>
              <a:gd fmla="val 94907" name="adj2"/>
            </a:avLst>
          </a:prstGeom>
          <a:solidFill>
            <a:schemeClr val="dk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3" name="Google Shape;463;g27f6ddbcfb5_0_315"/>
          <p:cNvSpPr/>
          <p:nvPr/>
        </p:nvSpPr>
        <p:spPr>
          <a:xfrm rot="-1931086">
            <a:off x="6322807" y="3994679"/>
            <a:ext cx="1178257" cy="383074"/>
          </a:xfrm>
          <a:prstGeom prst="rightArrow">
            <a:avLst>
              <a:gd fmla="val 50000" name="adj1"/>
              <a:gd fmla="val 73214" name="adj2"/>
            </a:avLst>
          </a:prstGeom>
          <a:solidFill>
            <a:schemeClr val="dk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4" name="Google Shape;464;g27f6ddbcfb5_0_315"/>
          <p:cNvSpPr/>
          <p:nvPr/>
        </p:nvSpPr>
        <p:spPr>
          <a:xfrm rot="-2039532">
            <a:off x="5451835" y="3378127"/>
            <a:ext cx="1167632" cy="298608"/>
          </a:xfrm>
          <a:prstGeom prst="rightArrow">
            <a:avLst>
              <a:gd fmla="val 50000" name="adj1"/>
              <a:gd fmla="val 94907" name="adj2"/>
            </a:avLst>
          </a:prstGeom>
          <a:solidFill>
            <a:schemeClr val="dk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5" name="Google Shape;465;g27f6ddbcfb5_0_315"/>
          <p:cNvSpPr txBox="1"/>
          <p:nvPr/>
        </p:nvSpPr>
        <p:spPr>
          <a:xfrm>
            <a:off x="7416800" y="4114800"/>
            <a:ext cx="2438400" cy="369300"/>
          </a:xfrm>
          <a:prstGeom prst="rect">
            <a:avLst/>
          </a:prstGeom>
          <a:solidFill>
            <a:srgbClr val="9BBB5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Relational coordination</a:t>
            </a:r>
            <a:endParaRPr b="0" i="0" sz="1400" u="none" cap="none" strike="noStrike">
              <a:solidFill>
                <a:srgbClr val="000000"/>
              </a:solidFill>
              <a:latin typeface="Arial"/>
              <a:ea typeface="Arial"/>
              <a:cs typeface="Arial"/>
              <a:sym typeface="Arial"/>
            </a:endParaRPr>
          </a:p>
        </p:txBody>
      </p:sp>
      <p:pic>
        <p:nvPicPr>
          <p:cNvPr id="466" name="Google Shape;466;g27f6ddbcfb5_0_315"/>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7f6ddbcfb5_0_330"/>
          <p:cNvSpPr/>
          <p:nvPr/>
        </p:nvSpPr>
        <p:spPr>
          <a:xfrm>
            <a:off x="1016000" y="762000"/>
            <a:ext cx="102615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2"/>
                </a:solidFill>
                <a:latin typeface="Calibri"/>
                <a:ea typeface="Calibri"/>
                <a:cs typeface="Calibri"/>
                <a:sym typeface="Calibri"/>
              </a:rPr>
              <a:t>There are </a:t>
            </a:r>
            <a:r>
              <a:rPr b="0" i="1" lang="en-US" sz="4400" u="none" cap="none" strike="noStrike">
                <a:solidFill>
                  <a:schemeClr val="dk2"/>
                </a:solidFill>
                <a:latin typeface="Calibri"/>
                <a:ea typeface="Calibri"/>
                <a:cs typeface="Calibri"/>
                <a:sym typeface="Calibri"/>
              </a:rPr>
              <a:t>other</a:t>
            </a:r>
            <a:r>
              <a:rPr b="0" i="0" lang="en-US" sz="4400" u="none" cap="none" strike="noStrike">
                <a:solidFill>
                  <a:schemeClr val="dk2"/>
                </a:solidFill>
                <a:latin typeface="Calibri"/>
                <a:ea typeface="Calibri"/>
                <a:cs typeface="Calibri"/>
                <a:sym typeface="Calibri"/>
              </a:rPr>
              <a:t> useful responses to performance challenges…</a:t>
            </a:r>
            <a:endParaRPr b="0" i="0" sz="1400" u="none" cap="none" strike="noStrike">
              <a:solidFill>
                <a:srgbClr val="000000"/>
              </a:solidFill>
              <a:latin typeface="Arial"/>
              <a:ea typeface="Arial"/>
              <a:cs typeface="Arial"/>
              <a:sym typeface="Arial"/>
            </a:endParaRPr>
          </a:p>
        </p:txBody>
      </p:sp>
      <p:sp>
        <p:nvSpPr>
          <p:cNvPr id="472" name="Google Shape;472;g27f6ddbcfb5_0_330"/>
          <p:cNvSpPr/>
          <p:nvPr/>
        </p:nvSpPr>
        <p:spPr>
          <a:xfrm>
            <a:off x="1320800" y="2514600"/>
            <a:ext cx="10708500" cy="41148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4F6128"/>
              </a:buClr>
              <a:buSzPts val="3200"/>
              <a:buFont typeface="Noto Sans Symbols"/>
              <a:buChar char="◆"/>
            </a:pPr>
            <a:r>
              <a:rPr b="0" i="0" lang="en-US" sz="3200" u="none" cap="none" strike="noStrike">
                <a:solidFill>
                  <a:schemeClr val="dk1"/>
                </a:solidFill>
                <a:latin typeface="Arial"/>
                <a:ea typeface="Arial"/>
                <a:cs typeface="Arial"/>
                <a:sym typeface="Arial"/>
              </a:rPr>
              <a:t>Reengineering</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40"/>
              </a:spcBef>
              <a:spcAft>
                <a:spcPts val="0"/>
              </a:spcAft>
              <a:buClr>
                <a:srgbClr val="4F6128"/>
              </a:buClr>
              <a:buSzPts val="3200"/>
              <a:buFont typeface="Noto Sans Symbols"/>
              <a:buChar char="◆"/>
            </a:pPr>
            <a:r>
              <a:rPr b="0" i="0" lang="en-US" sz="3200" u="none" cap="none" strike="noStrike">
                <a:solidFill>
                  <a:schemeClr val="dk1"/>
                </a:solidFill>
                <a:latin typeface="Arial"/>
                <a:ea typeface="Arial"/>
                <a:cs typeface="Arial"/>
                <a:sym typeface="Arial"/>
              </a:rPr>
              <a:t>Total quality management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40"/>
              </a:spcBef>
              <a:spcAft>
                <a:spcPts val="0"/>
              </a:spcAft>
              <a:buClr>
                <a:srgbClr val="4F6128"/>
              </a:buClr>
              <a:buSzPts val="3200"/>
              <a:buFont typeface="Noto Sans Symbols"/>
              <a:buChar char="◆"/>
            </a:pPr>
            <a:r>
              <a:rPr b="0" i="0" lang="en-US" sz="3200" u="none" cap="none" strike="noStrike">
                <a:solidFill>
                  <a:schemeClr val="dk1"/>
                </a:solidFill>
                <a:latin typeface="Arial"/>
                <a:ea typeface="Arial"/>
                <a:cs typeface="Arial"/>
                <a:sym typeface="Arial"/>
              </a:rPr>
              <a:t>PDSA</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40"/>
              </a:spcBef>
              <a:spcAft>
                <a:spcPts val="0"/>
              </a:spcAft>
              <a:buClr>
                <a:srgbClr val="4F6128"/>
              </a:buClr>
              <a:buSzPts val="3200"/>
              <a:buFont typeface="Noto Sans Symbols"/>
              <a:buChar char="◆"/>
            </a:pPr>
            <a:r>
              <a:rPr b="0" i="0" lang="en-US" sz="3200" u="none" cap="none" strike="noStrike">
                <a:solidFill>
                  <a:schemeClr val="dk1"/>
                </a:solidFill>
                <a:latin typeface="Arial"/>
                <a:ea typeface="Arial"/>
                <a:cs typeface="Arial"/>
                <a:sym typeface="Arial"/>
              </a:rPr>
              <a:t>Quality improvement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40"/>
              </a:spcBef>
              <a:spcAft>
                <a:spcPts val="0"/>
              </a:spcAft>
              <a:buClr>
                <a:srgbClr val="4F6128"/>
              </a:buClr>
              <a:buSzPts val="3200"/>
              <a:buFont typeface="Noto Sans Symbols"/>
              <a:buChar char="◆"/>
            </a:pPr>
            <a:r>
              <a:rPr b="0" i="0" lang="en-US" sz="3200" u="none" cap="none" strike="noStrike">
                <a:solidFill>
                  <a:schemeClr val="dk1"/>
                </a:solidFill>
                <a:latin typeface="Arial"/>
                <a:ea typeface="Arial"/>
                <a:cs typeface="Arial"/>
                <a:sym typeface="Arial"/>
              </a:rPr>
              <a:t>Lean/ six sigma</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40"/>
              </a:spcBef>
              <a:spcAft>
                <a:spcPts val="0"/>
              </a:spcAft>
              <a:buClr>
                <a:srgbClr val="4F6128"/>
              </a:buClr>
              <a:buSzPts val="3200"/>
              <a:buFont typeface="Noto Sans Symbols"/>
              <a:buChar char="◆"/>
            </a:pPr>
            <a:r>
              <a:rPr b="0" i="0" lang="en-US" sz="3200" u="none" cap="none" strike="noStrike">
                <a:solidFill>
                  <a:schemeClr val="dk1"/>
                </a:solidFill>
                <a:latin typeface="Arial"/>
                <a:ea typeface="Arial"/>
                <a:cs typeface="Arial"/>
                <a:sym typeface="Arial"/>
              </a:rPr>
              <a:t>High reliability</a:t>
            </a:r>
            <a:endParaRPr b="0" i="0" sz="1400" u="none" cap="none" strike="noStrike">
              <a:solidFill>
                <a:srgbClr val="000000"/>
              </a:solidFill>
              <a:latin typeface="Arial"/>
              <a:ea typeface="Arial"/>
              <a:cs typeface="Arial"/>
              <a:sym typeface="Arial"/>
            </a:endParaRPr>
          </a:p>
          <a:p>
            <a:pPr indent="-279400" lvl="1" marL="914400" marR="0" rtl="0" algn="l">
              <a:lnSpc>
                <a:spcPct val="100000"/>
              </a:lnSpc>
              <a:spcBef>
                <a:spcPts val="560"/>
              </a:spcBef>
              <a:spcAft>
                <a:spcPts val="0"/>
              </a:spcAft>
              <a:buClr>
                <a:schemeClr val="accent4"/>
              </a:buClr>
              <a:buSzPts val="2800"/>
              <a:buFont typeface="Noto Sans Symbols"/>
              <a:buNone/>
            </a:pPr>
            <a:r>
              <a:t/>
            </a:r>
            <a:endParaRPr b="0" i="0" sz="2800" u="none" cap="none" strike="noStrike">
              <a:solidFill>
                <a:schemeClr val="dk1"/>
              </a:solidFill>
              <a:latin typeface="Arial"/>
              <a:ea typeface="Arial"/>
              <a:cs typeface="Arial"/>
              <a:sym typeface="Arial"/>
            </a:endParaRPr>
          </a:p>
        </p:txBody>
      </p:sp>
      <p:pic>
        <p:nvPicPr>
          <p:cNvPr id="473" name="Google Shape;473;g27f6ddbcfb5_0_330"/>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27f6ddbcfb5_0_336"/>
          <p:cNvSpPr/>
          <p:nvPr/>
        </p:nvSpPr>
        <p:spPr>
          <a:xfrm>
            <a:off x="1422400" y="533400"/>
            <a:ext cx="9753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2"/>
                </a:solidFill>
                <a:latin typeface="Calibri"/>
                <a:ea typeface="Calibri"/>
                <a:cs typeface="Calibri"/>
                <a:sym typeface="Calibri"/>
              </a:rPr>
              <a:t>Addressing technical issues is necessary - but not sufficient</a:t>
            </a:r>
            <a:endParaRPr b="0" i="0" sz="1400" u="none" cap="none" strike="noStrike">
              <a:solidFill>
                <a:srgbClr val="000000"/>
              </a:solidFill>
              <a:latin typeface="Arial"/>
              <a:ea typeface="Arial"/>
              <a:cs typeface="Arial"/>
              <a:sym typeface="Arial"/>
            </a:endParaRPr>
          </a:p>
        </p:txBody>
      </p:sp>
      <p:sp>
        <p:nvSpPr>
          <p:cNvPr id="479" name="Google Shape;479;g27f6ddbcfb5_0_336"/>
          <p:cNvSpPr txBox="1"/>
          <p:nvPr/>
        </p:nvSpPr>
        <p:spPr>
          <a:xfrm>
            <a:off x="1625600" y="2438400"/>
            <a:ext cx="9651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0" name="Google Shape;480;g27f6ddbcfb5_0_336"/>
          <p:cNvSpPr txBox="1"/>
          <p:nvPr/>
        </p:nvSpPr>
        <p:spPr>
          <a:xfrm>
            <a:off x="711200" y="2250275"/>
            <a:ext cx="11175900" cy="345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“We’ve been doing process improvement for several years, and we think we’re on the right track.  But we’ve tried a number of tools for process improvement, and they just don’t address the relationship issues that are holding us back.”</a:t>
            </a:r>
            <a:endParaRPr b="0" i="0" sz="3200" u="none" cap="none" strike="noStrike">
              <a:solidFill>
                <a:schemeClr val="dk1"/>
              </a:solidFill>
              <a:latin typeface="Calibri"/>
              <a:ea typeface="Calibri"/>
              <a:cs typeface="Calibri"/>
              <a:sym typeface="Calibri"/>
            </a:endParaRPr>
          </a:p>
          <a:p>
            <a:pPr indent="0" lvl="0" marL="0" marR="0" rtl="0" algn="r">
              <a:lnSpc>
                <a:spcPct val="100000"/>
              </a:lnSpc>
              <a:spcBef>
                <a:spcPts val="160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 Bob Hendler, Tenet Healthcare Systems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481" name="Google Shape;481;g27f6ddbcfb5_0_336"/>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
        <p:nvSpPr>
          <p:cNvPr id="482" name="Google Shape;482;g27f6ddbcfb5_0_336"/>
          <p:cNvSpPr txBox="1"/>
          <p:nvPr/>
        </p:nvSpPr>
        <p:spPr>
          <a:xfrm>
            <a:off x="463450" y="5993200"/>
            <a:ext cx="8979000" cy="7389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800" u="none" cap="none" strike="noStrike">
                <a:solidFill>
                  <a:schemeClr val="dk1"/>
                </a:solidFill>
                <a:latin typeface="Calibri"/>
                <a:ea typeface="Calibri"/>
                <a:cs typeface="Calibri"/>
                <a:sym typeface="Calibri"/>
              </a:rPr>
              <a:t>Baker, N. J., Suchman, A., &amp; Rawlins, D. (2016). </a:t>
            </a:r>
            <a:r>
              <a:rPr b="0" i="0" lang="en-US" sz="1800" u="sng" cap="none" strike="noStrike">
                <a:solidFill>
                  <a:schemeClr val="hlink"/>
                </a:solidFill>
                <a:latin typeface="Calibri"/>
                <a:ea typeface="Calibri"/>
                <a:cs typeface="Calibri"/>
                <a:sym typeface="Calibri"/>
                <a:hlinkClick r:id="rId4"/>
              </a:rPr>
              <a:t>Hidden in plain view: Barriers to quality improvement</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Physician Leadership Journal</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3</a:t>
            </a:r>
            <a:r>
              <a:rPr b="0" i="0" lang="en-US" sz="1800" u="none" cap="none" strike="noStrike">
                <a:solidFill>
                  <a:schemeClr val="dk1"/>
                </a:solidFill>
                <a:latin typeface="Calibri"/>
                <a:ea typeface="Calibri"/>
                <a:cs typeface="Calibri"/>
                <a:sym typeface="Calibri"/>
              </a:rPr>
              <a:t>, 54-7.</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7f6ddbcfb5_0_344"/>
          <p:cNvSpPr txBox="1"/>
          <p:nvPr/>
        </p:nvSpPr>
        <p:spPr>
          <a:xfrm>
            <a:off x="1422400" y="2726125"/>
            <a:ext cx="85398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Relationships of shared goals, </a:t>
            </a:r>
            <a:endParaRPr b="0" i="0" sz="3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shared knowledge and mutual respect </a:t>
            </a:r>
            <a:endParaRPr b="0" i="0" sz="3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promote a culture that supports </a:t>
            </a:r>
            <a:endParaRPr b="0" i="0" sz="3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process improvement</a:t>
            </a:r>
            <a:endParaRPr b="0" i="0" sz="3500" u="none" cap="none" strike="noStrike">
              <a:solidFill>
                <a:srgbClr val="000000"/>
              </a:solidFill>
              <a:latin typeface="Arial"/>
              <a:ea typeface="Arial"/>
              <a:cs typeface="Arial"/>
              <a:sym typeface="Arial"/>
            </a:endParaRPr>
          </a:p>
        </p:txBody>
      </p:sp>
      <p:sp>
        <p:nvSpPr>
          <p:cNvPr id="488" name="Google Shape;488;g27f6ddbcfb5_0_344"/>
          <p:cNvSpPr/>
          <p:nvPr/>
        </p:nvSpPr>
        <p:spPr>
          <a:xfrm>
            <a:off x="1422400" y="434900"/>
            <a:ext cx="10261500" cy="2003400"/>
          </a:xfrm>
          <a:prstGeom prst="ellipse">
            <a:avLst/>
          </a:prstGeom>
          <a:solidFill>
            <a:srgbClr val="5F7026"/>
          </a:solidFill>
          <a:ln cap="flat" cmpd="sng" w="9525">
            <a:solidFill>
              <a:srgbClr val="5B6C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89" name="Google Shape;489;g27f6ddbcfb5_0_344"/>
          <p:cNvSpPr txBox="1"/>
          <p:nvPr/>
        </p:nvSpPr>
        <p:spPr>
          <a:xfrm>
            <a:off x="1879600" y="713300"/>
            <a:ext cx="9347100" cy="1446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How does RC improve </a:t>
            </a:r>
            <a:endParaRPr b="0" i="0" sz="4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learning and innovation?</a:t>
            </a:r>
            <a:endParaRPr b="0" i="0" sz="1400" u="none" cap="none" strike="noStrike">
              <a:solidFill>
                <a:srgbClr val="000000"/>
              </a:solidFill>
              <a:latin typeface="Arial"/>
              <a:ea typeface="Arial"/>
              <a:cs typeface="Arial"/>
              <a:sym typeface="Arial"/>
            </a:endParaRPr>
          </a:p>
        </p:txBody>
      </p:sp>
      <p:sp>
        <p:nvSpPr>
          <p:cNvPr id="490" name="Google Shape;490;g27f6ddbcfb5_0_344"/>
          <p:cNvSpPr txBox="1"/>
          <p:nvPr/>
        </p:nvSpPr>
        <p:spPr>
          <a:xfrm>
            <a:off x="1422401" y="6184850"/>
            <a:ext cx="5688900" cy="4617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US" sz="1800" u="none" cap="none" strike="noStrike">
                <a:solidFill>
                  <a:schemeClr val="dk1"/>
                </a:solidFill>
                <a:latin typeface="Calibri"/>
                <a:ea typeface="Calibri"/>
                <a:cs typeface="Calibri"/>
                <a:sym typeface="Calibri"/>
              </a:rPr>
              <a:t>Deming, W. E. (1986). </a:t>
            </a:r>
            <a:r>
              <a:rPr b="0" i="1" lang="en-US" sz="1800" u="none" cap="none" strike="noStrike">
                <a:solidFill>
                  <a:schemeClr val="dk1"/>
                </a:solidFill>
                <a:latin typeface="Calibri"/>
                <a:ea typeface="Calibri"/>
                <a:cs typeface="Calibri"/>
                <a:sym typeface="Calibri"/>
              </a:rPr>
              <a:t>Out of the Crisis</a:t>
            </a:r>
            <a:r>
              <a:rPr b="0" i="0" lang="en-US" sz="1800" u="none" cap="none" strike="noStrike">
                <a:solidFill>
                  <a:schemeClr val="dk1"/>
                </a:solidFill>
                <a:latin typeface="Calibri"/>
                <a:ea typeface="Calibri"/>
                <a:cs typeface="Calibri"/>
                <a:sym typeface="Calibri"/>
              </a:rPr>
              <a:t>. MIT Press.</a:t>
            </a:r>
            <a:endParaRPr b="0" i="0" sz="1800" u="none" cap="none" strike="noStrike">
              <a:solidFill>
                <a:srgbClr val="000000"/>
              </a:solidFill>
              <a:latin typeface="Calibri"/>
              <a:ea typeface="Calibri"/>
              <a:cs typeface="Calibri"/>
              <a:sym typeface="Calibri"/>
            </a:endParaRPr>
          </a:p>
        </p:txBody>
      </p:sp>
      <p:pic>
        <p:nvPicPr>
          <p:cNvPr id="491" name="Google Shape;491;g27f6ddbcfb5_0_344"/>
          <p:cNvPicPr preferRelativeResize="0"/>
          <p:nvPr/>
        </p:nvPicPr>
        <p:blipFill rotWithShape="1">
          <a:blip r:embed="rId3">
            <a:alphaModFix/>
          </a:blip>
          <a:srcRect b="0" l="0" r="0" t="0"/>
          <a:stretch/>
        </p:blipFill>
        <p:spPr>
          <a:xfrm>
            <a:off x="9112142" y="2553300"/>
            <a:ext cx="2114550" cy="2857500"/>
          </a:xfrm>
          <a:prstGeom prst="rect">
            <a:avLst/>
          </a:prstGeom>
          <a:noFill/>
          <a:ln>
            <a:noFill/>
          </a:ln>
        </p:spPr>
      </p:pic>
      <p:pic>
        <p:nvPicPr>
          <p:cNvPr id="492" name="Google Shape;492;g27f6ddbcfb5_0_344"/>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27f6ddbcfb5_0_353"/>
          <p:cNvSpPr txBox="1"/>
          <p:nvPr/>
        </p:nvSpPr>
        <p:spPr>
          <a:xfrm>
            <a:off x="782600" y="2513550"/>
            <a:ext cx="71595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17"/>
              <a:buFont typeface="Calibri"/>
              <a:buNone/>
            </a:pPr>
            <a:r>
              <a:rPr b="0" i="0" lang="en-US" sz="3216" u="none" cap="none" strike="noStrike">
                <a:solidFill>
                  <a:schemeClr val="dk1"/>
                </a:solidFill>
                <a:latin typeface="Calibri"/>
                <a:ea typeface="Calibri"/>
                <a:cs typeface="Calibri"/>
                <a:sym typeface="Calibri"/>
              </a:rPr>
              <a:t>Positive relationships evoke positive emotions – activating more advanced part of our brain - thus supporting </a:t>
            </a:r>
            <a:endParaRPr b="0" i="0" sz="3216"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217"/>
              <a:buFont typeface="Calibri"/>
              <a:buNone/>
            </a:pPr>
            <a:r>
              <a:rPr b="0" i="0" lang="en-US" sz="3216" u="none" cap="none" strike="noStrike">
                <a:solidFill>
                  <a:schemeClr val="dk1"/>
                </a:solidFill>
                <a:latin typeface="Calibri"/>
                <a:ea typeface="Calibri"/>
                <a:cs typeface="Calibri"/>
                <a:sym typeface="Calibri"/>
              </a:rPr>
              <a:t>learning and innovation </a:t>
            </a:r>
            <a:endParaRPr b="0" i="0" sz="3216"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98" name="Google Shape;498;g27f6ddbcfb5_0_353"/>
          <p:cNvSpPr/>
          <p:nvPr/>
        </p:nvSpPr>
        <p:spPr>
          <a:xfrm>
            <a:off x="1016000" y="384725"/>
            <a:ext cx="10464900" cy="1825200"/>
          </a:xfrm>
          <a:prstGeom prst="ellipse">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99" name="Google Shape;499;g27f6ddbcfb5_0_353"/>
          <p:cNvSpPr txBox="1"/>
          <p:nvPr/>
        </p:nvSpPr>
        <p:spPr>
          <a:xfrm>
            <a:off x="1784200" y="574025"/>
            <a:ext cx="9448800" cy="1446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How does RC improve </a:t>
            </a:r>
            <a:endParaRPr b="0" i="0" sz="4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learning and innovation?</a:t>
            </a:r>
            <a:endParaRPr b="0" i="0" sz="1400" u="none" cap="none" strike="noStrike">
              <a:solidFill>
                <a:srgbClr val="000000"/>
              </a:solidFill>
              <a:latin typeface="Arial"/>
              <a:ea typeface="Arial"/>
              <a:cs typeface="Arial"/>
              <a:sym typeface="Arial"/>
            </a:endParaRPr>
          </a:p>
        </p:txBody>
      </p:sp>
      <p:sp>
        <p:nvSpPr>
          <p:cNvPr id="500" name="Google Shape;500;g27f6ddbcfb5_0_353"/>
          <p:cNvSpPr txBox="1"/>
          <p:nvPr/>
        </p:nvSpPr>
        <p:spPr>
          <a:xfrm>
            <a:off x="642950" y="5952700"/>
            <a:ext cx="7778700" cy="7389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37"/>
              <a:buFont typeface="Calibri"/>
              <a:buNone/>
            </a:pPr>
            <a:r>
              <a:rPr b="0" i="0" lang="en-US" sz="1800" u="none" cap="none" strike="noStrike">
                <a:solidFill>
                  <a:schemeClr val="dk1"/>
                </a:solidFill>
                <a:latin typeface="Calibri"/>
                <a:ea typeface="Calibri"/>
                <a:cs typeface="Calibri"/>
                <a:sym typeface="Calibri"/>
              </a:rPr>
              <a:t>Fredericksen, B. (2004). The broaden-and-build theory of positive emotions. </a:t>
            </a:r>
            <a:r>
              <a:rPr b="0" i="1" lang="en-US" sz="1800" u="none" cap="none" strike="noStrike">
                <a:solidFill>
                  <a:schemeClr val="dk1"/>
                </a:solidFill>
                <a:latin typeface="Calibri"/>
                <a:ea typeface="Calibri"/>
                <a:cs typeface="Calibri"/>
                <a:sym typeface="Calibri"/>
              </a:rPr>
              <a:t>Philosophical Transactions of the Royal Society of Biological Sciences</a:t>
            </a:r>
            <a:r>
              <a:rPr b="0" i="0" lang="en-US" sz="1800" u="none" cap="none" strike="noStrike">
                <a:solidFill>
                  <a:schemeClr val="dk1"/>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p:txBody>
      </p:sp>
      <p:pic>
        <p:nvPicPr>
          <p:cNvPr id="501" name="Google Shape;501;g27f6ddbcfb5_0_353"/>
          <p:cNvPicPr preferRelativeResize="0"/>
          <p:nvPr/>
        </p:nvPicPr>
        <p:blipFill rotWithShape="1">
          <a:blip r:embed="rId3">
            <a:alphaModFix/>
          </a:blip>
          <a:srcRect b="0" l="0" r="0" t="0"/>
          <a:stretch/>
        </p:blipFill>
        <p:spPr>
          <a:xfrm>
            <a:off x="8421725" y="2513550"/>
            <a:ext cx="2381250" cy="2438400"/>
          </a:xfrm>
          <a:prstGeom prst="rect">
            <a:avLst/>
          </a:prstGeom>
          <a:noFill/>
          <a:ln>
            <a:noFill/>
          </a:ln>
        </p:spPr>
      </p:pic>
      <p:pic>
        <p:nvPicPr>
          <p:cNvPr id="502" name="Google Shape;502;g27f6ddbcfb5_0_353"/>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27f6ddbcfb5_0_362"/>
          <p:cNvSpPr/>
          <p:nvPr/>
        </p:nvSpPr>
        <p:spPr>
          <a:xfrm>
            <a:off x="1016000" y="384733"/>
            <a:ext cx="10464900" cy="1860900"/>
          </a:xfrm>
          <a:prstGeom prst="ellipse">
            <a:avLst/>
          </a:prstGeom>
          <a:solidFill>
            <a:srgbClr val="5F7026"/>
          </a:solidFill>
          <a:ln cap="flat" cmpd="sng" w="9525">
            <a:solidFill>
              <a:srgbClr val="1F497D"/>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08" name="Google Shape;508;g27f6ddbcfb5_0_362"/>
          <p:cNvSpPr txBox="1"/>
          <p:nvPr/>
        </p:nvSpPr>
        <p:spPr>
          <a:xfrm>
            <a:off x="1734042" y="485475"/>
            <a:ext cx="9448800" cy="14469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5900"/>
              <a:buFont typeface="Arial"/>
              <a:buNone/>
            </a:pPr>
            <a:r>
              <a:rPr b="0" i="0" lang="en-US" sz="5100" u="none" cap="none" strike="noStrike">
                <a:solidFill>
                  <a:schemeClr val="lt1"/>
                </a:solidFill>
                <a:latin typeface="Calibri"/>
                <a:ea typeface="Calibri"/>
                <a:cs typeface="Calibri"/>
                <a:sym typeface="Calibri"/>
              </a:rPr>
              <a:t>How does RC improve</a:t>
            </a:r>
            <a:endParaRPr b="0" i="0" sz="51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900"/>
              <a:buFont typeface="Arial"/>
              <a:buNone/>
            </a:pPr>
            <a:r>
              <a:rPr b="0" i="0" lang="en-US" sz="5100" u="none" cap="none" strike="noStrike">
                <a:solidFill>
                  <a:schemeClr val="lt1"/>
                </a:solidFill>
                <a:latin typeface="Calibri"/>
                <a:ea typeface="Calibri"/>
                <a:cs typeface="Calibri"/>
                <a:sym typeface="Calibri"/>
              </a:rPr>
              <a:t> learning and innovation?</a:t>
            </a:r>
            <a:endParaRPr b="0" i="0" sz="1100" u="none" cap="none" strike="noStrike">
              <a:solidFill>
                <a:srgbClr val="000000"/>
              </a:solidFill>
              <a:latin typeface="Arial"/>
              <a:ea typeface="Arial"/>
              <a:cs typeface="Arial"/>
              <a:sym typeface="Arial"/>
            </a:endParaRPr>
          </a:p>
        </p:txBody>
      </p:sp>
      <p:sp>
        <p:nvSpPr>
          <p:cNvPr id="509" name="Google Shape;509;g27f6ddbcfb5_0_362"/>
          <p:cNvSpPr txBox="1"/>
          <p:nvPr/>
        </p:nvSpPr>
        <p:spPr>
          <a:xfrm>
            <a:off x="665025" y="5837100"/>
            <a:ext cx="9202800" cy="800400"/>
          </a:xfrm>
          <a:prstGeom prst="rect">
            <a:avLst/>
          </a:prstGeom>
          <a:noFill/>
          <a:ln cap="flat" cmpd="sng" w="19050">
            <a:solidFill>
              <a:srgbClr val="1C4587"/>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3200"/>
              <a:buFont typeface="Calibri"/>
              <a:buNone/>
            </a:pPr>
            <a:r>
              <a:rPr b="0" i="0" lang="en-US" sz="1800" u="none" cap="none" strike="noStrike">
                <a:solidFill>
                  <a:schemeClr val="dk1"/>
                </a:solidFill>
                <a:latin typeface="Calibri"/>
                <a:ea typeface="Calibri"/>
                <a:cs typeface="Calibri"/>
                <a:sym typeface="Calibri"/>
              </a:rPr>
              <a:t>Carmeli, A., &amp; Gittell, J. H. (2009). </a:t>
            </a:r>
            <a:r>
              <a:rPr b="0" i="0" lang="en-US" sz="1800" u="sng" cap="none" strike="noStrike">
                <a:solidFill>
                  <a:schemeClr val="hlink"/>
                </a:solidFill>
                <a:latin typeface="Calibri"/>
                <a:ea typeface="Calibri"/>
                <a:cs typeface="Calibri"/>
                <a:sym typeface="Calibri"/>
                <a:hlinkClick r:id="rId3"/>
              </a:rPr>
              <a:t>High‐quality relationships, psychological safety, and learning from failures in work organizations</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Journal of Organizational Behavior.</a:t>
            </a:r>
            <a:endParaRPr b="0" i="0" sz="1800" u="none" cap="none" strike="noStrike">
              <a:solidFill>
                <a:srgbClr val="000000"/>
              </a:solidFill>
              <a:latin typeface="Calibri"/>
              <a:ea typeface="Calibri"/>
              <a:cs typeface="Calibri"/>
              <a:sym typeface="Calibri"/>
            </a:endParaRPr>
          </a:p>
        </p:txBody>
      </p:sp>
      <p:pic>
        <p:nvPicPr>
          <p:cNvPr id="510" name="Google Shape;510;g27f6ddbcfb5_0_362"/>
          <p:cNvPicPr preferRelativeResize="0"/>
          <p:nvPr/>
        </p:nvPicPr>
        <p:blipFill rotWithShape="1">
          <a:blip r:embed="rId4">
            <a:alphaModFix/>
          </a:blip>
          <a:srcRect b="0" l="0" r="0" t="0"/>
          <a:stretch/>
        </p:blipFill>
        <p:spPr>
          <a:xfrm>
            <a:off x="10079233" y="6130133"/>
            <a:ext cx="2112772" cy="632799"/>
          </a:xfrm>
          <a:prstGeom prst="rect">
            <a:avLst/>
          </a:prstGeom>
          <a:noFill/>
          <a:ln>
            <a:noFill/>
          </a:ln>
        </p:spPr>
      </p:pic>
      <p:pic>
        <p:nvPicPr>
          <p:cNvPr id="511" name="Google Shape;511;g27f6ddbcfb5_0_362"/>
          <p:cNvPicPr preferRelativeResize="0"/>
          <p:nvPr/>
        </p:nvPicPr>
        <p:blipFill rotWithShape="1">
          <a:blip r:embed="rId5">
            <a:alphaModFix/>
          </a:blip>
          <a:srcRect b="0" l="0" r="0" t="0"/>
          <a:stretch/>
        </p:blipFill>
        <p:spPr>
          <a:xfrm>
            <a:off x="2504600" y="2408530"/>
            <a:ext cx="7907698" cy="31445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7f6ddbcfb5_0_6"/>
          <p:cNvSpPr/>
          <p:nvPr/>
        </p:nvSpPr>
        <p:spPr>
          <a:xfrm>
            <a:off x="406400" y="152400"/>
            <a:ext cx="11480700" cy="838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 for better</a:t>
            </a:r>
            <a:endParaRPr b="0" i="0" sz="1800" u="none" cap="none" strike="noStrike">
              <a:solidFill>
                <a:schemeClr val="dk1"/>
              </a:solidFill>
              <a:latin typeface="Calibri"/>
              <a:ea typeface="Calibri"/>
              <a:cs typeface="Calibri"/>
              <a:sym typeface="Calibri"/>
            </a:endParaRPr>
          </a:p>
        </p:txBody>
      </p:sp>
      <p:sp>
        <p:nvSpPr>
          <p:cNvPr id="112" name="Google Shape;112;g27f6ddbcfb5_0_6"/>
          <p:cNvSpPr txBox="1"/>
          <p:nvPr/>
        </p:nvSpPr>
        <p:spPr>
          <a:xfrm>
            <a:off x="2155500" y="2133600"/>
            <a:ext cx="3236400" cy="2893800"/>
          </a:xfrm>
          <a:prstGeom prst="rect">
            <a:avLst/>
          </a:prstGeom>
          <a:solidFill>
            <a:srgbClr val="7E9532"/>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240"/>
              <a:buFont typeface="Arial"/>
              <a:buNone/>
            </a:pPr>
            <a:r>
              <a:rPr b="0" i="0" lang="en-US" sz="3200" u="none" cap="none" strike="noStrike">
                <a:solidFill>
                  <a:schemeClr val="dk1"/>
                </a:solidFill>
                <a:latin typeface="Arial"/>
                <a:ea typeface="Arial"/>
                <a:cs typeface="Arial"/>
                <a:sym typeface="Arial"/>
              </a:rPr>
              <a:t>Shared goals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200" u="none" cap="none" strike="noStrike">
                <a:solidFill>
                  <a:schemeClr val="dk1"/>
                </a:solidFill>
                <a:latin typeface="Arial"/>
                <a:ea typeface="Arial"/>
                <a:cs typeface="Arial"/>
                <a:sym typeface="Arial"/>
              </a:rPr>
              <a:t>Shared knowledge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200" u="none" cap="none" strike="noStrike">
                <a:solidFill>
                  <a:schemeClr val="dk1"/>
                </a:solidFill>
                <a:latin typeface="Arial"/>
                <a:ea typeface="Arial"/>
                <a:cs typeface="Arial"/>
                <a:sym typeface="Arial"/>
              </a:rPr>
              <a:t>Mutual respect</a:t>
            </a:r>
            <a:endParaRPr/>
          </a:p>
          <a:p>
            <a:pPr indent="0" lvl="0" marL="0" marR="0" rtl="0" algn="l">
              <a:lnSpc>
                <a:spcPct val="100000"/>
              </a:lnSpc>
              <a:spcBef>
                <a:spcPts val="1600"/>
              </a:spcBef>
              <a:spcAft>
                <a:spcPts val="0"/>
              </a:spcAft>
              <a:buClr>
                <a:schemeClr val="accent1"/>
              </a:buClr>
              <a:buSzPts val="2240"/>
              <a:buFont typeface="Arial"/>
              <a:buNone/>
            </a:pPr>
            <a:r>
              <a:t/>
            </a:r>
            <a:endParaRPr/>
          </a:p>
        </p:txBody>
      </p:sp>
      <p:sp>
        <p:nvSpPr>
          <p:cNvPr id="113" name="Google Shape;113;g27f6ddbcfb5_0_6"/>
          <p:cNvSpPr txBox="1"/>
          <p:nvPr/>
        </p:nvSpPr>
        <p:spPr>
          <a:xfrm>
            <a:off x="6336425" y="2058150"/>
            <a:ext cx="3448500" cy="3016800"/>
          </a:xfrm>
          <a:prstGeom prst="rect">
            <a:avLst/>
          </a:prstGeom>
          <a:solidFill>
            <a:srgbClr val="7E9532"/>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240"/>
              <a:buFont typeface="Arial"/>
              <a:buNone/>
            </a:pPr>
            <a:r>
              <a:rPr b="0" i="0" lang="en-US" sz="3000" u="none" cap="none" strike="noStrike">
                <a:solidFill>
                  <a:schemeClr val="dk1"/>
                </a:solidFill>
                <a:latin typeface="Arial"/>
                <a:ea typeface="Arial"/>
                <a:cs typeface="Arial"/>
                <a:sym typeface="Arial"/>
              </a:rPr>
              <a:t>Frequent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000" u="none" cap="none" strike="noStrike">
                <a:solidFill>
                  <a:schemeClr val="dk1"/>
                </a:solidFill>
                <a:latin typeface="Arial"/>
                <a:ea typeface="Arial"/>
                <a:cs typeface="Arial"/>
                <a:sym typeface="Arial"/>
              </a:rPr>
              <a:t>Timely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000" u="none" cap="none" strike="noStrike">
                <a:solidFill>
                  <a:schemeClr val="dk1"/>
                </a:solidFill>
                <a:latin typeface="Arial"/>
                <a:ea typeface="Arial"/>
                <a:cs typeface="Arial"/>
                <a:sym typeface="Arial"/>
              </a:rPr>
              <a:t>Accurate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000" u="none" cap="none" strike="noStrike">
                <a:solidFill>
                  <a:schemeClr val="dk1"/>
                </a:solidFill>
                <a:latin typeface="Arial"/>
                <a:ea typeface="Arial"/>
                <a:cs typeface="Arial"/>
                <a:sym typeface="Arial"/>
              </a:rPr>
              <a:t>Problem-solving communication</a:t>
            </a:r>
            <a:endParaRPr b="0" i="0" sz="1200" u="none" cap="none" strike="noStrike">
              <a:solidFill>
                <a:srgbClr val="000000"/>
              </a:solidFill>
              <a:latin typeface="Arial"/>
              <a:ea typeface="Arial"/>
              <a:cs typeface="Arial"/>
              <a:sym typeface="Arial"/>
            </a:endParaRPr>
          </a:p>
        </p:txBody>
      </p:sp>
      <p:sp>
        <p:nvSpPr>
          <p:cNvPr id="114" name="Google Shape;114;g27f6ddbcfb5_0_6"/>
          <p:cNvSpPr/>
          <p:nvPr/>
        </p:nvSpPr>
        <p:spPr>
          <a:xfrm>
            <a:off x="4064000" y="1388075"/>
            <a:ext cx="4464000" cy="504900"/>
          </a:xfrm>
          <a:prstGeom prst="curvedDownArrow">
            <a:avLst>
              <a:gd fmla="val 91299" name="adj1"/>
              <a:gd fmla="val 182597" name="adj2"/>
              <a:gd fmla="val 49458" name="adj3"/>
            </a:avLst>
          </a:prstGeom>
          <a:solidFill>
            <a:schemeClr val="dk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g27f6ddbcfb5_0_6"/>
          <p:cNvSpPr/>
          <p:nvPr/>
        </p:nvSpPr>
        <p:spPr>
          <a:xfrm rot="5400000">
            <a:off x="5886441" y="2912719"/>
            <a:ext cx="544500" cy="5299200"/>
          </a:xfrm>
          <a:prstGeom prst="curvedLeftArrow">
            <a:avLst>
              <a:gd fmla="val 107922" name="adj1"/>
              <a:gd fmla="val 215844" name="adj2"/>
              <a:gd fmla="val 33333" name="adj3"/>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g27f6ddbcfb5_0_6"/>
          <p:cNvSpPr txBox="1"/>
          <p:nvPr/>
        </p:nvSpPr>
        <p:spPr>
          <a:xfrm>
            <a:off x="1320800" y="6096000"/>
            <a:ext cx="2946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7" name="Google Shape;117;g27f6ddbcfb5_0_6"/>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27f6ddbcfb5_0_370"/>
          <p:cNvSpPr txBox="1"/>
          <p:nvPr/>
        </p:nvSpPr>
        <p:spPr>
          <a:xfrm>
            <a:off x="1016000" y="2667000"/>
            <a:ext cx="10464900" cy="269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3100" u="none" cap="none" strike="noStrike">
                <a:solidFill>
                  <a:schemeClr val="dk1"/>
                </a:solidFill>
                <a:latin typeface="Calibri"/>
                <a:ea typeface="Calibri"/>
                <a:cs typeface="Calibri"/>
                <a:sym typeface="Calibri"/>
              </a:rPr>
              <a:t>Relational coordination enables workers to achieve better quality outcomes for their clients and customer with</a:t>
            </a:r>
            <a:endParaRPr b="0" i="0" sz="1700" u="none" cap="none" strike="noStrike">
              <a:solidFill>
                <a:srgbClr val="000000"/>
              </a:solidFill>
              <a:latin typeface="Calibri"/>
              <a:ea typeface="Calibri"/>
              <a:cs typeface="Calibri"/>
              <a:sym typeface="Calibri"/>
            </a:endParaRPr>
          </a:p>
          <a:p>
            <a:pPr indent="-361950" lvl="1" marL="800100" marR="0" rtl="0" algn="l">
              <a:lnSpc>
                <a:spcPct val="100000"/>
              </a:lnSpc>
              <a:spcBef>
                <a:spcPts val="560"/>
              </a:spcBef>
              <a:spcAft>
                <a:spcPts val="0"/>
              </a:spcAft>
              <a:buClr>
                <a:schemeClr val="accent1"/>
              </a:buClr>
              <a:buSzPts val="2260"/>
              <a:buFont typeface="Calibri"/>
              <a:buChar char="●"/>
            </a:pPr>
            <a:r>
              <a:rPr b="0" i="0" lang="en-US" sz="3100" u="none" cap="none" strike="noStrike">
                <a:solidFill>
                  <a:schemeClr val="dk1"/>
                </a:solidFill>
                <a:latin typeface="Calibri"/>
                <a:ea typeface="Calibri"/>
                <a:cs typeface="Calibri"/>
                <a:sym typeface="Calibri"/>
              </a:rPr>
              <a:t>less wasted effort</a:t>
            </a:r>
            <a:endParaRPr b="0" i="0" sz="1700" u="none" cap="none" strike="noStrike">
              <a:solidFill>
                <a:srgbClr val="000000"/>
              </a:solidFill>
              <a:latin typeface="Calibri"/>
              <a:ea typeface="Calibri"/>
              <a:cs typeface="Calibri"/>
              <a:sym typeface="Calibri"/>
            </a:endParaRPr>
          </a:p>
          <a:p>
            <a:pPr indent="-361950" lvl="1" marL="800100" marR="0" rtl="0" algn="l">
              <a:lnSpc>
                <a:spcPct val="100000"/>
              </a:lnSpc>
              <a:spcBef>
                <a:spcPts val="560"/>
              </a:spcBef>
              <a:spcAft>
                <a:spcPts val="0"/>
              </a:spcAft>
              <a:buClr>
                <a:schemeClr val="accent1"/>
              </a:buClr>
              <a:buSzPts val="2260"/>
              <a:buFont typeface="Calibri"/>
              <a:buChar char="●"/>
            </a:pPr>
            <a:r>
              <a:rPr b="0" i="0" lang="en-US" sz="3100" u="none" cap="none" strike="noStrike">
                <a:solidFill>
                  <a:schemeClr val="dk1"/>
                </a:solidFill>
                <a:latin typeface="Calibri"/>
                <a:ea typeface="Calibri"/>
                <a:cs typeface="Calibri"/>
                <a:sym typeface="Calibri"/>
              </a:rPr>
              <a:t>less stress</a:t>
            </a:r>
            <a:endParaRPr b="0" i="0" sz="1700" u="none" cap="none" strike="noStrike">
              <a:solidFill>
                <a:srgbClr val="000000"/>
              </a:solidFill>
              <a:latin typeface="Calibri"/>
              <a:ea typeface="Calibri"/>
              <a:cs typeface="Calibri"/>
              <a:sym typeface="Calibri"/>
            </a:endParaRPr>
          </a:p>
          <a:p>
            <a:pPr indent="-361950" lvl="1" marL="800100" marR="0" rtl="0" algn="l">
              <a:lnSpc>
                <a:spcPct val="100000"/>
              </a:lnSpc>
              <a:spcBef>
                <a:spcPts val="560"/>
              </a:spcBef>
              <a:spcAft>
                <a:spcPts val="0"/>
              </a:spcAft>
              <a:buClr>
                <a:schemeClr val="accent1"/>
              </a:buClr>
              <a:buSzPts val="2260"/>
              <a:buFont typeface="Calibri"/>
              <a:buChar char="●"/>
            </a:pPr>
            <a:r>
              <a:rPr b="0" i="0" lang="en-US" sz="3100" u="none" cap="none" strike="noStrike">
                <a:solidFill>
                  <a:schemeClr val="dk1"/>
                </a:solidFill>
                <a:latin typeface="Calibri"/>
                <a:ea typeface="Calibri"/>
                <a:cs typeface="Calibri"/>
                <a:sym typeface="Calibri"/>
              </a:rPr>
              <a:t>therefore less burnout</a:t>
            </a:r>
            <a:endParaRPr b="0" i="0" sz="1700" u="none" cap="none" strike="noStrike">
              <a:solidFill>
                <a:srgbClr val="000000"/>
              </a:solidFill>
              <a:latin typeface="Calibri"/>
              <a:ea typeface="Calibri"/>
              <a:cs typeface="Calibri"/>
              <a:sym typeface="Calibri"/>
            </a:endParaRPr>
          </a:p>
        </p:txBody>
      </p:sp>
      <p:sp>
        <p:nvSpPr>
          <p:cNvPr id="517" name="Google Shape;517;g27f6ddbcfb5_0_370"/>
          <p:cNvSpPr/>
          <p:nvPr/>
        </p:nvSpPr>
        <p:spPr>
          <a:xfrm>
            <a:off x="1016000" y="533400"/>
            <a:ext cx="10464900" cy="1676400"/>
          </a:xfrm>
          <a:prstGeom prst="ellipse">
            <a:avLst/>
          </a:prstGeom>
          <a:solidFill>
            <a:srgbClr val="5F702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18" name="Google Shape;518;g27f6ddbcfb5_0_370"/>
          <p:cNvSpPr txBox="1"/>
          <p:nvPr/>
        </p:nvSpPr>
        <p:spPr>
          <a:xfrm>
            <a:off x="1828800" y="609600"/>
            <a:ext cx="94488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How does RC improve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worker outcomes?</a:t>
            </a:r>
            <a:endParaRPr b="0" i="0" sz="1400" u="none" cap="none" strike="noStrike">
              <a:solidFill>
                <a:srgbClr val="000000"/>
              </a:solidFill>
              <a:latin typeface="Arial"/>
              <a:ea typeface="Arial"/>
              <a:cs typeface="Arial"/>
              <a:sym typeface="Arial"/>
            </a:endParaRPr>
          </a:p>
        </p:txBody>
      </p:sp>
      <p:sp>
        <p:nvSpPr>
          <p:cNvPr id="519" name="Google Shape;519;g27f6ddbcfb5_0_370"/>
          <p:cNvSpPr txBox="1"/>
          <p:nvPr/>
        </p:nvSpPr>
        <p:spPr>
          <a:xfrm>
            <a:off x="769850" y="5703175"/>
            <a:ext cx="8798400" cy="10158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Gittell, J. H., Weinberg, D., Pfefferle, S., &amp; Bishop, C. (2008). </a:t>
            </a:r>
            <a:r>
              <a:rPr b="0" i="0" lang="en-US" sz="1800" u="sng" cap="none" strike="noStrike">
                <a:solidFill>
                  <a:schemeClr val="hlink"/>
                </a:solidFill>
                <a:latin typeface="Calibri"/>
                <a:ea typeface="Calibri"/>
                <a:cs typeface="Calibri"/>
                <a:sym typeface="Calibri"/>
                <a:hlinkClick r:id="rId3"/>
              </a:rPr>
              <a:t>Impact of relational coordination on job satisfaction and quality outcomes: a study of nursing homes</a:t>
            </a:r>
            <a:r>
              <a:rPr b="0" i="0" lang="en-US" sz="1800" u="none" cap="none" strike="noStrike">
                <a:solidFill>
                  <a:srgbClr val="000000"/>
                </a:solidFill>
                <a:latin typeface="Calibri"/>
                <a:ea typeface="Calibri"/>
                <a:cs typeface="Calibri"/>
                <a:sym typeface="Calibri"/>
              </a:rPr>
              <a:t>. </a:t>
            </a:r>
            <a:r>
              <a:rPr b="0" i="1" lang="en-US" sz="1800" u="none" cap="none" strike="noStrike">
                <a:solidFill>
                  <a:srgbClr val="000000"/>
                </a:solidFill>
                <a:latin typeface="Calibri"/>
                <a:ea typeface="Calibri"/>
                <a:cs typeface="Calibri"/>
                <a:sym typeface="Calibri"/>
              </a:rPr>
              <a:t>Human Resource Management Journal</a:t>
            </a:r>
            <a:r>
              <a:rPr b="0" i="0" lang="en-US" sz="1800" u="none" cap="none" strike="noStrike">
                <a:solidFill>
                  <a:srgbClr val="000000"/>
                </a:solidFill>
                <a:latin typeface="Calibri"/>
                <a:ea typeface="Calibri"/>
                <a:cs typeface="Calibri"/>
                <a:sym typeface="Calibri"/>
              </a:rPr>
              <a:t>, </a:t>
            </a:r>
            <a:r>
              <a:rPr b="0" i="1" lang="en-US" sz="1800" u="none" cap="none" strike="noStrike">
                <a:solidFill>
                  <a:srgbClr val="000000"/>
                </a:solidFill>
                <a:latin typeface="Calibri"/>
                <a:ea typeface="Calibri"/>
                <a:cs typeface="Calibri"/>
                <a:sym typeface="Calibri"/>
              </a:rPr>
              <a:t>18</a:t>
            </a:r>
            <a:r>
              <a:rPr b="0" i="0" lang="en-US" sz="1800" u="none" cap="none" strike="noStrike">
                <a:solidFill>
                  <a:srgbClr val="000000"/>
                </a:solidFill>
                <a:latin typeface="Calibri"/>
                <a:ea typeface="Calibri"/>
                <a:cs typeface="Calibri"/>
                <a:sym typeface="Calibri"/>
              </a:rPr>
              <a:t>(2), 154-170.</a:t>
            </a:r>
            <a:endParaRPr b="0" i="0" sz="2100" u="none" cap="none" strike="noStrike">
              <a:solidFill>
                <a:srgbClr val="000000"/>
              </a:solidFill>
              <a:latin typeface="Calibri"/>
              <a:ea typeface="Calibri"/>
              <a:cs typeface="Calibri"/>
              <a:sym typeface="Calibri"/>
            </a:endParaRPr>
          </a:p>
        </p:txBody>
      </p:sp>
      <p:pic>
        <p:nvPicPr>
          <p:cNvPr id="520" name="Google Shape;520;g27f6ddbcfb5_0_370"/>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27f6ddbcfb5_0_378"/>
          <p:cNvSpPr txBox="1"/>
          <p:nvPr>
            <p:ph type="title"/>
          </p:nvPr>
        </p:nvSpPr>
        <p:spPr>
          <a:xfrm>
            <a:off x="0" y="245350"/>
            <a:ext cx="12192000" cy="806100"/>
          </a:xfrm>
          <a:prstGeom prst="rect">
            <a:avLst/>
          </a:prstGeom>
          <a:solidFill>
            <a:srgbClr val="5F7026"/>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90"/>
              <a:buNone/>
            </a:pPr>
            <a:r>
              <a:rPr lang="en-US" sz="4000">
                <a:solidFill>
                  <a:schemeClr val="lt1"/>
                </a:solidFill>
              </a:rPr>
              <a:t>How we communicate and relate affects our brains</a:t>
            </a:r>
            <a:endParaRPr sz="4000">
              <a:solidFill>
                <a:schemeClr val="lt1"/>
              </a:solidFill>
            </a:endParaRPr>
          </a:p>
        </p:txBody>
      </p:sp>
      <p:pic>
        <p:nvPicPr>
          <p:cNvPr id="526" name="Google Shape;526;g27f6ddbcfb5_0_378"/>
          <p:cNvPicPr preferRelativeResize="0"/>
          <p:nvPr/>
        </p:nvPicPr>
        <p:blipFill rotWithShape="1">
          <a:blip r:embed="rId3">
            <a:alphaModFix/>
          </a:blip>
          <a:srcRect b="0" l="0" r="0" t="0"/>
          <a:stretch/>
        </p:blipFill>
        <p:spPr>
          <a:xfrm>
            <a:off x="3091600" y="1686698"/>
            <a:ext cx="5452875" cy="4092850"/>
          </a:xfrm>
          <a:prstGeom prst="rect">
            <a:avLst/>
          </a:prstGeom>
          <a:noFill/>
          <a:ln>
            <a:noFill/>
          </a:ln>
        </p:spPr>
      </p:pic>
      <p:sp>
        <p:nvSpPr>
          <p:cNvPr id="527" name="Google Shape;527;g27f6ddbcfb5_0_378"/>
          <p:cNvSpPr txBox="1"/>
          <p:nvPr/>
        </p:nvSpPr>
        <p:spPr>
          <a:xfrm>
            <a:off x="529292" y="2077042"/>
            <a:ext cx="2562300" cy="600300"/>
          </a:xfrm>
          <a:prstGeom prst="rect">
            <a:avLst/>
          </a:prstGeom>
          <a:solidFill>
            <a:srgbClr val="9B9B9B"/>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Calibri"/>
                <a:ea typeface="Calibri"/>
                <a:cs typeface="Calibri"/>
                <a:sym typeface="Calibri"/>
              </a:rPr>
              <a:t>for better…</a:t>
            </a:r>
            <a:endParaRPr b="0" i="0" sz="2700" u="none" cap="none" strike="noStrike">
              <a:solidFill>
                <a:srgbClr val="000000"/>
              </a:solidFill>
              <a:latin typeface="Calibri"/>
              <a:ea typeface="Calibri"/>
              <a:cs typeface="Calibri"/>
              <a:sym typeface="Calibri"/>
            </a:endParaRPr>
          </a:p>
        </p:txBody>
      </p:sp>
      <p:sp>
        <p:nvSpPr>
          <p:cNvPr id="528" name="Google Shape;528;g27f6ddbcfb5_0_378"/>
          <p:cNvSpPr txBox="1"/>
          <p:nvPr/>
        </p:nvSpPr>
        <p:spPr>
          <a:xfrm>
            <a:off x="8741717" y="4167325"/>
            <a:ext cx="2562300" cy="600300"/>
          </a:xfrm>
          <a:prstGeom prst="rect">
            <a:avLst/>
          </a:prstGeom>
          <a:solidFill>
            <a:srgbClr val="9B9B9B"/>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Calibri"/>
                <a:ea typeface="Calibri"/>
                <a:cs typeface="Calibri"/>
                <a:sym typeface="Calibri"/>
              </a:rPr>
              <a:t>…or worse</a:t>
            </a:r>
            <a:endParaRPr b="0" i="0" sz="2700" u="none" cap="none" strike="noStrike">
              <a:solidFill>
                <a:srgbClr val="000000"/>
              </a:solidFill>
              <a:latin typeface="Calibri"/>
              <a:ea typeface="Calibri"/>
              <a:cs typeface="Calibri"/>
              <a:sym typeface="Calibri"/>
            </a:endParaRPr>
          </a:p>
        </p:txBody>
      </p:sp>
      <p:pic>
        <p:nvPicPr>
          <p:cNvPr id="529" name="Google Shape;529;g27f6ddbcfb5_0_378"/>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27f6ddbcfb5_0_386"/>
          <p:cNvSpPr/>
          <p:nvPr/>
        </p:nvSpPr>
        <p:spPr>
          <a:xfrm>
            <a:off x="0" y="194225"/>
            <a:ext cx="12192000" cy="8385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000" u="none" cap="none" strike="noStrike">
                <a:solidFill>
                  <a:schemeClr val="dk2"/>
                </a:solidFill>
                <a:latin typeface="Calibri"/>
                <a:ea typeface="Calibri"/>
                <a:cs typeface="Calibri"/>
                <a:sym typeface="Calibri"/>
              </a:rPr>
              <a:t>We can create positive spirals …</a:t>
            </a:r>
            <a:endParaRPr b="0" i="0" sz="5400" u="none" cap="none" strike="noStrike">
              <a:solidFill>
                <a:schemeClr val="dk2"/>
              </a:solidFill>
              <a:latin typeface="Calibri"/>
              <a:ea typeface="Calibri"/>
              <a:cs typeface="Calibri"/>
              <a:sym typeface="Calibri"/>
            </a:endParaRPr>
          </a:p>
        </p:txBody>
      </p:sp>
      <p:sp>
        <p:nvSpPr>
          <p:cNvPr id="535" name="Google Shape;535;g27f6ddbcfb5_0_386"/>
          <p:cNvSpPr txBox="1"/>
          <p:nvPr/>
        </p:nvSpPr>
        <p:spPr>
          <a:xfrm>
            <a:off x="886100" y="2162700"/>
            <a:ext cx="4876800" cy="2586000"/>
          </a:xfrm>
          <a:prstGeom prst="rect">
            <a:avLst/>
          </a:prstGeom>
          <a:solidFill>
            <a:srgbClr val="899A5B"/>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240"/>
              <a:buFont typeface="Arial"/>
              <a:buNone/>
            </a:pPr>
            <a:r>
              <a:rPr b="0" i="0" lang="en-US" sz="3000" u="none" cap="none" strike="noStrike">
                <a:solidFill>
                  <a:schemeClr val="dk1"/>
                </a:solidFill>
                <a:latin typeface="Arial"/>
                <a:ea typeface="Arial"/>
                <a:cs typeface="Arial"/>
                <a:sym typeface="Arial"/>
              </a:rPr>
              <a:t>Shared goals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000" u="none" cap="none" strike="noStrike">
                <a:solidFill>
                  <a:schemeClr val="dk1"/>
                </a:solidFill>
                <a:latin typeface="Arial"/>
                <a:ea typeface="Arial"/>
                <a:cs typeface="Arial"/>
                <a:sym typeface="Arial"/>
              </a:rPr>
              <a:t>Shared knowledge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000" u="none" cap="none" strike="noStrike">
                <a:solidFill>
                  <a:schemeClr val="dk1"/>
                </a:solidFill>
                <a:latin typeface="Arial"/>
                <a:ea typeface="Arial"/>
                <a:cs typeface="Arial"/>
                <a:sym typeface="Arial"/>
              </a:rPr>
              <a:t>Mutual respect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t/>
            </a:r>
            <a:endParaRPr b="0" i="0" sz="3200" u="none" cap="none" strike="noStrike">
              <a:solidFill>
                <a:schemeClr val="dk1"/>
              </a:solidFill>
              <a:latin typeface="Arial"/>
              <a:ea typeface="Arial"/>
              <a:cs typeface="Arial"/>
              <a:sym typeface="Arial"/>
            </a:endParaRPr>
          </a:p>
        </p:txBody>
      </p:sp>
      <p:sp>
        <p:nvSpPr>
          <p:cNvPr id="536" name="Google Shape;536;g27f6ddbcfb5_0_386"/>
          <p:cNvSpPr txBox="1"/>
          <p:nvPr/>
        </p:nvSpPr>
        <p:spPr>
          <a:xfrm>
            <a:off x="6604000" y="1981200"/>
            <a:ext cx="4464000" cy="2786100"/>
          </a:xfrm>
          <a:prstGeom prst="rect">
            <a:avLst/>
          </a:prstGeom>
          <a:solidFill>
            <a:srgbClr val="899A5B"/>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240"/>
              <a:buFont typeface="Arial"/>
              <a:buNone/>
            </a:pPr>
            <a:r>
              <a:rPr b="0" i="0" lang="en-US" sz="2700" u="none" cap="none" strike="noStrike">
                <a:solidFill>
                  <a:schemeClr val="dk1"/>
                </a:solidFill>
                <a:latin typeface="Arial"/>
                <a:ea typeface="Arial"/>
                <a:cs typeface="Arial"/>
                <a:sym typeface="Arial"/>
              </a:rPr>
              <a:t>Frequent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2700" u="none" cap="none" strike="noStrike">
                <a:solidFill>
                  <a:schemeClr val="dk1"/>
                </a:solidFill>
                <a:latin typeface="Arial"/>
                <a:ea typeface="Arial"/>
                <a:cs typeface="Arial"/>
                <a:sym typeface="Arial"/>
              </a:rPr>
              <a:t>Timely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2700" u="none" cap="none" strike="noStrike">
                <a:solidFill>
                  <a:schemeClr val="dk1"/>
                </a:solidFill>
                <a:latin typeface="Arial"/>
                <a:ea typeface="Arial"/>
                <a:cs typeface="Arial"/>
                <a:sym typeface="Arial"/>
              </a:rPr>
              <a:t>Accurate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2700" u="none" cap="none" strike="noStrike">
                <a:solidFill>
                  <a:schemeClr val="dk1"/>
                </a:solidFill>
                <a:latin typeface="Arial"/>
                <a:ea typeface="Arial"/>
                <a:cs typeface="Arial"/>
                <a:sym typeface="Arial"/>
              </a:rPr>
              <a:t>Problem-solving communication</a:t>
            </a:r>
            <a:endParaRPr b="0" i="0" sz="900" u="none" cap="none" strike="noStrike">
              <a:solidFill>
                <a:srgbClr val="000000"/>
              </a:solidFill>
              <a:latin typeface="Arial"/>
              <a:ea typeface="Arial"/>
              <a:cs typeface="Arial"/>
              <a:sym typeface="Arial"/>
            </a:endParaRPr>
          </a:p>
        </p:txBody>
      </p:sp>
      <p:sp>
        <p:nvSpPr>
          <p:cNvPr id="537" name="Google Shape;537;g27f6ddbcfb5_0_386"/>
          <p:cNvSpPr/>
          <p:nvPr/>
        </p:nvSpPr>
        <p:spPr>
          <a:xfrm>
            <a:off x="4064000" y="1295400"/>
            <a:ext cx="4464000" cy="504900"/>
          </a:xfrm>
          <a:prstGeom prst="curvedDownArrow">
            <a:avLst>
              <a:gd fmla="val 91299" name="adj1"/>
              <a:gd fmla="val 182597" name="adj2"/>
              <a:gd fmla="val 49458" name="adj3"/>
            </a:avLst>
          </a:prstGeom>
          <a:solidFill>
            <a:schemeClr val="dk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8" name="Google Shape;538;g27f6ddbcfb5_0_386"/>
          <p:cNvSpPr/>
          <p:nvPr/>
        </p:nvSpPr>
        <p:spPr>
          <a:xfrm rot="5545917">
            <a:off x="5823811" y="2909460"/>
            <a:ext cx="544390" cy="5275512"/>
          </a:xfrm>
          <a:prstGeom prst="curvedLeftArrow">
            <a:avLst>
              <a:gd fmla="val 107922" name="adj1"/>
              <a:gd fmla="val 215844" name="adj2"/>
              <a:gd fmla="val 33333" name="adj3"/>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9" name="Google Shape;539;g27f6ddbcfb5_0_386"/>
          <p:cNvSpPr txBox="1"/>
          <p:nvPr/>
        </p:nvSpPr>
        <p:spPr>
          <a:xfrm>
            <a:off x="1320800" y="6096000"/>
            <a:ext cx="2946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40" name="Google Shape;540;g27f6ddbcfb5_0_386"/>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27f6ddbcfb5_0_396"/>
          <p:cNvSpPr txBox="1"/>
          <p:nvPr/>
        </p:nvSpPr>
        <p:spPr>
          <a:xfrm>
            <a:off x="819200" y="2182966"/>
            <a:ext cx="5276700" cy="2539800"/>
          </a:xfrm>
          <a:prstGeom prst="rect">
            <a:avLst/>
          </a:prstGeom>
          <a:solidFill>
            <a:srgbClr val="899A5B"/>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240"/>
              <a:buFont typeface="Arial"/>
              <a:buNone/>
            </a:pPr>
            <a:r>
              <a:rPr b="0" i="0" lang="en-US" sz="2900" u="none" cap="none" strike="noStrike">
                <a:solidFill>
                  <a:schemeClr val="dk1"/>
                </a:solidFill>
                <a:latin typeface="Arial"/>
                <a:ea typeface="Arial"/>
                <a:cs typeface="Arial"/>
                <a:sym typeface="Arial"/>
              </a:rPr>
              <a:t>Competing goals</a:t>
            </a:r>
            <a:endParaRPr b="0" i="0" sz="29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2900" u="none" cap="none" strike="noStrike">
                <a:solidFill>
                  <a:schemeClr val="dk1"/>
                </a:solidFill>
                <a:latin typeface="Arial"/>
                <a:ea typeface="Arial"/>
                <a:cs typeface="Arial"/>
                <a:sym typeface="Arial"/>
              </a:rPr>
              <a:t>Exclusive knowledge</a:t>
            </a:r>
            <a:endParaRPr b="0" i="0" sz="29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2900" u="none" cap="none" strike="noStrike">
                <a:solidFill>
                  <a:schemeClr val="dk1"/>
                </a:solidFill>
                <a:latin typeface="Arial"/>
                <a:ea typeface="Arial"/>
                <a:cs typeface="Arial"/>
                <a:sym typeface="Arial"/>
              </a:rPr>
              <a:t>Lack of respect</a:t>
            </a:r>
            <a:endParaRPr b="0" i="0" sz="29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t/>
            </a:r>
            <a:endParaRPr b="0" i="0" sz="3200" u="none" cap="none" strike="noStrike">
              <a:solidFill>
                <a:schemeClr val="dk1"/>
              </a:solidFill>
              <a:latin typeface="Arial"/>
              <a:ea typeface="Arial"/>
              <a:cs typeface="Arial"/>
              <a:sym typeface="Arial"/>
            </a:endParaRPr>
          </a:p>
        </p:txBody>
      </p:sp>
      <p:sp>
        <p:nvSpPr>
          <p:cNvPr id="546" name="Google Shape;546;g27f6ddbcfb5_0_396"/>
          <p:cNvSpPr txBox="1"/>
          <p:nvPr/>
        </p:nvSpPr>
        <p:spPr>
          <a:xfrm>
            <a:off x="7112000" y="1936663"/>
            <a:ext cx="4313100" cy="2862900"/>
          </a:xfrm>
          <a:prstGeom prst="rect">
            <a:avLst/>
          </a:prstGeom>
          <a:solidFill>
            <a:srgbClr val="899A5B"/>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240"/>
              <a:buFont typeface="Arial"/>
              <a:buNone/>
            </a:pPr>
            <a:r>
              <a:rPr b="0" i="0" lang="en-US" sz="2800" u="none" cap="none" strike="noStrike">
                <a:solidFill>
                  <a:schemeClr val="dk1"/>
                </a:solidFill>
                <a:latin typeface="Arial"/>
                <a:ea typeface="Arial"/>
                <a:cs typeface="Arial"/>
                <a:sym typeface="Arial"/>
              </a:rPr>
              <a:t>Infrequent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2800" u="none" cap="none" strike="noStrike">
                <a:solidFill>
                  <a:schemeClr val="dk1"/>
                </a:solidFill>
                <a:latin typeface="Arial"/>
                <a:ea typeface="Arial"/>
                <a:cs typeface="Arial"/>
                <a:sym typeface="Arial"/>
              </a:rPr>
              <a:t>Delayed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2800" u="none" cap="none" strike="noStrike">
                <a:solidFill>
                  <a:schemeClr val="dk1"/>
                </a:solidFill>
                <a:latin typeface="Arial"/>
                <a:ea typeface="Arial"/>
                <a:cs typeface="Arial"/>
                <a:sym typeface="Arial"/>
              </a:rPr>
              <a:t>Inaccurate</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2800" u="none" cap="none" strike="noStrike">
                <a:solidFill>
                  <a:schemeClr val="dk1"/>
                </a:solidFill>
                <a:latin typeface="Arial"/>
                <a:ea typeface="Arial"/>
                <a:cs typeface="Arial"/>
                <a:sym typeface="Arial"/>
              </a:rPr>
              <a:t>“Finger-pointing” communication</a:t>
            </a:r>
            <a:endParaRPr b="0" i="0" sz="2800" u="none" cap="none" strike="noStrike">
              <a:solidFill>
                <a:schemeClr val="dk1"/>
              </a:solidFill>
              <a:latin typeface="Arial"/>
              <a:ea typeface="Arial"/>
              <a:cs typeface="Arial"/>
              <a:sym typeface="Arial"/>
            </a:endParaRPr>
          </a:p>
        </p:txBody>
      </p:sp>
      <p:sp>
        <p:nvSpPr>
          <p:cNvPr id="547" name="Google Shape;547;g27f6ddbcfb5_0_396"/>
          <p:cNvSpPr/>
          <p:nvPr/>
        </p:nvSpPr>
        <p:spPr>
          <a:xfrm>
            <a:off x="4401200" y="1379313"/>
            <a:ext cx="4464000" cy="457200"/>
          </a:xfrm>
          <a:prstGeom prst="curvedDownArrow">
            <a:avLst>
              <a:gd fmla="val 91299" name="adj1"/>
              <a:gd fmla="val 182597" name="adj2"/>
              <a:gd fmla="val 33333" name="adj3"/>
            </a:avLst>
          </a:prstGeom>
          <a:solidFill>
            <a:schemeClr val="dk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8" name="Google Shape;548;g27f6ddbcfb5_0_396"/>
          <p:cNvSpPr/>
          <p:nvPr/>
        </p:nvSpPr>
        <p:spPr>
          <a:xfrm rot="5400000">
            <a:off x="6305237" y="2866309"/>
            <a:ext cx="470100" cy="5276700"/>
          </a:xfrm>
          <a:prstGeom prst="curvedLeftArrow">
            <a:avLst>
              <a:gd fmla="val 107922" name="adj1"/>
              <a:gd fmla="val 215844" name="adj2"/>
              <a:gd fmla="val 33333" name="adj3"/>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9" name="Google Shape;549;g27f6ddbcfb5_0_396"/>
          <p:cNvSpPr/>
          <p:nvPr/>
        </p:nvSpPr>
        <p:spPr>
          <a:xfrm>
            <a:off x="0" y="218950"/>
            <a:ext cx="12192000" cy="8139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000" u="none" cap="none" strike="noStrike">
                <a:solidFill>
                  <a:schemeClr val="dk2"/>
                </a:solidFill>
                <a:latin typeface="Calibri"/>
                <a:ea typeface="Calibri"/>
                <a:cs typeface="Calibri"/>
                <a:sym typeface="Calibri"/>
              </a:rPr>
              <a:t>… or negative spirals</a:t>
            </a:r>
            <a:endParaRPr b="0" i="0" sz="5400" u="none" cap="none" strike="noStrike">
              <a:solidFill>
                <a:schemeClr val="dk2"/>
              </a:solidFill>
              <a:latin typeface="Calibri"/>
              <a:ea typeface="Calibri"/>
              <a:cs typeface="Calibri"/>
              <a:sym typeface="Calibri"/>
            </a:endParaRPr>
          </a:p>
        </p:txBody>
      </p:sp>
      <p:pic>
        <p:nvPicPr>
          <p:cNvPr id="550" name="Google Shape;550;g27f6ddbcfb5_0_396"/>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27f6ddbcfb5_0_405"/>
          <p:cNvSpPr txBox="1"/>
          <p:nvPr/>
        </p:nvSpPr>
        <p:spPr>
          <a:xfrm>
            <a:off x="414200" y="2840250"/>
            <a:ext cx="11364300" cy="2308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Relationships of shared goals,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shared knowledge and mutual respect help people to connect in productive ways around </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the work they do together</a:t>
            </a:r>
            <a:endParaRPr b="0" i="0" sz="1400" u="none" cap="none" strike="noStrike">
              <a:solidFill>
                <a:srgbClr val="000000"/>
              </a:solidFill>
              <a:latin typeface="Arial"/>
              <a:ea typeface="Arial"/>
              <a:cs typeface="Arial"/>
              <a:sym typeface="Arial"/>
            </a:endParaRPr>
          </a:p>
        </p:txBody>
      </p:sp>
      <p:sp>
        <p:nvSpPr>
          <p:cNvPr id="556" name="Google Shape;556;g27f6ddbcfb5_0_405"/>
          <p:cNvSpPr/>
          <p:nvPr/>
        </p:nvSpPr>
        <p:spPr>
          <a:xfrm>
            <a:off x="1016000" y="533400"/>
            <a:ext cx="10464900" cy="1676400"/>
          </a:xfrm>
          <a:prstGeom prst="ellipse">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57" name="Google Shape;557;g27f6ddbcfb5_0_405"/>
          <p:cNvSpPr txBox="1"/>
          <p:nvPr/>
        </p:nvSpPr>
        <p:spPr>
          <a:xfrm>
            <a:off x="1524000" y="806550"/>
            <a:ext cx="9448800" cy="1130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5200" u="none" cap="none" strike="noStrike">
                <a:solidFill>
                  <a:schemeClr val="lt1"/>
                </a:solidFill>
                <a:latin typeface="Calibri"/>
                <a:ea typeface="Calibri"/>
                <a:cs typeface="Calibri"/>
                <a:sym typeface="Calibri"/>
              </a:rPr>
              <a:t>In sum….</a:t>
            </a:r>
            <a:endParaRPr b="0" i="0" sz="2200" u="none" cap="none" strike="noStrike">
              <a:solidFill>
                <a:srgbClr val="000000"/>
              </a:solidFill>
              <a:latin typeface="Arial"/>
              <a:ea typeface="Arial"/>
              <a:cs typeface="Arial"/>
              <a:sym typeface="Arial"/>
            </a:endParaRPr>
          </a:p>
        </p:txBody>
      </p:sp>
      <p:pic>
        <p:nvPicPr>
          <p:cNvPr id="558" name="Google Shape;558;g27f6ddbcfb5_0_405"/>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27f6ddbcfb5_0_412"/>
          <p:cNvSpPr/>
          <p:nvPr/>
        </p:nvSpPr>
        <p:spPr>
          <a:xfrm>
            <a:off x="4673600" y="533400"/>
            <a:ext cx="2235300" cy="8382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64" name="Google Shape;564;g27f6ddbcfb5_0_412"/>
          <p:cNvSpPr/>
          <p:nvPr/>
        </p:nvSpPr>
        <p:spPr>
          <a:xfrm>
            <a:off x="8839200" y="2286000"/>
            <a:ext cx="2133600" cy="9906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65" name="Google Shape;565;g27f6ddbcfb5_0_412"/>
          <p:cNvSpPr/>
          <p:nvPr/>
        </p:nvSpPr>
        <p:spPr>
          <a:xfrm>
            <a:off x="1828800" y="1143000"/>
            <a:ext cx="1930500" cy="8382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66" name="Google Shape;566;g27f6ddbcfb5_0_412"/>
          <p:cNvSpPr/>
          <p:nvPr/>
        </p:nvSpPr>
        <p:spPr>
          <a:xfrm>
            <a:off x="7315200" y="990600"/>
            <a:ext cx="2336700" cy="9144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67" name="Google Shape;567;g27f6ddbcfb5_0_412"/>
          <p:cNvSpPr/>
          <p:nvPr/>
        </p:nvSpPr>
        <p:spPr>
          <a:xfrm>
            <a:off x="711200" y="2362200"/>
            <a:ext cx="2133600" cy="10668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68" name="Google Shape;568;g27f6ddbcfb5_0_412"/>
          <p:cNvSpPr txBox="1"/>
          <p:nvPr/>
        </p:nvSpPr>
        <p:spPr>
          <a:xfrm>
            <a:off x="4876850" y="767850"/>
            <a:ext cx="1828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Case Managers</a:t>
            </a:r>
            <a:endParaRPr b="0" i="0" sz="1800" u="none" cap="none" strike="noStrike">
              <a:solidFill>
                <a:schemeClr val="dk1"/>
              </a:solidFill>
              <a:latin typeface="Calibri"/>
              <a:ea typeface="Calibri"/>
              <a:cs typeface="Calibri"/>
              <a:sym typeface="Calibri"/>
            </a:endParaRPr>
          </a:p>
        </p:txBody>
      </p:sp>
      <p:sp>
        <p:nvSpPr>
          <p:cNvPr id="569" name="Google Shape;569;g27f6ddbcfb5_0_412"/>
          <p:cNvSpPr txBox="1"/>
          <p:nvPr/>
        </p:nvSpPr>
        <p:spPr>
          <a:xfrm>
            <a:off x="1930400" y="1371600"/>
            <a:ext cx="18288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Nurses</a:t>
            </a:r>
            <a:endParaRPr b="0" i="0" sz="1400" u="none" cap="none" strike="noStrike">
              <a:solidFill>
                <a:srgbClr val="000000"/>
              </a:solidFill>
              <a:latin typeface="Arial"/>
              <a:ea typeface="Arial"/>
              <a:cs typeface="Arial"/>
              <a:sym typeface="Arial"/>
            </a:endParaRPr>
          </a:p>
        </p:txBody>
      </p:sp>
      <p:sp>
        <p:nvSpPr>
          <p:cNvPr id="570" name="Google Shape;570;g27f6ddbcfb5_0_412"/>
          <p:cNvSpPr txBox="1"/>
          <p:nvPr/>
        </p:nvSpPr>
        <p:spPr>
          <a:xfrm>
            <a:off x="7620000" y="1143000"/>
            <a:ext cx="1727100" cy="646500"/>
          </a:xfrm>
          <a:prstGeom prst="rect">
            <a:avLst/>
          </a:prstGeom>
          <a:solidFill>
            <a:srgbClr val="9BBB5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Attending Physicians</a:t>
            </a:r>
            <a:endParaRPr b="0" i="0" sz="2000" u="none" cap="none" strike="noStrike">
              <a:solidFill>
                <a:schemeClr val="dk1"/>
              </a:solidFill>
              <a:latin typeface="Calibri"/>
              <a:ea typeface="Calibri"/>
              <a:cs typeface="Calibri"/>
              <a:sym typeface="Calibri"/>
            </a:endParaRPr>
          </a:p>
        </p:txBody>
      </p:sp>
      <p:sp>
        <p:nvSpPr>
          <p:cNvPr id="571" name="Google Shape;571;g27f6ddbcfb5_0_412"/>
          <p:cNvSpPr txBox="1"/>
          <p:nvPr/>
        </p:nvSpPr>
        <p:spPr>
          <a:xfrm>
            <a:off x="9042400" y="2438400"/>
            <a:ext cx="182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Physical Therapists</a:t>
            </a:r>
            <a:endParaRPr b="0" i="0" sz="2000" u="none" cap="none" strike="noStrike">
              <a:solidFill>
                <a:schemeClr val="dk1"/>
              </a:solidFill>
              <a:latin typeface="Calibri"/>
              <a:ea typeface="Calibri"/>
              <a:cs typeface="Calibri"/>
              <a:sym typeface="Calibri"/>
            </a:endParaRPr>
          </a:p>
        </p:txBody>
      </p:sp>
      <p:sp>
        <p:nvSpPr>
          <p:cNvPr id="572" name="Google Shape;572;g27f6ddbcfb5_0_412"/>
          <p:cNvSpPr txBox="1"/>
          <p:nvPr/>
        </p:nvSpPr>
        <p:spPr>
          <a:xfrm>
            <a:off x="1016000" y="2590800"/>
            <a:ext cx="1625700" cy="646500"/>
          </a:xfrm>
          <a:prstGeom prst="rect">
            <a:avLst/>
          </a:prstGeom>
          <a:solidFill>
            <a:srgbClr val="9BBB5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Nursing Assistants</a:t>
            </a:r>
            <a:endParaRPr b="0" i="0" sz="1800" u="none" cap="none" strike="noStrike">
              <a:solidFill>
                <a:schemeClr val="dk1"/>
              </a:solidFill>
              <a:latin typeface="Calibri"/>
              <a:ea typeface="Calibri"/>
              <a:cs typeface="Calibri"/>
              <a:sym typeface="Calibri"/>
            </a:endParaRPr>
          </a:p>
        </p:txBody>
      </p:sp>
      <p:sp>
        <p:nvSpPr>
          <p:cNvPr id="573" name="Google Shape;573;g27f6ddbcfb5_0_412"/>
          <p:cNvSpPr/>
          <p:nvPr/>
        </p:nvSpPr>
        <p:spPr>
          <a:xfrm>
            <a:off x="1016000" y="3733800"/>
            <a:ext cx="2438400" cy="9144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74" name="Google Shape;574;g27f6ddbcfb5_0_412"/>
          <p:cNvSpPr/>
          <p:nvPr/>
        </p:nvSpPr>
        <p:spPr>
          <a:xfrm>
            <a:off x="8026400" y="3810000"/>
            <a:ext cx="2540100" cy="9144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75" name="Google Shape;575;g27f6ddbcfb5_0_412"/>
          <p:cNvSpPr/>
          <p:nvPr/>
        </p:nvSpPr>
        <p:spPr>
          <a:xfrm>
            <a:off x="3048000" y="5105400"/>
            <a:ext cx="2235300" cy="9144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76" name="Google Shape;576;g27f6ddbcfb5_0_412"/>
          <p:cNvSpPr/>
          <p:nvPr/>
        </p:nvSpPr>
        <p:spPr>
          <a:xfrm>
            <a:off x="5994400" y="5105400"/>
            <a:ext cx="2540100" cy="8382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77" name="Google Shape;577;g27f6ddbcfb5_0_412"/>
          <p:cNvSpPr txBox="1"/>
          <p:nvPr/>
        </p:nvSpPr>
        <p:spPr>
          <a:xfrm>
            <a:off x="1422400" y="3886200"/>
            <a:ext cx="1727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Social Workers</a:t>
            </a:r>
            <a:endParaRPr b="0" i="0" sz="1400" u="none" cap="none" strike="noStrike">
              <a:solidFill>
                <a:srgbClr val="000000"/>
              </a:solidFill>
              <a:latin typeface="Arial"/>
              <a:ea typeface="Arial"/>
              <a:cs typeface="Arial"/>
              <a:sym typeface="Arial"/>
            </a:endParaRPr>
          </a:p>
        </p:txBody>
      </p:sp>
      <p:sp>
        <p:nvSpPr>
          <p:cNvPr id="578" name="Google Shape;578;g27f6ddbcfb5_0_412"/>
          <p:cNvSpPr txBox="1"/>
          <p:nvPr/>
        </p:nvSpPr>
        <p:spPr>
          <a:xfrm>
            <a:off x="8229600" y="4114800"/>
            <a:ext cx="2235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Technicians</a:t>
            </a:r>
            <a:endParaRPr b="0" i="0" sz="1400" u="none" cap="none" strike="noStrike">
              <a:solidFill>
                <a:srgbClr val="000000"/>
              </a:solidFill>
              <a:latin typeface="Arial"/>
              <a:ea typeface="Arial"/>
              <a:cs typeface="Arial"/>
              <a:sym typeface="Arial"/>
            </a:endParaRPr>
          </a:p>
        </p:txBody>
      </p:sp>
      <p:sp>
        <p:nvSpPr>
          <p:cNvPr id="579" name="Google Shape;579;g27f6ddbcfb5_0_412"/>
          <p:cNvSpPr txBox="1"/>
          <p:nvPr/>
        </p:nvSpPr>
        <p:spPr>
          <a:xfrm>
            <a:off x="3149600" y="5257800"/>
            <a:ext cx="182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Referring Physicians</a:t>
            </a:r>
            <a:endParaRPr b="0" i="0" sz="1400" u="none" cap="none" strike="noStrike">
              <a:solidFill>
                <a:srgbClr val="000000"/>
              </a:solidFill>
              <a:latin typeface="Arial"/>
              <a:ea typeface="Arial"/>
              <a:cs typeface="Arial"/>
              <a:sym typeface="Arial"/>
            </a:endParaRPr>
          </a:p>
        </p:txBody>
      </p:sp>
      <p:sp>
        <p:nvSpPr>
          <p:cNvPr id="580" name="Google Shape;580;g27f6ddbcfb5_0_412"/>
          <p:cNvSpPr txBox="1"/>
          <p:nvPr/>
        </p:nvSpPr>
        <p:spPr>
          <a:xfrm>
            <a:off x="6197600" y="5334000"/>
            <a:ext cx="2133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Administrators</a:t>
            </a:r>
            <a:endParaRPr b="0" i="0" sz="1400" u="none" cap="none" strike="noStrike">
              <a:solidFill>
                <a:srgbClr val="000000"/>
              </a:solidFill>
              <a:latin typeface="Arial"/>
              <a:ea typeface="Arial"/>
              <a:cs typeface="Arial"/>
              <a:sym typeface="Arial"/>
            </a:endParaRPr>
          </a:p>
        </p:txBody>
      </p:sp>
      <p:cxnSp>
        <p:nvCxnSpPr>
          <p:cNvPr id="581" name="Google Shape;581;g27f6ddbcfb5_0_412"/>
          <p:cNvCxnSpPr/>
          <p:nvPr/>
        </p:nvCxnSpPr>
        <p:spPr>
          <a:xfrm flipH="1">
            <a:off x="4470400" y="1371600"/>
            <a:ext cx="1219200" cy="3733800"/>
          </a:xfrm>
          <a:prstGeom prst="straightConnector1">
            <a:avLst/>
          </a:prstGeom>
          <a:noFill/>
          <a:ln cap="flat" cmpd="sng" w="9525">
            <a:solidFill>
              <a:schemeClr val="dk1"/>
            </a:solidFill>
            <a:prstDash val="solid"/>
            <a:round/>
            <a:headEnd len="sm" w="sm" type="none"/>
            <a:tailEnd len="sm" w="sm" type="none"/>
          </a:ln>
        </p:spPr>
      </p:cxnSp>
      <p:cxnSp>
        <p:nvCxnSpPr>
          <p:cNvPr id="582" name="Google Shape;582;g27f6ddbcfb5_0_412"/>
          <p:cNvCxnSpPr/>
          <p:nvPr/>
        </p:nvCxnSpPr>
        <p:spPr>
          <a:xfrm>
            <a:off x="5689600" y="1371600"/>
            <a:ext cx="1320900" cy="3810000"/>
          </a:xfrm>
          <a:prstGeom prst="straightConnector1">
            <a:avLst/>
          </a:prstGeom>
          <a:noFill/>
          <a:ln cap="flat" cmpd="sng" w="9525">
            <a:solidFill>
              <a:schemeClr val="dk1"/>
            </a:solidFill>
            <a:prstDash val="solid"/>
            <a:round/>
            <a:headEnd len="sm" w="sm" type="none"/>
            <a:tailEnd len="sm" w="sm" type="none"/>
          </a:ln>
        </p:spPr>
      </p:cxnSp>
      <p:cxnSp>
        <p:nvCxnSpPr>
          <p:cNvPr id="583" name="Google Shape;583;g27f6ddbcfb5_0_412"/>
          <p:cNvCxnSpPr/>
          <p:nvPr/>
        </p:nvCxnSpPr>
        <p:spPr>
          <a:xfrm>
            <a:off x="4470400" y="5105400"/>
            <a:ext cx="2540100" cy="0"/>
          </a:xfrm>
          <a:prstGeom prst="straightConnector1">
            <a:avLst/>
          </a:prstGeom>
          <a:noFill/>
          <a:ln cap="flat" cmpd="sng" w="9525">
            <a:solidFill>
              <a:schemeClr val="dk1"/>
            </a:solidFill>
            <a:prstDash val="solid"/>
            <a:round/>
            <a:headEnd len="sm" w="sm" type="none"/>
            <a:tailEnd len="sm" w="sm" type="none"/>
          </a:ln>
        </p:spPr>
      </p:cxnSp>
      <p:cxnSp>
        <p:nvCxnSpPr>
          <p:cNvPr id="584" name="Google Shape;584;g27f6ddbcfb5_0_412"/>
          <p:cNvCxnSpPr/>
          <p:nvPr/>
        </p:nvCxnSpPr>
        <p:spPr>
          <a:xfrm flipH="1">
            <a:off x="3759100" y="1371600"/>
            <a:ext cx="1930500" cy="228600"/>
          </a:xfrm>
          <a:prstGeom prst="straightConnector1">
            <a:avLst/>
          </a:prstGeom>
          <a:noFill/>
          <a:ln cap="flat" cmpd="sng" w="9525">
            <a:solidFill>
              <a:schemeClr val="dk1"/>
            </a:solidFill>
            <a:prstDash val="solid"/>
            <a:round/>
            <a:headEnd len="sm" w="sm" type="none"/>
            <a:tailEnd len="sm" w="sm" type="none"/>
          </a:ln>
        </p:spPr>
      </p:cxnSp>
      <p:cxnSp>
        <p:nvCxnSpPr>
          <p:cNvPr id="585" name="Google Shape;585;g27f6ddbcfb5_0_412"/>
          <p:cNvCxnSpPr/>
          <p:nvPr/>
        </p:nvCxnSpPr>
        <p:spPr>
          <a:xfrm>
            <a:off x="5689600" y="1371600"/>
            <a:ext cx="1625700" cy="228600"/>
          </a:xfrm>
          <a:prstGeom prst="straightConnector1">
            <a:avLst/>
          </a:prstGeom>
          <a:noFill/>
          <a:ln cap="flat" cmpd="sng" w="9525">
            <a:solidFill>
              <a:schemeClr val="dk1"/>
            </a:solidFill>
            <a:prstDash val="solid"/>
            <a:round/>
            <a:headEnd len="sm" w="sm" type="none"/>
            <a:tailEnd len="sm" w="sm" type="none"/>
          </a:ln>
        </p:spPr>
      </p:cxnSp>
      <p:cxnSp>
        <p:nvCxnSpPr>
          <p:cNvPr id="586" name="Google Shape;586;g27f6ddbcfb5_0_412"/>
          <p:cNvCxnSpPr/>
          <p:nvPr/>
        </p:nvCxnSpPr>
        <p:spPr>
          <a:xfrm>
            <a:off x="3759200" y="1600200"/>
            <a:ext cx="3555900" cy="0"/>
          </a:xfrm>
          <a:prstGeom prst="straightConnector1">
            <a:avLst/>
          </a:prstGeom>
          <a:noFill/>
          <a:ln cap="flat" cmpd="sng" w="9525">
            <a:solidFill>
              <a:schemeClr val="dk1"/>
            </a:solidFill>
            <a:prstDash val="solid"/>
            <a:round/>
            <a:headEnd len="sm" w="sm" type="none"/>
            <a:tailEnd len="sm" w="sm" type="none"/>
          </a:ln>
        </p:spPr>
      </p:cxnSp>
      <p:cxnSp>
        <p:nvCxnSpPr>
          <p:cNvPr id="587" name="Google Shape;587;g27f6ddbcfb5_0_412"/>
          <p:cNvCxnSpPr/>
          <p:nvPr/>
        </p:nvCxnSpPr>
        <p:spPr>
          <a:xfrm flipH="1">
            <a:off x="2844700" y="1371600"/>
            <a:ext cx="2844900" cy="1447800"/>
          </a:xfrm>
          <a:prstGeom prst="straightConnector1">
            <a:avLst/>
          </a:prstGeom>
          <a:noFill/>
          <a:ln cap="flat" cmpd="sng" w="9525">
            <a:solidFill>
              <a:schemeClr val="dk1"/>
            </a:solidFill>
            <a:prstDash val="solid"/>
            <a:round/>
            <a:headEnd len="sm" w="sm" type="none"/>
            <a:tailEnd len="sm" w="sm" type="none"/>
          </a:ln>
        </p:spPr>
      </p:cxnSp>
      <p:cxnSp>
        <p:nvCxnSpPr>
          <p:cNvPr id="588" name="Google Shape;588;g27f6ddbcfb5_0_412"/>
          <p:cNvCxnSpPr/>
          <p:nvPr/>
        </p:nvCxnSpPr>
        <p:spPr>
          <a:xfrm>
            <a:off x="2844800" y="2819400"/>
            <a:ext cx="5994300" cy="0"/>
          </a:xfrm>
          <a:prstGeom prst="straightConnector1">
            <a:avLst/>
          </a:prstGeom>
          <a:noFill/>
          <a:ln cap="flat" cmpd="sng" w="9525">
            <a:solidFill>
              <a:schemeClr val="dk1"/>
            </a:solidFill>
            <a:prstDash val="solid"/>
            <a:round/>
            <a:headEnd len="sm" w="sm" type="none"/>
            <a:tailEnd len="sm" w="sm" type="none"/>
          </a:ln>
        </p:spPr>
      </p:cxnSp>
      <p:cxnSp>
        <p:nvCxnSpPr>
          <p:cNvPr id="589" name="Google Shape;589;g27f6ddbcfb5_0_412"/>
          <p:cNvCxnSpPr/>
          <p:nvPr/>
        </p:nvCxnSpPr>
        <p:spPr>
          <a:xfrm>
            <a:off x="5689600" y="1371600"/>
            <a:ext cx="3149700" cy="1447800"/>
          </a:xfrm>
          <a:prstGeom prst="straightConnector1">
            <a:avLst/>
          </a:prstGeom>
          <a:noFill/>
          <a:ln cap="flat" cmpd="sng" w="9525">
            <a:solidFill>
              <a:schemeClr val="dk1"/>
            </a:solidFill>
            <a:prstDash val="solid"/>
            <a:round/>
            <a:headEnd len="sm" w="sm" type="none"/>
            <a:tailEnd len="sm" w="sm" type="none"/>
          </a:ln>
        </p:spPr>
      </p:cxnSp>
      <p:cxnSp>
        <p:nvCxnSpPr>
          <p:cNvPr id="590" name="Google Shape;590;g27f6ddbcfb5_0_412"/>
          <p:cNvCxnSpPr/>
          <p:nvPr/>
        </p:nvCxnSpPr>
        <p:spPr>
          <a:xfrm flipH="1">
            <a:off x="7010400" y="2819400"/>
            <a:ext cx="1828800" cy="2286000"/>
          </a:xfrm>
          <a:prstGeom prst="straightConnector1">
            <a:avLst/>
          </a:prstGeom>
          <a:noFill/>
          <a:ln cap="flat" cmpd="sng" w="9525">
            <a:solidFill>
              <a:schemeClr val="dk1"/>
            </a:solidFill>
            <a:prstDash val="solid"/>
            <a:round/>
            <a:headEnd len="sm" w="sm" type="none"/>
            <a:tailEnd len="sm" w="sm" type="none"/>
          </a:ln>
        </p:spPr>
      </p:cxnSp>
      <p:cxnSp>
        <p:nvCxnSpPr>
          <p:cNvPr id="591" name="Google Shape;591;g27f6ddbcfb5_0_412"/>
          <p:cNvCxnSpPr/>
          <p:nvPr/>
        </p:nvCxnSpPr>
        <p:spPr>
          <a:xfrm>
            <a:off x="7315200" y="1600200"/>
            <a:ext cx="1524000" cy="1219200"/>
          </a:xfrm>
          <a:prstGeom prst="straightConnector1">
            <a:avLst/>
          </a:prstGeom>
          <a:noFill/>
          <a:ln cap="flat" cmpd="sng" w="9525">
            <a:solidFill>
              <a:schemeClr val="dk1"/>
            </a:solidFill>
            <a:prstDash val="solid"/>
            <a:round/>
            <a:headEnd len="sm" w="sm" type="none"/>
            <a:tailEnd len="sm" w="sm" type="none"/>
          </a:ln>
        </p:spPr>
      </p:cxnSp>
      <p:cxnSp>
        <p:nvCxnSpPr>
          <p:cNvPr id="592" name="Google Shape;592;g27f6ddbcfb5_0_412"/>
          <p:cNvCxnSpPr/>
          <p:nvPr/>
        </p:nvCxnSpPr>
        <p:spPr>
          <a:xfrm flipH="1">
            <a:off x="2844800" y="1600200"/>
            <a:ext cx="914400" cy="1219200"/>
          </a:xfrm>
          <a:prstGeom prst="straightConnector1">
            <a:avLst/>
          </a:prstGeom>
          <a:noFill/>
          <a:ln cap="flat" cmpd="sng" w="9525">
            <a:solidFill>
              <a:schemeClr val="dk1"/>
            </a:solidFill>
            <a:prstDash val="solid"/>
            <a:round/>
            <a:headEnd len="sm" w="sm" type="none"/>
            <a:tailEnd len="sm" w="sm" type="none"/>
          </a:ln>
        </p:spPr>
      </p:cxnSp>
      <p:cxnSp>
        <p:nvCxnSpPr>
          <p:cNvPr id="593" name="Google Shape;593;g27f6ddbcfb5_0_412"/>
          <p:cNvCxnSpPr/>
          <p:nvPr/>
        </p:nvCxnSpPr>
        <p:spPr>
          <a:xfrm>
            <a:off x="3759200" y="1600200"/>
            <a:ext cx="4267200" cy="2590800"/>
          </a:xfrm>
          <a:prstGeom prst="straightConnector1">
            <a:avLst/>
          </a:prstGeom>
          <a:noFill/>
          <a:ln cap="flat" cmpd="sng" w="9525">
            <a:solidFill>
              <a:schemeClr val="dk1"/>
            </a:solidFill>
            <a:prstDash val="solid"/>
            <a:round/>
            <a:headEnd len="sm" w="sm" type="none"/>
            <a:tailEnd len="sm" w="sm" type="none"/>
          </a:ln>
        </p:spPr>
      </p:cxnSp>
      <p:cxnSp>
        <p:nvCxnSpPr>
          <p:cNvPr id="594" name="Google Shape;594;g27f6ddbcfb5_0_412"/>
          <p:cNvCxnSpPr/>
          <p:nvPr/>
        </p:nvCxnSpPr>
        <p:spPr>
          <a:xfrm flipH="1">
            <a:off x="3454400" y="1600200"/>
            <a:ext cx="304800" cy="2514600"/>
          </a:xfrm>
          <a:prstGeom prst="straightConnector1">
            <a:avLst/>
          </a:prstGeom>
          <a:noFill/>
          <a:ln cap="flat" cmpd="sng" w="9525">
            <a:solidFill>
              <a:schemeClr val="dk1"/>
            </a:solidFill>
            <a:prstDash val="solid"/>
            <a:round/>
            <a:headEnd len="sm" w="sm" type="none"/>
            <a:tailEnd len="sm" w="sm" type="none"/>
          </a:ln>
        </p:spPr>
      </p:cxnSp>
      <p:cxnSp>
        <p:nvCxnSpPr>
          <p:cNvPr id="595" name="Google Shape;595;g27f6ddbcfb5_0_412"/>
          <p:cNvCxnSpPr/>
          <p:nvPr/>
        </p:nvCxnSpPr>
        <p:spPr>
          <a:xfrm flipH="1">
            <a:off x="3454500" y="1600200"/>
            <a:ext cx="3860700" cy="2514600"/>
          </a:xfrm>
          <a:prstGeom prst="straightConnector1">
            <a:avLst/>
          </a:prstGeom>
          <a:noFill/>
          <a:ln cap="flat" cmpd="sng" w="9525">
            <a:solidFill>
              <a:schemeClr val="dk1"/>
            </a:solidFill>
            <a:prstDash val="solid"/>
            <a:round/>
            <a:headEnd len="sm" w="sm" type="none"/>
            <a:tailEnd len="sm" w="sm" type="none"/>
          </a:ln>
        </p:spPr>
      </p:cxnSp>
      <p:cxnSp>
        <p:nvCxnSpPr>
          <p:cNvPr id="596" name="Google Shape;596;g27f6ddbcfb5_0_412"/>
          <p:cNvCxnSpPr/>
          <p:nvPr/>
        </p:nvCxnSpPr>
        <p:spPr>
          <a:xfrm>
            <a:off x="2844800" y="2819400"/>
            <a:ext cx="609600" cy="1295400"/>
          </a:xfrm>
          <a:prstGeom prst="straightConnector1">
            <a:avLst/>
          </a:prstGeom>
          <a:noFill/>
          <a:ln cap="flat" cmpd="sng" w="9525">
            <a:solidFill>
              <a:schemeClr val="dk1"/>
            </a:solidFill>
            <a:prstDash val="solid"/>
            <a:round/>
            <a:headEnd len="sm" w="sm" type="none"/>
            <a:tailEnd len="sm" w="sm" type="none"/>
          </a:ln>
        </p:spPr>
      </p:cxnSp>
      <p:cxnSp>
        <p:nvCxnSpPr>
          <p:cNvPr id="597" name="Google Shape;597;g27f6ddbcfb5_0_412"/>
          <p:cNvCxnSpPr/>
          <p:nvPr/>
        </p:nvCxnSpPr>
        <p:spPr>
          <a:xfrm>
            <a:off x="2844800" y="2819400"/>
            <a:ext cx="4064100" cy="2286000"/>
          </a:xfrm>
          <a:prstGeom prst="straightConnector1">
            <a:avLst/>
          </a:prstGeom>
          <a:noFill/>
          <a:ln cap="flat" cmpd="sng" w="9525">
            <a:solidFill>
              <a:schemeClr val="dk1"/>
            </a:solidFill>
            <a:prstDash val="solid"/>
            <a:round/>
            <a:headEnd len="sm" w="sm" type="none"/>
            <a:tailEnd len="sm" w="sm" type="none"/>
          </a:ln>
        </p:spPr>
      </p:cxnSp>
      <p:cxnSp>
        <p:nvCxnSpPr>
          <p:cNvPr id="598" name="Google Shape;598;g27f6ddbcfb5_0_412"/>
          <p:cNvCxnSpPr/>
          <p:nvPr/>
        </p:nvCxnSpPr>
        <p:spPr>
          <a:xfrm>
            <a:off x="2844800" y="2819400"/>
            <a:ext cx="1625700" cy="2286000"/>
          </a:xfrm>
          <a:prstGeom prst="straightConnector1">
            <a:avLst/>
          </a:prstGeom>
          <a:noFill/>
          <a:ln cap="flat" cmpd="sng" w="9525">
            <a:solidFill>
              <a:schemeClr val="dk1"/>
            </a:solidFill>
            <a:prstDash val="solid"/>
            <a:round/>
            <a:headEnd len="sm" w="sm" type="none"/>
            <a:tailEnd len="sm" w="sm" type="none"/>
          </a:ln>
        </p:spPr>
      </p:cxnSp>
      <p:cxnSp>
        <p:nvCxnSpPr>
          <p:cNvPr id="599" name="Google Shape;599;g27f6ddbcfb5_0_412"/>
          <p:cNvCxnSpPr/>
          <p:nvPr/>
        </p:nvCxnSpPr>
        <p:spPr>
          <a:xfrm>
            <a:off x="7315200" y="1600200"/>
            <a:ext cx="711300" cy="2590800"/>
          </a:xfrm>
          <a:prstGeom prst="straightConnector1">
            <a:avLst/>
          </a:prstGeom>
          <a:noFill/>
          <a:ln cap="flat" cmpd="sng" w="9525">
            <a:solidFill>
              <a:schemeClr val="dk1"/>
            </a:solidFill>
            <a:prstDash val="solid"/>
            <a:round/>
            <a:headEnd len="sm" w="sm" type="none"/>
            <a:tailEnd len="sm" w="sm" type="none"/>
          </a:ln>
        </p:spPr>
      </p:cxnSp>
      <p:cxnSp>
        <p:nvCxnSpPr>
          <p:cNvPr id="600" name="Google Shape;600;g27f6ddbcfb5_0_412"/>
          <p:cNvCxnSpPr/>
          <p:nvPr/>
        </p:nvCxnSpPr>
        <p:spPr>
          <a:xfrm flipH="1">
            <a:off x="8026500" y="2819400"/>
            <a:ext cx="812700" cy="1371600"/>
          </a:xfrm>
          <a:prstGeom prst="straightConnector1">
            <a:avLst/>
          </a:prstGeom>
          <a:noFill/>
          <a:ln cap="flat" cmpd="sng" w="9525">
            <a:solidFill>
              <a:schemeClr val="dk1"/>
            </a:solidFill>
            <a:prstDash val="solid"/>
            <a:round/>
            <a:headEnd len="sm" w="sm" type="none"/>
            <a:tailEnd len="sm" w="sm" type="none"/>
          </a:ln>
        </p:spPr>
      </p:cxnSp>
      <p:cxnSp>
        <p:nvCxnSpPr>
          <p:cNvPr id="601" name="Google Shape;601;g27f6ddbcfb5_0_412"/>
          <p:cNvCxnSpPr/>
          <p:nvPr/>
        </p:nvCxnSpPr>
        <p:spPr>
          <a:xfrm>
            <a:off x="3759200" y="1600200"/>
            <a:ext cx="711300" cy="3505200"/>
          </a:xfrm>
          <a:prstGeom prst="straightConnector1">
            <a:avLst/>
          </a:prstGeom>
          <a:noFill/>
          <a:ln cap="flat" cmpd="sng" w="9525">
            <a:solidFill>
              <a:schemeClr val="dk1"/>
            </a:solidFill>
            <a:prstDash val="solid"/>
            <a:round/>
            <a:headEnd len="sm" w="sm" type="none"/>
            <a:tailEnd len="sm" w="sm" type="none"/>
          </a:ln>
        </p:spPr>
      </p:cxnSp>
      <p:cxnSp>
        <p:nvCxnSpPr>
          <p:cNvPr id="602" name="Google Shape;602;g27f6ddbcfb5_0_412"/>
          <p:cNvCxnSpPr/>
          <p:nvPr/>
        </p:nvCxnSpPr>
        <p:spPr>
          <a:xfrm flipH="1">
            <a:off x="4470300" y="1600200"/>
            <a:ext cx="2844900" cy="3505200"/>
          </a:xfrm>
          <a:prstGeom prst="straightConnector1">
            <a:avLst/>
          </a:prstGeom>
          <a:noFill/>
          <a:ln cap="flat" cmpd="sng" w="9525">
            <a:solidFill>
              <a:schemeClr val="dk1"/>
            </a:solidFill>
            <a:prstDash val="solid"/>
            <a:round/>
            <a:headEnd len="sm" w="sm" type="none"/>
            <a:tailEnd len="sm" w="sm" type="none"/>
          </a:ln>
        </p:spPr>
      </p:cxnSp>
      <p:cxnSp>
        <p:nvCxnSpPr>
          <p:cNvPr id="603" name="Google Shape;603;g27f6ddbcfb5_0_412"/>
          <p:cNvCxnSpPr/>
          <p:nvPr/>
        </p:nvCxnSpPr>
        <p:spPr>
          <a:xfrm>
            <a:off x="3759200" y="1600200"/>
            <a:ext cx="3251100" cy="3505200"/>
          </a:xfrm>
          <a:prstGeom prst="straightConnector1">
            <a:avLst/>
          </a:prstGeom>
          <a:noFill/>
          <a:ln cap="flat" cmpd="sng" w="9525">
            <a:solidFill>
              <a:schemeClr val="dk1"/>
            </a:solidFill>
            <a:prstDash val="solid"/>
            <a:round/>
            <a:headEnd len="sm" w="sm" type="none"/>
            <a:tailEnd len="sm" w="sm" type="none"/>
          </a:ln>
        </p:spPr>
      </p:cxnSp>
      <p:cxnSp>
        <p:nvCxnSpPr>
          <p:cNvPr id="604" name="Google Shape;604;g27f6ddbcfb5_0_412"/>
          <p:cNvCxnSpPr/>
          <p:nvPr/>
        </p:nvCxnSpPr>
        <p:spPr>
          <a:xfrm flipH="1">
            <a:off x="7010400" y="1600200"/>
            <a:ext cx="304800" cy="3505200"/>
          </a:xfrm>
          <a:prstGeom prst="straightConnector1">
            <a:avLst/>
          </a:prstGeom>
          <a:noFill/>
          <a:ln cap="flat" cmpd="sng" w="9525">
            <a:solidFill>
              <a:schemeClr val="dk1"/>
            </a:solidFill>
            <a:prstDash val="solid"/>
            <a:round/>
            <a:headEnd len="sm" w="sm" type="none"/>
            <a:tailEnd len="sm" w="sm" type="none"/>
          </a:ln>
        </p:spPr>
      </p:cxnSp>
      <p:cxnSp>
        <p:nvCxnSpPr>
          <p:cNvPr id="605" name="Google Shape;605;g27f6ddbcfb5_0_412"/>
          <p:cNvCxnSpPr/>
          <p:nvPr/>
        </p:nvCxnSpPr>
        <p:spPr>
          <a:xfrm>
            <a:off x="3759200" y="1600200"/>
            <a:ext cx="5079900" cy="1219200"/>
          </a:xfrm>
          <a:prstGeom prst="straightConnector1">
            <a:avLst/>
          </a:prstGeom>
          <a:noFill/>
          <a:ln cap="flat" cmpd="sng" w="9525">
            <a:solidFill>
              <a:schemeClr val="dk1"/>
            </a:solidFill>
            <a:prstDash val="solid"/>
            <a:round/>
            <a:headEnd len="sm" w="sm" type="none"/>
            <a:tailEnd len="sm" w="sm" type="none"/>
          </a:ln>
        </p:spPr>
      </p:cxnSp>
      <p:cxnSp>
        <p:nvCxnSpPr>
          <p:cNvPr id="606" name="Google Shape;606;g27f6ddbcfb5_0_412"/>
          <p:cNvCxnSpPr/>
          <p:nvPr/>
        </p:nvCxnSpPr>
        <p:spPr>
          <a:xfrm flipH="1">
            <a:off x="3454300" y="1371600"/>
            <a:ext cx="2235300" cy="2743200"/>
          </a:xfrm>
          <a:prstGeom prst="straightConnector1">
            <a:avLst/>
          </a:prstGeom>
          <a:noFill/>
          <a:ln cap="flat" cmpd="sng" w="9525">
            <a:solidFill>
              <a:schemeClr val="dk1"/>
            </a:solidFill>
            <a:prstDash val="solid"/>
            <a:round/>
            <a:headEnd len="sm" w="sm" type="none"/>
            <a:tailEnd len="sm" w="sm" type="none"/>
          </a:ln>
        </p:spPr>
      </p:cxnSp>
      <p:cxnSp>
        <p:nvCxnSpPr>
          <p:cNvPr id="607" name="Google Shape;607;g27f6ddbcfb5_0_412"/>
          <p:cNvCxnSpPr/>
          <p:nvPr/>
        </p:nvCxnSpPr>
        <p:spPr>
          <a:xfrm>
            <a:off x="5689600" y="1371600"/>
            <a:ext cx="2336700" cy="2819400"/>
          </a:xfrm>
          <a:prstGeom prst="straightConnector1">
            <a:avLst/>
          </a:prstGeom>
          <a:noFill/>
          <a:ln cap="flat" cmpd="sng" w="9525">
            <a:solidFill>
              <a:schemeClr val="dk1"/>
            </a:solidFill>
            <a:prstDash val="solid"/>
            <a:round/>
            <a:headEnd len="sm" w="sm" type="none"/>
            <a:tailEnd len="sm" w="sm" type="none"/>
          </a:ln>
        </p:spPr>
      </p:cxnSp>
      <p:cxnSp>
        <p:nvCxnSpPr>
          <p:cNvPr id="608" name="Google Shape;608;g27f6ddbcfb5_0_412"/>
          <p:cNvCxnSpPr/>
          <p:nvPr/>
        </p:nvCxnSpPr>
        <p:spPr>
          <a:xfrm flipH="1">
            <a:off x="2844900" y="1600200"/>
            <a:ext cx="4470300" cy="1219200"/>
          </a:xfrm>
          <a:prstGeom prst="straightConnector1">
            <a:avLst/>
          </a:prstGeom>
          <a:noFill/>
          <a:ln cap="flat" cmpd="sng" w="9525">
            <a:solidFill>
              <a:schemeClr val="dk1"/>
            </a:solidFill>
            <a:prstDash val="solid"/>
            <a:round/>
            <a:headEnd len="sm" w="sm" type="none"/>
            <a:tailEnd len="sm" w="sm" type="none"/>
          </a:ln>
        </p:spPr>
      </p:cxnSp>
      <p:cxnSp>
        <p:nvCxnSpPr>
          <p:cNvPr id="609" name="Google Shape;609;g27f6ddbcfb5_0_412"/>
          <p:cNvCxnSpPr/>
          <p:nvPr/>
        </p:nvCxnSpPr>
        <p:spPr>
          <a:xfrm flipH="1">
            <a:off x="3454500" y="2819400"/>
            <a:ext cx="5384700" cy="1295400"/>
          </a:xfrm>
          <a:prstGeom prst="straightConnector1">
            <a:avLst/>
          </a:prstGeom>
          <a:noFill/>
          <a:ln cap="flat" cmpd="sng" w="9525">
            <a:solidFill>
              <a:schemeClr val="dk1"/>
            </a:solidFill>
            <a:prstDash val="solid"/>
            <a:round/>
            <a:headEnd len="sm" w="sm" type="none"/>
            <a:tailEnd len="sm" w="sm" type="none"/>
          </a:ln>
        </p:spPr>
      </p:cxnSp>
      <p:cxnSp>
        <p:nvCxnSpPr>
          <p:cNvPr id="610" name="Google Shape;610;g27f6ddbcfb5_0_412"/>
          <p:cNvCxnSpPr/>
          <p:nvPr/>
        </p:nvCxnSpPr>
        <p:spPr>
          <a:xfrm flipH="1">
            <a:off x="4470300" y="2819400"/>
            <a:ext cx="4368900" cy="2286000"/>
          </a:xfrm>
          <a:prstGeom prst="straightConnector1">
            <a:avLst/>
          </a:prstGeom>
          <a:noFill/>
          <a:ln cap="flat" cmpd="sng" w="9525">
            <a:solidFill>
              <a:schemeClr val="dk1"/>
            </a:solidFill>
            <a:prstDash val="solid"/>
            <a:round/>
            <a:headEnd len="sm" w="sm" type="none"/>
            <a:tailEnd len="sm" w="sm" type="none"/>
          </a:ln>
        </p:spPr>
      </p:cxnSp>
      <p:cxnSp>
        <p:nvCxnSpPr>
          <p:cNvPr id="611" name="Google Shape;611;g27f6ddbcfb5_0_412"/>
          <p:cNvCxnSpPr/>
          <p:nvPr/>
        </p:nvCxnSpPr>
        <p:spPr>
          <a:xfrm>
            <a:off x="2844800" y="2819400"/>
            <a:ext cx="5181600" cy="1371600"/>
          </a:xfrm>
          <a:prstGeom prst="straightConnector1">
            <a:avLst/>
          </a:prstGeom>
          <a:noFill/>
          <a:ln cap="flat" cmpd="sng" w="9525">
            <a:solidFill>
              <a:schemeClr val="dk1"/>
            </a:solidFill>
            <a:prstDash val="solid"/>
            <a:round/>
            <a:headEnd len="sm" w="sm" type="none"/>
            <a:tailEnd len="sm" w="sm" type="none"/>
          </a:ln>
        </p:spPr>
      </p:cxnSp>
      <p:cxnSp>
        <p:nvCxnSpPr>
          <p:cNvPr id="612" name="Google Shape;612;g27f6ddbcfb5_0_412"/>
          <p:cNvCxnSpPr/>
          <p:nvPr/>
        </p:nvCxnSpPr>
        <p:spPr>
          <a:xfrm>
            <a:off x="3454400" y="4114800"/>
            <a:ext cx="1016100" cy="990600"/>
          </a:xfrm>
          <a:prstGeom prst="straightConnector1">
            <a:avLst/>
          </a:prstGeom>
          <a:noFill/>
          <a:ln cap="flat" cmpd="sng" w="9525">
            <a:solidFill>
              <a:schemeClr val="dk1"/>
            </a:solidFill>
            <a:prstDash val="solid"/>
            <a:round/>
            <a:headEnd len="sm" w="sm" type="none"/>
            <a:tailEnd len="sm" w="sm" type="none"/>
          </a:ln>
        </p:spPr>
      </p:cxnSp>
      <p:cxnSp>
        <p:nvCxnSpPr>
          <p:cNvPr id="613" name="Google Shape;613;g27f6ddbcfb5_0_412"/>
          <p:cNvCxnSpPr/>
          <p:nvPr/>
        </p:nvCxnSpPr>
        <p:spPr>
          <a:xfrm>
            <a:off x="3454400" y="4114800"/>
            <a:ext cx="3454500" cy="990600"/>
          </a:xfrm>
          <a:prstGeom prst="straightConnector1">
            <a:avLst/>
          </a:prstGeom>
          <a:noFill/>
          <a:ln cap="flat" cmpd="sng" w="9525">
            <a:solidFill>
              <a:schemeClr val="dk1"/>
            </a:solidFill>
            <a:prstDash val="solid"/>
            <a:round/>
            <a:headEnd len="sm" w="sm" type="none"/>
            <a:tailEnd len="sm" w="sm" type="none"/>
          </a:ln>
        </p:spPr>
      </p:cxnSp>
      <p:cxnSp>
        <p:nvCxnSpPr>
          <p:cNvPr id="614" name="Google Shape;614;g27f6ddbcfb5_0_412"/>
          <p:cNvCxnSpPr/>
          <p:nvPr/>
        </p:nvCxnSpPr>
        <p:spPr>
          <a:xfrm flipH="1" rot="10800000">
            <a:off x="7010400" y="4191000"/>
            <a:ext cx="1016100" cy="914400"/>
          </a:xfrm>
          <a:prstGeom prst="straightConnector1">
            <a:avLst/>
          </a:prstGeom>
          <a:noFill/>
          <a:ln cap="flat" cmpd="sng" w="9525">
            <a:solidFill>
              <a:schemeClr val="dk1"/>
            </a:solidFill>
            <a:prstDash val="solid"/>
            <a:round/>
            <a:headEnd len="sm" w="sm" type="none"/>
            <a:tailEnd len="sm" w="sm" type="none"/>
          </a:ln>
        </p:spPr>
      </p:cxnSp>
      <p:cxnSp>
        <p:nvCxnSpPr>
          <p:cNvPr id="615" name="Google Shape;615;g27f6ddbcfb5_0_412"/>
          <p:cNvCxnSpPr/>
          <p:nvPr/>
        </p:nvCxnSpPr>
        <p:spPr>
          <a:xfrm>
            <a:off x="3454400" y="4114800"/>
            <a:ext cx="4572000" cy="76200"/>
          </a:xfrm>
          <a:prstGeom prst="straightConnector1">
            <a:avLst/>
          </a:prstGeom>
          <a:noFill/>
          <a:ln cap="flat" cmpd="sng" w="9525">
            <a:solidFill>
              <a:schemeClr val="dk1"/>
            </a:solidFill>
            <a:prstDash val="solid"/>
            <a:round/>
            <a:headEnd len="sm" w="sm" type="none"/>
            <a:tailEnd len="sm" w="sm" type="none"/>
          </a:ln>
        </p:spPr>
      </p:cxnSp>
      <p:cxnSp>
        <p:nvCxnSpPr>
          <p:cNvPr id="616" name="Google Shape;616;g27f6ddbcfb5_0_412"/>
          <p:cNvCxnSpPr/>
          <p:nvPr/>
        </p:nvCxnSpPr>
        <p:spPr>
          <a:xfrm flipH="1" rot="10800000">
            <a:off x="4470400" y="4191000"/>
            <a:ext cx="3555900" cy="914400"/>
          </a:xfrm>
          <a:prstGeom prst="straightConnector1">
            <a:avLst/>
          </a:prstGeom>
          <a:noFill/>
          <a:ln cap="flat" cmpd="sng" w="9525">
            <a:solidFill>
              <a:schemeClr val="dk1"/>
            </a:solidFill>
            <a:prstDash val="solid"/>
            <a:round/>
            <a:headEnd len="sm" w="sm" type="none"/>
            <a:tailEnd len="sm" w="sm" type="none"/>
          </a:ln>
        </p:spPr>
      </p:cxnSp>
      <p:sp>
        <p:nvSpPr>
          <p:cNvPr id="617" name="Google Shape;617;g27f6ddbcfb5_0_412"/>
          <p:cNvSpPr txBox="1"/>
          <p:nvPr/>
        </p:nvSpPr>
        <p:spPr>
          <a:xfrm>
            <a:off x="7924600" y="173900"/>
            <a:ext cx="4368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Calibri"/>
                <a:ea typeface="Calibri"/>
                <a:cs typeface="Calibri"/>
                <a:sym typeface="Calibri"/>
              </a:rPr>
              <a:t>Patient care: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Calibri"/>
                <a:ea typeface="Calibri"/>
                <a:cs typeface="Calibri"/>
                <a:sym typeface="Calibri"/>
              </a:rPr>
              <a:t>A coordination challenge</a:t>
            </a:r>
            <a:endParaRPr b="0" i="0" sz="2400" u="none" cap="none" strike="noStrike">
              <a:solidFill>
                <a:schemeClr val="dk2"/>
              </a:solidFill>
              <a:latin typeface="Calibri"/>
              <a:ea typeface="Calibri"/>
              <a:cs typeface="Calibri"/>
              <a:sym typeface="Calibri"/>
            </a:endParaRPr>
          </a:p>
        </p:txBody>
      </p:sp>
      <p:sp>
        <p:nvSpPr>
          <p:cNvPr id="618" name="Google Shape;618;g27f6ddbcfb5_0_412"/>
          <p:cNvSpPr/>
          <p:nvPr/>
        </p:nvSpPr>
        <p:spPr>
          <a:xfrm>
            <a:off x="4673600" y="2743200"/>
            <a:ext cx="2133600" cy="800100"/>
          </a:xfrm>
          <a:prstGeom prst="ellipse">
            <a:avLst/>
          </a:prstGeom>
          <a:solidFill>
            <a:schemeClr val="dk2"/>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9" name="Google Shape;619;g27f6ddbcfb5_0_412"/>
          <p:cNvSpPr txBox="1"/>
          <p:nvPr/>
        </p:nvSpPr>
        <p:spPr>
          <a:xfrm>
            <a:off x="4876800" y="2971800"/>
            <a:ext cx="1828800" cy="3429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Patients</a:t>
            </a:r>
            <a:endParaRPr b="0" i="0" sz="1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620" name="Google Shape;620;g27f6ddbcfb5_0_412"/>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cxnSp>
        <p:nvCxnSpPr>
          <p:cNvPr id="625" name="Google Shape;625;g27f6ddbcfb5_0_473"/>
          <p:cNvCxnSpPr/>
          <p:nvPr/>
        </p:nvCxnSpPr>
        <p:spPr>
          <a:xfrm rot="10800000">
            <a:off x="6112384" y="1803138"/>
            <a:ext cx="0" cy="3486000"/>
          </a:xfrm>
          <a:prstGeom prst="straightConnector1">
            <a:avLst/>
          </a:prstGeom>
          <a:noFill/>
          <a:ln cap="flat" cmpd="sng" w="9525">
            <a:solidFill>
              <a:schemeClr val="dk1"/>
            </a:solidFill>
            <a:prstDash val="solid"/>
            <a:round/>
            <a:headEnd len="sm" w="sm" type="none"/>
            <a:tailEnd len="sm" w="sm" type="none"/>
          </a:ln>
        </p:spPr>
      </p:cxnSp>
      <p:cxnSp>
        <p:nvCxnSpPr>
          <p:cNvPr id="626" name="Google Shape;626;g27f6ddbcfb5_0_473"/>
          <p:cNvCxnSpPr/>
          <p:nvPr/>
        </p:nvCxnSpPr>
        <p:spPr>
          <a:xfrm>
            <a:off x="2454785" y="3574638"/>
            <a:ext cx="7674900" cy="0"/>
          </a:xfrm>
          <a:prstGeom prst="straightConnector1">
            <a:avLst/>
          </a:prstGeom>
          <a:noFill/>
          <a:ln cap="flat" cmpd="sng" w="9525">
            <a:solidFill>
              <a:schemeClr val="dk1"/>
            </a:solidFill>
            <a:prstDash val="solid"/>
            <a:round/>
            <a:headEnd len="sm" w="sm" type="none"/>
            <a:tailEnd len="sm" w="sm" type="none"/>
          </a:ln>
        </p:spPr>
      </p:cxnSp>
      <p:cxnSp>
        <p:nvCxnSpPr>
          <p:cNvPr id="627" name="Google Shape;627;g27f6ddbcfb5_0_473"/>
          <p:cNvCxnSpPr/>
          <p:nvPr/>
        </p:nvCxnSpPr>
        <p:spPr>
          <a:xfrm flipH="1" rot="10800000">
            <a:off x="4181984" y="2146188"/>
            <a:ext cx="3759300" cy="2971500"/>
          </a:xfrm>
          <a:prstGeom prst="straightConnector1">
            <a:avLst/>
          </a:prstGeom>
          <a:noFill/>
          <a:ln cap="flat" cmpd="sng" w="9525">
            <a:solidFill>
              <a:schemeClr val="dk1"/>
            </a:solidFill>
            <a:prstDash val="solid"/>
            <a:round/>
            <a:headEnd len="sm" w="sm" type="none"/>
            <a:tailEnd len="sm" w="sm" type="none"/>
          </a:ln>
        </p:spPr>
      </p:cxnSp>
      <p:cxnSp>
        <p:nvCxnSpPr>
          <p:cNvPr id="628" name="Google Shape;628;g27f6ddbcfb5_0_473"/>
          <p:cNvCxnSpPr/>
          <p:nvPr/>
        </p:nvCxnSpPr>
        <p:spPr>
          <a:xfrm>
            <a:off x="4080384" y="2031588"/>
            <a:ext cx="3759300" cy="2914800"/>
          </a:xfrm>
          <a:prstGeom prst="straightConnector1">
            <a:avLst/>
          </a:prstGeom>
          <a:noFill/>
          <a:ln cap="flat" cmpd="sng" w="9525">
            <a:solidFill>
              <a:schemeClr val="dk1"/>
            </a:solidFill>
            <a:prstDash val="solid"/>
            <a:round/>
            <a:headEnd len="sm" w="sm" type="none"/>
            <a:tailEnd len="sm" w="sm" type="none"/>
          </a:ln>
        </p:spPr>
      </p:cxnSp>
      <p:cxnSp>
        <p:nvCxnSpPr>
          <p:cNvPr id="629" name="Google Shape;629;g27f6ddbcfb5_0_473"/>
          <p:cNvCxnSpPr/>
          <p:nvPr/>
        </p:nvCxnSpPr>
        <p:spPr>
          <a:xfrm flipH="1" rot="10800000">
            <a:off x="3165984" y="2774688"/>
            <a:ext cx="5791200" cy="1657200"/>
          </a:xfrm>
          <a:prstGeom prst="straightConnector1">
            <a:avLst/>
          </a:prstGeom>
          <a:noFill/>
          <a:ln cap="flat" cmpd="sng" w="9525">
            <a:solidFill>
              <a:schemeClr val="dk1"/>
            </a:solidFill>
            <a:prstDash val="solid"/>
            <a:round/>
            <a:headEnd len="sm" w="sm" type="none"/>
            <a:tailEnd len="sm" w="sm" type="none"/>
          </a:ln>
        </p:spPr>
      </p:cxnSp>
      <p:cxnSp>
        <p:nvCxnSpPr>
          <p:cNvPr id="630" name="Google Shape;630;g27f6ddbcfb5_0_473"/>
          <p:cNvCxnSpPr/>
          <p:nvPr/>
        </p:nvCxnSpPr>
        <p:spPr>
          <a:xfrm>
            <a:off x="3267584" y="2774538"/>
            <a:ext cx="5486400" cy="1543200"/>
          </a:xfrm>
          <a:prstGeom prst="straightConnector1">
            <a:avLst/>
          </a:prstGeom>
          <a:noFill/>
          <a:ln cap="flat" cmpd="sng" w="9525">
            <a:solidFill>
              <a:schemeClr val="dk1"/>
            </a:solidFill>
            <a:prstDash val="solid"/>
            <a:round/>
            <a:headEnd len="sm" w="sm" type="none"/>
            <a:tailEnd len="sm" w="sm" type="none"/>
          </a:ln>
        </p:spPr>
      </p:cxnSp>
      <p:cxnSp>
        <p:nvCxnSpPr>
          <p:cNvPr id="631" name="Google Shape;631;g27f6ddbcfb5_0_473"/>
          <p:cNvCxnSpPr/>
          <p:nvPr/>
        </p:nvCxnSpPr>
        <p:spPr>
          <a:xfrm>
            <a:off x="4080384" y="2031588"/>
            <a:ext cx="2031900" cy="3257700"/>
          </a:xfrm>
          <a:prstGeom prst="straightConnector1">
            <a:avLst/>
          </a:prstGeom>
          <a:noFill/>
          <a:ln cap="flat" cmpd="sng" w="9525">
            <a:solidFill>
              <a:schemeClr val="dk1"/>
            </a:solidFill>
            <a:prstDash val="solid"/>
            <a:round/>
            <a:headEnd len="sm" w="sm" type="none"/>
            <a:tailEnd len="sm" w="sm" type="none"/>
          </a:ln>
        </p:spPr>
      </p:cxnSp>
      <p:cxnSp>
        <p:nvCxnSpPr>
          <p:cNvPr id="632" name="Google Shape;632;g27f6ddbcfb5_0_473"/>
          <p:cNvCxnSpPr/>
          <p:nvPr/>
        </p:nvCxnSpPr>
        <p:spPr>
          <a:xfrm>
            <a:off x="4080384" y="2031588"/>
            <a:ext cx="4673700" cy="2286000"/>
          </a:xfrm>
          <a:prstGeom prst="straightConnector1">
            <a:avLst/>
          </a:prstGeom>
          <a:noFill/>
          <a:ln cap="flat" cmpd="sng" w="9525">
            <a:solidFill>
              <a:schemeClr val="dk1"/>
            </a:solidFill>
            <a:prstDash val="solid"/>
            <a:round/>
            <a:headEnd len="sm" w="sm" type="none"/>
            <a:tailEnd len="sm" w="sm" type="none"/>
          </a:ln>
        </p:spPr>
      </p:cxnSp>
      <p:cxnSp>
        <p:nvCxnSpPr>
          <p:cNvPr id="633" name="Google Shape;633;g27f6ddbcfb5_0_473"/>
          <p:cNvCxnSpPr/>
          <p:nvPr/>
        </p:nvCxnSpPr>
        <p:spPr>
          <a:xfrm>
            <a:off x="4080384" y="2031588"/>
            <a:ext cx="101700" cy="3086100"/>
          </a:xfrm>
          <a:prstGeom prst="straightConnector1">
            <a:avLst/>
          </a:prstGeom>
          <a:noFill/>
          <a:ln cap="flat" cmpd="sng" w="9525">
            <a:solidFill>
              <a:schemeClr val="dk1"/>
            </a:solidFill>
            <a:prstDash val="solid"/>
            <a:round/>
            <a:headEnd len="sm" w="sm" type="none"/>
            <a:tailEnd len="sm" w="sm" type="none"/>
          </a:ln>
        </p:spPr>
      </p:cxnSp>
      <p:cxnSp>
        <p:nvCxnSpPr>
          <p:cNvPr id="634" name="Google Shape;634;g27f6ddbcfb5_0_473"/>
          <p:cNvCxnSpPr/>
          <p:nvPr/>
        </p:nvCxnSpPr>
        <p:spPr>
          <a:xfrm>
            <a:off x="4080384" y="2031588"/>
            <a:ext cx="5486400" cy="1543200"/>
          </a:xfrm>
          <a:prstGeom prst="straightConnector1">
            <a:avLst/>
          </a:prstGeom>
          <a:noFill/>
          <a:ln cap="flat" cmpd="sng" w="9525">
            <a:solidFill>
              <a:schemeClr val="dk1"/>
            </a:solidFill>
            <a:prstDash val="solid"/>
            <a:round/>
            <a:headEnd len="sm" w="sm" type="none"/>
            <a:tailEnd len="sm" w="sm" type="none"/>
          </a:ln>
        </p:spPr>
      </p:cxnSp>
      <p:cxnSp>
        <p:nvCxnSpPr>
          <p:cNvPr id="635" name="Google Shape;635;g27f6ddbcfb5_0_473"/>
          <p:cNvCxnSpPr/>
          <p:nvPr/>
        </p:nvCxnSpPr>
        <p:spPr>
          <a:xfrm>
            <a:off x="4080384" y="2031588"/>
            <a:ext cx="4876800" cy="742800"/>
          </a:xfrm>
          <a:prstGeom prst="straightConnector1">
            <a:avLst/>
          </a:prstGeom>
          <a:noFill/>
          <a:ln cap="flat" cmpd="sng" w="9525">
            <a:solidFill>
              <a:schemeClr val="dk1"/>
            </a:solidFill>
            <a:prstDash val="solid"/>
            <a:round/>
            <a:headEnd len="sm" w="sm" type="none"/>
            <a:tailEnd len="sm" w="sm" type="none"/>
          </a:ln>
        </p:spPr>
      </p:cxnSp>
      <p:cxnSp>
        <p:nvCxnSpPr>
          <p:cNvPr id="636" name="Google Shape;636;g27f6ddbcfb5_0_473"/>
          <p:cNvCxnSpPr/>
          <p:nvPr/>
        </p:nvCxnSpPr>
        <p:spPr>
          <a:xfrm>
            <a:off x="4080384" y="2031588"/>
            <a:ext cx="3860700" cy="114300"/>
          </a:xfrm>
          <a:prstGeom prst="straightConnector1">
            <a:avLst/>
          </a:prstGeom>
          <a:noFill/>
          <a:ln cap="flat" cmpd="sng" w="9525">
            <a:solidFill>
              <a:schemeClr val="dk1"/>
            </a:solidFill>
            <a:prstDash val="solid"/>
            <a:round/>
            <a:headEnd len="sm" w="sm" type="none"/>
            <a:tailEnd len="sm" w="sm" type="none"/>
          </a:ln>
        </p:spPr>
      </p:cxnSp>
      <p:cxnSp>
        <p:nvCxnSpPr>
          <p:cNvPr id="637" name="Google Shape;637;g27f6ddbcfb5_0_473"/>
          <p:cNvCxnSpPr/>
          <p:nvPr/>
        </p:nvCxnSpPr>
        <p:spPr>
          <a:xfrm flipH="1" rot="10800000">
            <a:off x="4080384" y="1802688"/>
            <a:ext cx="2031900" cy="228900"/>
          </a:xfrm>
          <a:prstGeom prst="straightConnector1">
            <a:avLst/>
          </a:prstGeom>
          <a:noFill/>
          <a:ln cap="flat" cmpd="sng" w="9525">
            <a:solidFill>
              <a:schemeClr val="dk1"/>
            </a:solidFill>
            <a:prstDash val="solid"/>
            <a:round/>
            <a:headEnd len="sm" w="sm" type="none"/>
            <a:tailEnd len="sm" w="sm" type="none"/>
          </a:ln>
        </p:spPr>
      </p:cxnSp>
      <p:cxnSp>
        <p:nvCxnSpPr>
          <p:cNvPr id="638" name="Google Shape;638;g27f6ddbcfb5_0_473"/>
          <p:cNvCxnSpPr/>
          <p:nvPr/>
        </p:nvCxnSpPr>
        <p:spPr>
          <a:xfrm flipH="1">
            <a:off x="3165984" y="2031588"/>
            <a:ext cx="914400" cy="2400300"/>
          </a:xfrm>
          <a:prstGeom prst="straightConnector1">
            <a:avLst/>
          </a:prstGeom>
          <a:noFill/>
          <a:ln cap="flat" cmpd="sng" w="9525">
            <a:solidFill>
              <a:schemeClr val="dk1"/>
            </a:solidFill>
            <a:prstDash val="solid"/>
            <a:round/>
            <a:headEnd len="sm" w="sm" type="none"/>
            <a:tailEnd len="sm" w="sm" type="none"/>
          </a:ln>
        </p:spPr>
      </p:cxnSp>
      <p:cxnSp>
        <p:nvCxnSpPr>
          <p:cNvPr id="639" name="Google Shape;639;g27f6ddbcfb5_0_473"/>
          <p:cNvCxnSpPr/>
          <p:nvPr/>
        </p:nvCxnSpPr>
        <p:spPr>
          <a:xfrm flipH="1">
            <a:off x="2454684" y="2031588"/>
            <a:ext cx="1625700" cy="1600500"/>
          </a:xfrm>
          <a:prstGeom prst="straightConnector1">
            <a:avLst/>
          </a:prstGeom>
          <a:noFill/>
          <a:ln cap="flat" cmpd="sng" w="9525">
            <a:solidFill>
              <a:schemeClr val="dk1"/>
            </a:solidFill>
            <a:prstDash val="solid"/>
            <a:round/>
            <a:headEnd len="sm" w="sm" type="none"/>
            <a:tailEnd len="sm" w="sm" type="none"/>
          </a:ln>
        </p:spPr>
      </p:cxnSp>
      <p:cxnSp>
        <p:nvCxnSpPr>
          <p:cNvPr id="640" name="Google Shape;640;g27f6ddbcfb5_0_473"/>
          <p:cNvCxnSpPr/>
          <p:nvPr/>
        </p:nvCxnSpPr>
        <p:spPr>
          <a:xfrm flipH="1">
            <a:off x="3369084" y="2031588"/>
            <a:ext cx="711300" cy="742800"/>
          </a:xfrm>
          <a:prstGeom prst="straightConnector1">
            <a:avLst/>
          </a:prstGeom>
          <a:noFill/>
          <a:ln cap="flat" cmpd="sng" w="9525">
            <a:solidFill>
              <a:schemeClr val="dk1"/>
            </a:solidFill>
            <a:prstDash val="solid"/>
            <a:round/>
            <a:headEnd len="sm" w="sm" type="none"/>
            <a:tailEnd len="sm" w="sm" type="none"/>
          </a:ln>
        </p:spPr>
      </p:cxnSp>
      <p:cxnSp>
        <p:nvCxnSpPr>
          <p:cNvPr id="641" name="Google Shape;641;g27f6ddbcfb5_0_473"/>
          <p:cNvCxnSpPr/>
          <p:nvPr/>
        </p:nvCxnSpPr>
        <p:spPr>
          <a:xfrm>
            <a:off x="6112384" y="1802988"/>
            <a:ext cx="1828800" cy="342900"/>
          </a:xfrm>
          <a:prstGeom prst="straightConnector1">
            <a:avLst/>
          </a:prstGeom>
          <a:noFill/>
          <a:ln cap="flat" cmpd="sng" w="9525">
            <a:solidFill>
              <a:schemeClr val="dk1"/>
            </a:solidFill>
            <a:prstDash val="solid"/>
            <a:round/>
            <a:headEnd len="sm" w="sm" type="none"/>
            <a:tailEnd len="sm" w="sm" type="none"/>
          </a:ln>
        </p:spPr>
      </p:cxnSp>
      <p:cxnSp>
        <p:nvCxnSpPr>
          <p:cNvPr id="642" name="Google Shape;642;g27f6ddbcfb5_0_473"/>
          <p:cNvCxnSpPr/>
          <p:nvPr/>
        </p:nvCxnSpPr>
        <p:spPr>
          <a:xfrm>
            <a:off x="6112384" y="1802988"/>
            <a:ext cx="2844900" cy="971700"/>
          </a:xfrm>
          <a:prstGeom prst="straightConnector1">
            <a:avLst/>
          </a:prstGeom>
          <a:noFill/>
          <a:ln cap="flat" cmpd="sng" w="9525">
            <a:solidFill>
              <a:schemeClr val="dk1"/>
            </a:solidFill>
            <a:prstDash val="solid"/>
            <a:round/>
            <a:headEnd len="sm" w="sm" type="none"/>
            <a:tailEnd len="sm" w="sm" type="none"/>
          </a:ln>
        </p:spPr>
      </p:cxnSp>
      <p:cxnSp>
        <p:nvCxnSpPr>
          <p:cNvPr id="643" name="Google Shape;643;g27f6ddbcfb5_0_473"/>
          <p:cNvCxnSpPr/>
          <p:nvPr/>
        </p:nvCxnSpPr>
        <p:spPr>
          <a:xfrm>
            <a:off x="6112384" y="1802988"/>
            <a:ext cx="3555900" cy="1772100"/>
          </a:xfrm>
          <a:prstGeom prst="straightConnector1">
            <a:avLst/>
          </a:prstGeom>
          <a:noFill/>
          <a:ln cap="flat" cmpd="sng" w="9525">
            <a:solidFill>
              <a:schemeClr val="dk1"/>
            </a:solidFill>
            <a:prstDash val="solid"/>
            <a:round/>
            <a:headEnd len="sm" w="sm" type="none"/>
            <a:tailEnd len="sm" w="sm" type="none"/>
          </a:ln>
        </p:spPr>
      </p:cxnSp>
      <p:cxnSp>
        <p:nvCxnSpPr>
          <p:cNvPr id="644" name="Google Shape;644;g27f6ddbcfb5_0_473"/>
          <p:cNvCxnSpPr/>
          <p:nvPr/>
        </p:nvCxnSpPr>
        <p:spPr>
          <a:xfrm>
            <a:off x="6112384" y="1802988"/>
            <a:ext cx="2641500" cy="2514300"/>
          </a:xfrm>
          <a:prstGeom prst="straightConnector1">
            <a:avLst/>
          </a:prstGeom>
          <a:noFill/>
          <a:ln cap="flat" cmpd="sng" w="9525">
            <a:solidFill>
              <a:schemeClr val="dk1"/>
            </a:solidFill>
            <a:prstDash val="solid"/>
            <a:round/>
            <a:headEnd len="sm" w="sm" type="none"/>
            <a:tailEnd len="sm" w="sm" type="none"/>
          </a:ln>
        </p:spPr>
      </p:cxnSp>
      <p:cxnSp>
        <p:nvCxnSpPr>
          <p:cNvPr id="645" name="Google Shape;645;g27f6ddbcfb5_0_473"/>
          <p:cNvCxnSpPr/>
          <p:nvPr/>
        </p:nvCxnSpPr>
        <p:spPr>
          <a:xfrm>
            <a:off x="6010784" y="1802988"/>
            <a:ext cx="1828800" cy="3143100"/>
          </a:xfrm>
          <a:prstGeom prst="straightConnector1">
            <a:avLst/>
          </a:prstGeom>
          <a:noFill/>
          <a:ln cap="flat" cmpd="sng" w="9525">
            <a:solidFill>
              <a:schemeClr val="dk1"/>
            </a:solidFill>
            <a:prstDash val="solid"/>
            <a:round/>
            <a:headEnd len="sm" w="sm" type="none"/>
            <a:tailEnd len="sm" w="sm" type="none"/>
          </a:ln>
        </p:spPr>
      </p:cxnSp>
      <p:cxnSp>
        <p:nvCxnSpPr>
          <p:cNvPr id="646" name="Google Shape;646;g27f6ddbcfb5_0_473"/>
          <p:cNvCxnSpPr/>
          <p:nvPr/>
        </p:nvCxnSpPr>
        <p:spPr>
          <a:xfrm flipH="1">
            <a:off x="4181984" y="1802988"/>
            <a:ext cx="1828800" cy="3314700"/>
          </a:xfrm>
          <a:prstGeom prst="straightConnector1">
            <a:avLst/>
          </a:prstGeom>
          <a:noFill/>
          <a:ln cap="flat" cmpd="sng" w="9525">
            <a:solidFill>
              <a:schemeClr val="dk1"/>
            </a:solidFill>
            <a:prstDash val="solid"/>
            <a:round/>
            <a:headEnd len="sm" w="sm" type="none"/>
            <a:tailEnd len="sm" w="sm" type="none"/>
          </a:ln>
        </p:spPr>
      </p:cxnSp>
      <p:cxnSp>
        <p:nvCxnSpPr>
          <p:cNvPr id="647" name="Google Shape;647;g27f6ddbcfb5_0_473"/>
          <p:cNvCxnSpPr/>
          <p:nvPr/>
        </p:nvCxnSpPr>
        <p:spPr>
          <a:xfrm flipH="1">
            <a:off x="3165884" y="1802988"/>
            <a:ext cx="2844900" cy="2628900"/>
          </a:xfrm>
          <a:prstGeom prst="straightConnector1">
            <a:avLst/>
          </a:prstGeom>
          <a:noFill/>
          <a:ln cap="flat" cmpd="sng" w="9525">
            <a:solidFill>
              <a:schemeClr val="dk1"/>
            </a:solidFill>
            <a:prstDash val="solid"/>
            <a:round/>
            <a:headEnd len="sm" w="sm" type="none"/>
            <a:tailEnd len="sm" w="sm" type="none"/>
          </a:ln>
        </p:spPr>
      </p:cxnSp>
      <p:cxnSp>
        <p:nvCxnSpPr>
          <p:cNvPr id="648" name="Google Shape;648;g27f6ddbcfb5_0_473"/>
          <p:cNvCxnSpPr/>
          <p:nvPr/>
        </p:nvCxnSpPr>
        <p:spPr>
          <a:xfrm flipH="1">
            <a:off x="2454884" y="1802988"/>
            <a:ext cx="3555900" cy="1828800"/>
          </a:xfrm>
          <a:prstGeom prst="straightConnector1">
            <a:avLst/>
          </a:prstGeom>
          <a:noFill/>
          <a:ln cap="flat" cmpd="sng" w="9525">
            <a:solidFill>
              <a:schemeClr val="dk1"/>
            </a:solidFill>
            <a:prstDash val="solid"/>
            <a:round/>
            <a:headEnd len="sm" w="sm" type="none"/>
            <a:tailEnd len="sm" w="sm" type="none"/>
          </a:ln>
        </p:spPr>
      </p:cxnSp>
      <p:cxnSp>
        <p:nvCxnSpPr>
          <p:cNvPr id="649" name="Google Shape;649;g27f6ddbcfb5_0_473"/>
          <p:cNvCxnSpPr/>
          <p:nvPr/>
        </p:nvCxnSpPr>
        <p:spPr>
          <a:xfrm flipH="1">
            <a:off x="3267584" y="1802988"/>
            <a:ext cx="2743200" cy="971700"/>
          </a:xfrm>
          <a:prstGeom prst="straightConnector1">
            <a:avLst/>
          </a:prstGeom>
          <a:noFill/>
          <a:ln cap="flat" cmpd="sng" w="9525">
            <a:solidFill>
              <a:schemeClr val="dk1"/>
            </a:solidFill>
            <a:prstDash val="solid"/>
            <a:round/>
            <a:headEnd len="sm" w="sm" type="none"/>
            <a:tailEnd len="sm" w="sm" type="none"/>
          </a:ln>
        </p:spPr>
      </p:cxnSp>
      <p:cxnSp>
        <p:nvCxnSpPr>
          <p:cNvPr id="650" name="Google Shape;650;g27f6ddbcfb5_0_473"/>
          <p:cNvCxnSpPr/>
          <p:nvPr/>
        </p:nvCxnSpPr>
        <p:spPr>
          <a:xfrm flipH="1">
            <a:off x="3369184" y="2145888"/>
            <a:ext cx="4572000" cy="628500"/>
          </a:xfrm>
          <a:prstGeom prst="straightConnector1">
            <a:avLst/>
          </a:prstGeom>
          <a:noFill/>
          <a:ln cap="flat" cmpd="sng" w="9525">
            <a:solidFill>
              <a:schemeClr val="dk1"/>
            </a:solidFill>
            <a:prstDash val="solid"/>
            <a:round/>
            <a:headEnd len="sm" w="sm" type="none"/>
            <a:tailEnd len="sm" w="sm" type="none"/>
          </a:ln>
        </p:spPr>
      </p:cxnSp>
      <p:cxnSp>
        <p:nvCxnSpPr>
          <p:cNvPr id="651" name="Google Shape;651;g27f6ddbcfb5_0_473"/>
          <p:cNvCxnSpPr/>
          <p:nvPr/>
        </p:nvCxnSpPr>
        <p:spPr>
          <a:xfrm flipH="1">
            <a:off x="2556484" y="2145888"/>
            <a:ext cx="5384700" cy="1428900"/>
          </a:xfrm>
          <a:prstGeom prst="straightConnector1">
            <a:avLst/>
          </a:prstGeom>
          <a:noFill/>
          <a:ln cap="flat" cmpd="sng" w="9525">
            <a:solidFill>
              <a:schemeClr val="dk1"/>
            </a:solidFill>
            <a:prstDash val="solid"/>
            <a:round/>
            <a:headEnd len="sm" w="sm" type="none"/>
            <a:tailEnd len="sm" w="sm" type="none"/>
          </a:ln>
        </p:spPr>
      </p:cxnSp>
      <p:cxnSp>
        <p:nvCxnSpPr>
          <p:cNvPr id="652" name="Google Shape;652;g27f6ddbcfb5_0_473"/>
          <p:cNvCxnSpPr/>
          <p:nvPr/>
        </p:nvCxnSpPr>
        <p:spPr>
          <a:xfrm flipH="1">
            <a:off x="3165984" y="2145888"/>
            <a:ext cx="4876800" cy="2286000"/>
          </a:xfrm>
          <a:prstGeom prst="straightConnector1">
            <a:avLst/>
          </a:prstGeom>
          <a:noFill/>
          <a:ln cap="flat" cmpd="sng" w="9525">
            <a:solidFill>
              <a:schemeClr val="dk1"/>
            </a:solidFill>
            <a:prstDash val="solid"/>
            <a:round/>
            <a:headEnd len="sm" w="sm" type="none"/>
            <a:tailEnd len="sm" w="sm" type="none"/>
          </a:ln>
        </p:spPr>
      </p:cxnSp>
      <p:cxnSp>
        <p:nvCxnSpPr>
          <p:cNvPr id="653" name="Google Shape;653;g27f6ddbcfb5_0_473"/>
          <p:cNvCxnSpPr/>
          <p:nvPr/>
        </p:nvCxnSpPr>
        <p:spPr>
          <a:xfrm flipH="1">
            <a:off x="5997335" y="2173436"/>
            <a:ext cx="2031900" cy="3143100"/>
          </a:xfrm>
          <a:prstGeom prst="straightConnector1">
            <a:avLst/>
          </a:prstGeom>
          <a:noFill/>
          <a:ln cap="flat" cmpd="sng" w="9525">
            <a:solidFill>
              <a:schemeClr val="dk1"/>
            </a:solidFill>
            <a:prstDash val="solid"/>
            <a:round/>
            <a:headEnd len="sm" w="sm" type="none"/>
            <a:tailEnd len="sm" w="sm" type="none"/>
          </a:ln>
        </p:spPr>
      </p:cxnSp>
      <p:cxnSp>
        <p:nvCxnSpPr>
          <p:cNvPr id="654" name="Google Shape;654;g27f6ddbcfb5_0_473"/>
          <p:cNvCxnSpPr/>
          <p:nvPr/>
        </p:nvCxnSpPr>
        <p:spPr>
          <a:xfrm flipH="1">
            <a:off x="7839515" y="2179408"/>
            <a:ext cx="181200" cy="2823900"/>
          </a:xfrm>
          <a:prstGeom prst="straightConnector1">
            <a:avLst/>
          </a:prstGeom>
          <a:noFill/>
          <a:ln cap="flat" cmpd="sng" w="9525">
            <a:solidFill>
              <a:schemeClr val="dk1"/>
            </a:solidFill>
            <a:prstDash val="solid"/>
            <a:round/>
            <a:headEnd len="sm" w="sm" type="none"/>
            <a:tailEnd len="sm" w="sm" type="none"/>
          </a:ln>
        </p:spPr>
      </p:cxnSp>
      <p:cxnSp>
        <p:nvCxnSpPr>
          <p:cNvPr id="655" name="Google Shape;655;g27f6ddbcfb5_0_473"/>
          <p:cNvCxnSpPr/>
          <p:nvPr/>
        </p:nvCxnSpPr>
        <p:spPr>
          <a:xfrm>
            <a:off x="8020715" y="2145888"/>
            <a:ext cx="733200" cy="2171700"/>
          </a:xfrm>
          <a:prstGeom prst="straightConnector1">
            <a:avLst/>
          </a:prstGeom>
          <a:noFill/>
          <a:ln cap="flat" cmpd="sng" w="9525">
            <a:solidFill>
              <a:schemeClr val="dk1"/>
            </a:solidFill>
            <a:prstDash val="solid"/>
            <a:round/>
            <a:headEnd len="sm" w="sm" type="none"/>
            <a:tailEnd len="sm" w="sm" type="none"/>
          </a:ln>
        </p:spPr>
      </p:cxnSp>
      <p:cxnSp>
        <p:nvCxnSpPr>
          <p:cNvPr id="656" name="Google Shape;656;g27f6ddbcfb5_0_473"/>
          <p:cNvCxnSpPr/>
          <p:nvPr/>
        </p:nvCxnSpPr>
        <p:spPr>
          <a:xfrm>
            <a:off x="8020715" y="2179409"/>
            <a:ext cx="1524000" cy="1371600"/>
          </a:xfrm>
          <a:prstGeom prst="straightConnector1">
            <a:avLst/>
          </a:prstGeom>
          <a:noFill/>
          <a:ln cap="flat" cmpd="sng" w="9525">
            <a:solidFill>
              <a:schemeClr val="dk1"/>
            </a:solidFill>
            <a:prstDash val="solid"/>
            <a:round/>
            <a:headEnd len="sm" w="sm" type="none"/>
            <a:tailEnd len="sm" w="sm" type="none"/>
          </a:ln>
        </p:spPr>
      </p:cxnSp>
      <p:cxnSp>
        <p:nvCxnSpPr>
          <p:cNvPr id="657" name="Google Shape;657;g27f6ddbcfb5_0_473"/>
          <p:cNvCxnSpPr/>
          <p:nvPr/>
        </p:nvCxnSpPr>
        <p:spPr>
          <a:xfrm>
            <a:off x="8144384" y="2203038"/>
            <a:ext cx="812700" cy="571500"/>
          </a:xfrm>
          <a:prstGeom prst="straightConnector1">
            <a:avLst/>
          </a:prstGeom>
          <a:noFill/>
          <a:ln cap="flat" cmpd="sng" w="9525">
            <a:solidFill>
              <a:schemeClr val="dk1"/>
            </a:solidFill>
            <a:prstDash val="solid"/>
            <a:round/>
            <a:headEnd len="sm" w="sm" type="none"/>
            <a:tailEnd len="sm" w="sm" type="none"/>
          </a:ln>
        </p:spPr>
      </p:cxnSp>
      <p:cxnSp>
        <p:nvCxnSpPr>
          <p:cNvPr id="658" name="Google Shape;658;g27f6ddbcfb5_0_473"/>
          <p:cNvCxnSpPr/>
          <p:nvPr/>
        </p:nvCxnSpPr>
        <p:spPr>
          <a:xfrm rot="10800000">
            <a:off x="2454684" y="3574788"/>
            <a:ext cx="711300" cy="857100"/>
          </a:xfrm>
          <a:prstGeom prst="straightConnector1">
            <a:avLst/>
          </a:prstGeom>
          <a:noFill/>
          <a:ln cap="flat" cmpd="sng" w="9525">
            <a:solidFill>
              <a:schemeClr val="dk1"/>
            </a:solidFill>
            <a:prstDash val="solid"/>
            <a:round/>
            <a:headEnd len="sm" w="sm" type="none"/>
            <a:tailEnd len="sm" w="sm" type="none"/>
          </a:ln>
        </p:spPr>
      </p:cxnSp>
      <p:cxnSp>
        <p:nvCxnSpPr>
          <p:cNvPr id="659" name="Google Shape;659;g27f6ddbcfb5_0_473"/>
          <p:cNvCxnSpPr/>
          <p:nvPr/>
        </p:nvCxnSpPr>
        <p:spPr>
          <a:xfrm flipH="1" rot="10800000">
            <a:off x="3165984" y="2774688"/>
            <a:ext cx="101700" cy="1657200"/>
          </a:xfrm>
          <a:prstGeom prst="straightConnector1">
            <a:avLst/>
          </a:prstGeom>
          <a:noFill/>
          <a:ln cap="flat" cmpd="sng" w="9525">
            <a:solidFill>
              <a:schemeClr val="dk1"/>
            </a:solidFill>
            <a:prstDash val="solid"/>
            <a:round/>
            <a:headEnd len="sm" w="sm" type="none"/>
            <a:tailEnd len="sm" w="sm" type="none"/>
          </a:ln>
        </p:spPr>
      </p:cxnSp>
      <p:cxnSp>
        <p:nvCxnSpPr>
          <p:cNvPr id="660" name="Google Shape;660;g27f6ddbcfb5_0_473"/>
          <p:cNvCxnSpPr/>
          <p:nvPr/>
        </p:nvCxnSpPr>
        <p:spPr>
          <a:xfrm>
            <a:off x="3267584" y="2774538"/>
            <a:ext cx="914400" cy="2343300"/>
          </a:xfrm>
          <a:prstGeom prst="straightConnector1">
            <a:avLst/>
          </a:prstGeom>
          <a:noFill/>
          <a:ln cap="flat" cmpd="sng" w="9525">
            <a:solidFill>
              <a:schemeClr val="dk1"/>
            </a:solidFill>
            <a:prstDash val="solid"/>
            <a:round/>
            <a:headEnd len="sm" w="sm" type="none"/>
            <a:tailEnd len="sm" w="sm" type="none"/>
          </a:ln>
        </p:spPr>
      </p:cxnSp>
      <p:cxnSp>
        <p:nvCxnSpPr>
          <p:cNvPr id="661" name="Google Shape;661;g27f6ddbcfb5_0_473"/>
          <p:cNvCxnSpPr/>
          <p:nvPr/>
        </p:nvCxnSpPr>
        <p:spPr>
          <a:xfrm>
            <a:off x="3267584" y="2774538"/>
            <a:ext cx="2844900" cy="2514300"/>
          </a:xfrm>
          <a:prstGeom prst="straightConnector1">
            <a:avLst/>
          </a:prstGeom>
          <a:noFill/>
          <a:ln cap="flat" cmpd="sng" w="9525">
            <a:solidFill>
              <a:schemeClr val="dk1"/>
            </a:solidFill>
            <a:prstDash val="solid"/>
            <a:round/>
            <a:headEnd len="sm" w="sm" type="none"/>
            <a:tailEnd len="sm" w="sm" type="none"/>
          </a:ln>
        </p:spPr>
      </p:cxnSp>
      <p:cxnSp>
        <p:nvCxnSpPr>
          <p:cNvPr id="662" name="Google Shape;662;g27f6ddbcfb5_0_473"/>
          <p:cNvCxnSpPr/>
          <p:nvPr/>
        </p:nvCxnSpPr>
        <p:spPr>
          <a:xfrm>
            <a:off x="3267584" y="2774538"/>
            <a:ext cx="4572000" cy="2171700"/>
          </a:xfrm>
          <a:prstGeom prst="straightConnector1">
            <a:avLst/>
          </a:prstGeom>
          <a:noFill/>
          <a:ln cap="flat" cmpd="sng" w="9525">
            <a:solidFill>
              <a:schemeClr val="dk1"/>
            </a:solidFill>
            <a:prstDash val="solid"/>
            <a:round/>
            <a:headEnd len="sm" w="sm" type="none"/>
            <a:tailEnd len="sm" w="sm" type="none"/>
          </a:ln>
        </p:spPr>
      </p:cxnSp>
      <p:cxnSp>
        <p:nvCxnSpPr>
          <p:cNvPr id="663" name="Google Shape;663;g27f6ddbcfb5_0_473"/>
          <p:cNvCxnSpPr/>
          <p:nvPr/>
        </p:nvCxnSpPr>
        <p:spPr>
          <a:xfrm>
            <a:off x="3267584" y="2774538"/>
            <a:ext cx="6299100" cy="800100"/>
          </a:xfrm>
          <a:prstGeom prst="straightConnector1">
            <a:avLst/>
          </a:prstGeom>
          <a:noFill/>
          <a:ln cap="flat" cmpd="sng" w="9525">
            <a:solidFill>
              <a:schemeClr val="dk1"/>
            </a:solidFill>
            <a:prstDash val="solid"/>
            <a:round/>
            <a:headEnd len="sm" w="sm" type="none"/>
            <a:tailEnd len="sm" w="sm" type="none"/>
          </a:ln>
        </p:spPr>
      </p:cxnSp>
      <p:cxnSp>
        <p:nvCxnSpPr>
          <p:cNvPr id="664" name="Google Shape;664;g27f6ddbcfb5_0_473"/>
          <p:cNvCxnSpPr/>
          <p:nvPr/>
        </p:nvCxnSpPr>
        <p:spPr>
          <a:xfrm>
            <a:off x="3267584" y="2774538"/>
            <a:ext cx="5945100" cy="0"/>
          </a:xfrm>
          <a:prstGeom prst="straightConnector1">
            <a:avLst/>
          </a:prstGeom>
          <a:noFill/>
          <a:ln cap="flat" cmpd="sng" w="9525">
            <a:solidFill>
              <a:schemeClr val="dk1"/>
            </a:solidFill>
            <a:prstDash val="solid"/>
            <a:round/>
            <a:headEnd len="sm" w="sm" type="none"/>
            <a:tailEnd len="sm" w="sm" type="none"/>
          </a:ln>
        </p:spPr>
      </p:cxnSp>
      <p:cxnSp>
        <p:nvCxnSpPr>
          <p:cNvPr id="665" name="Google Shape;665;g27f6ddbcfb5_0_473"/>
          <p:cNvCxnSpPr/>
          <p:nvPr/>
        </p:nvCxnSpPr>
        <p:spPr>
          <a:xfrm flipH="1">
            <a:off x="2658084" y="2774538"/>
            <a:ext cx="6299100" cy="800100"/>
          </a:xfrm>
          <a:prstGeom prst="straightConnector1">
            <a:avLst/>
          </a:prstGeom>
          <a:noFill/>
          <a:ln cap="flat" cmpd="sng" w="9525">
            <a:solidFill>
              <a:schemeClr val="dk1"/>
            </a:solidFill>
            <a:prstDash val="solid"/>
            <a:round/>
            <a:headEnd len="sm" w="sm" type="none"/>
            <a:tailEnd len="sm" w="sm" type="none"/>
          </a:ln>
        </p:spPr>
      </p:cxnSp>
      <p:cxnSp>
        <p:nvCxnSpPr>
          <p:cNvPr id="666" name="Google Shape;666;g27f6ddbcfb5_0_473"/>
          <p:cNvCxnSpPr/>
          <p:nvPr/>
        </p:nvCxnSpPr>
        <p:spPr>
          <a:xfrm flipH="1">
            <a:off x="4182084" y="2774538"/>
            <a:ext cx="4775100" cy="2286000"/>
          </a:xfrm>
          <a:prstGeom prst="straightConnector1">
            <a:avLst/>
          </a:prstGeom>
          <a:noFill/>
          <a:ln cap="flat" cmpd="sng" w="9525">
            <a:solidFill>
              <a:schemeClr val="dk1"/>
            </a:solidFill>
            <a:prstDash val="solid"/>
            <a:round/>
            <a:headEnd len="sm" w="sm" type="none"/>
            <a:tailEnd len="sm" w="sm" type="none"/>
          </a:ln>
        </p:spPr>
      </p:cxnSp>
      <p:cxnSp>
        <p:nvCxnSpPr>
          <p:cNvPr id="667" name="Google Shape;667;g27f6ddbcfb5_0_473"/>
          <p:cNvCxnSpPr/>
          <p:nvPr/>
        </p:nvCxnSpPr>
        <p:spPr>
          <a:xfrm flipH="1">
            <a:off x="6112284" y="2774538"/>
            <a:ext cx="2844900" cy="2514300"/>
          </a:xfrm>
          <a:prstGeom prst="straightConnector1">
            <a:avLst/>
          </a:prstGeom>
          <a:noFill/>
          <a:ln cap="flat" cmpd="sng" w="9525">
            <a:solidFill>
              <a:schemeClr val="dk1"/>
            </a:solidFill>
            <a:prstDash val="solid"/>
            <a:round/>
            <a:headEnd len="sm" w="sm" type="none"/>
            <a:tailEnd len="sm" w="sm" type="none"/>
          </a:ln>
        </p:spPr>
      </p:cxnSp>
      <p:cxnSp>
        <p:nvCxnSpPr>
          <p:cNvPr id="668" name="Google Shape;668;g27f6ddbcfb5_0_473"/>
          <p:cNvCxnSpPr/>
          <p:nvPr/>
        </p:nvCxnSpPr>
        <p:spPr>
          <a:xfrm flipH="1">
            <a:off x="7839484" y="2774538"/>
            <a:ext cx="1016100" cy="2171700"/>
          </a:xfrm>
          <a:prstGeom prst="straightConnector1">
            <a:avLst/>
          </a:prstGeom>
          <a:noFill/>
          <a:ln cap="flat" cmpd="sng" w="9525">
            <a:solidFill>
              <a:schemeClr val="dk1"/>
            </a:solidFill>
            <a:prstDash val="solid"/>
            <a:round/>
            <a:headEnd len="sm" w="sm" type="none"/>
            <a:tailEnd len="sm" w="sm" type="none"/>
          </a:ln>
        </p:spPr>
      </p:cxnSp>
      <p:cxnSp>
        <p:nvCxnSpPr>
          <p:cNvPr id="669" name="Google Shape;669;g27f6ddbcfb5_0_473"/>
          <p:cNvCxnSpPr/>
          <p:nvPr/>
        </p:nvCxnSpPr>
        <p:spPr>
          <a:xfrm flipH="1">
            <a:off x="8754084" y="2774538"/>
            <a:ext cx="203100" cy="1543200"/>
          </a:xfrm>
          <a:prstGeom prst="straightConnector1">
            <a:avLst/>
          </a:prstGeom>
          <a:noFill/>
          <a:ln cap="flat" cmpd="sng" w="9525">
            <a:solidFill>
              <a:schemeClr val="dk1"/>
            </a:solidFill>
            <a:prstDash val="solid"/>
            <a:round/>
            <a:headEnd len="sm" w="sm" type="none"/>
            <a:tailEnd len="sm" w="sm" type="none"/>
          </a:ln>
        </p:spPr>
      </p:cxnSp>
      <p:cxnSp>
        <p:nvCxnSpPr>
          <p:cNvPr id="670" name="Google Shape;670;g27f6ddbcfb5_0_473"/>
          <p:cNvCxnSpPr/>
          <p:nvPr/>
        </p:nvCxnSpPr>
        <p:spPr>
          <a:xfrm>
            <a:off x="8957184" y="2774538"/>
            <a:ext cx="711300" cy="800100"/>
          </a:xfrm>
          <a:prstGeom prst="straightConnector1">
            <a:avLst/>
          </a:prstGeom>
          <a:noFill/>
          <a:ln cap="flat" cmpd="sng" w="9525">
            <a:solidFill>
              <a:schemeClr val="dk1"/>
            </a:solidFill>
            <a:prstDash val="solid"/>
            <a:round/>
            <a:headEnd len="sm" w="sm" type="none"/>
            <a:tailEnd len="sm" w="sm" type="none"/>
          </a:ln>
        </p:spPr>
      </p:cxnSp>
      <p:cxnSp>
        <p:nvCxnSpPr>
          <p:cNvPr id="671" name="Google Shape;671;g27f6ddbcfb5_0_473"/>
          <p:cNvCxnSpPr/>
          <p:nvPr/>
        </p:nvCxnSpPr>
        <p:spPr>
          <a:xfrm>
            <a:off x="2454784" y="3574638"/>
            <a:ext cx="1625700" cy="1485900"/>
          </a:xfrm>
          <a:prstGeom prst="straightConnector1">
            <a:avLst/>
          </a:prstGeom>
          <a:noFill/>
          <a:ln cap="flat" cmpd="sng" w="9525">
            <a:solidFill>
              <a:schemeClr val="dk1"/>
            </a:solidFill>
            <a:prstDash val="solid"/>
            <a:round/>
            <a:headEnd len="sm" w="sm" type="none"/>
            <a:tailEnd len="sm" w="sm" type="none"/>
          </a:ln>
        </p:spPr>
      </p:cxnSp>
      <p:cxnSp>
        <p:nvCxnSpPr>
          <p:cNvPr id="672" name="Google Shape;672;g27f6ddbcfb5_0_473"/>
          <p:cNvCxnSpPr/>
          <p:nvPr/>
        </p:nvCxnSpPr>
        <p:spPr>
          <a:xfrm>
            <a:off x="2454784" y="3574638"/>
            <a:ext cx="3657600" cy="1714500"/>
          </a:xfrm>
          <a:prstGeom prst="straightConnector1">
            <a:avLst/>
          </a:prstGeom>
          <a:noFill/>
          <a:ln cap="flat" cmpd="sng" w="9525">
            <a:solidFill>
              <a:schemeClr val="dk1"/>
            </a:solidFill>
            <a:prstDash val="solid"/>
            <a:round/>
            <a:headEnd len="sm" w="sm" type="none"/>
            <a:tailEnd len="sm" w="sm" type="none"/>
          </a:ln>
        </p:spPr>
      </p:cxnSp>
      <p:cxnSp>
        <p:nvCxnSpPr>
          <p:cNvPr id="673" name="Google Shape;673;g27f6ddbcfb5_0_473"/>
          <p:cNvCxnSpPr/>
          <p:nvPr/>
        </p:nvCxnSpPr>
        <p:spPr>
          <a:xfrm>
            <a:off x="2556384" y="3574638"/>
            <a:ext cx="5283300" cy="1371600"/>
          </a:xfrm>
          <a:prstGeom prst="straightConnector1">
            <a:avLst/>
          </a:prstGeom>
          <a:noFill/>
          <a:ln cap="flat" cmpd="sng" w="9525">
            <a:solidFill>
              <a:schemeClr val="dk1"/>
            </a:solidFill>
            <a:prstDash val="solid"/>
            <a:round/>
            <a:headEnd len="sm" w="sm" type="none"/>
            <a:tailEnd len="sm" w="sm" type="none"/>
          </a:ln>
        </p:spPr>
      </p:cxnSp>
      <p:cxnSp>
        <p:nvCxnSpPr>
          <p:cNvPr id="674" name="Google Shape;674;g27f6ddbcfb5_0_473"/>
          <p:cNvCxnSpPr/>
          <p:nvPr/>
        </p:nvCxnSpPr>
        <p:spPr>
          <a:xfrm>
            <a:off x="2556384" y="3574638"/>
            <a:ext cx="6197700" cy="742800"/>
          </a:xfrm>
          <a:prstGeom prst="straightConnector1">
            <a:avLst/>
          </a:prstGeom>
          <a:noFill/>
          <a:ln cap="flat" cmpd="sng" w="9525">
            <a:solidFill>
              <a:schemeClr val="dk1"/>
            </a:solidFill>
            <a:prstDash val="solid"/>
            <a:round/>
            <a:headEnd len="sm" w="sm" type="none"/>
            <a:tailEnd len="sm" w="sm" type="none"/>
          </a:ln>
        </p:spPr>
      </p:cxnSp>
      <p:cxnSp>
        <p:nvCxnSpPr>
          <p:cNvPr id="675" name="Google Shape;675;g27f6ddbcfb5_0_473"/>
          <p:cNvCxnSpPr/>
          <p:nvPr/>
        </p:nvCxnSpPr>
        <p:spPr>
          <a:xfrm flipH="1">
            <a:off x="8753984" y="3574638"/>
            <a:ext cx="914400" cy="686100"/>
          </a:xfrm>
          <a:prstGeom prst="straightConnector1">
            <a:avLst/>
          </a:prstGeom>
          <a:noFill/>
          <a:ln cap="flat" cmpd="sng" w="9525">
            <a:solidFill>
              <a:schemeClr val="dk1"/>
            </a:solidFill>
            <a:prstDash val="solid"/>
            <a:round/>
            <a:headEnd len="sm" w="sm" type="none"/>
            <a:tailEnd len="sm" w="sm" type="none"/>
          </a:ln>
        </p:spPr>
      </p:cxnSp>
      <p:cxnSp>
        <p:nvCxnSpPr>
          <p:cNvPr id="676" name="Google Shape;676;g27f6ddbcfb5_0_473"/>
          <p:cNvCxnSpPr/>
          <p:nvPr/>
        </p:nvCxnSpPr>
        <p:spPr>
          <a:xfrm flipH="1">
            <a:off x="7839684" y="3574638"/>
            <a:ext cx="1727100" cy="1314900"/>
          </a:xfrm>
          <a:prstGeom prst="straightConnector1">
            <a:avLst/>
          </a:prstGeom>
          <a:noFill/>
          <a:ln cap="flat" cmpd="sng" w="9525">
            <a:solidFill>
              <a:schemeClr val="dk1"/>
            </a:solidFill>
            <a:prstDash val="solid"/>
            <a:round/>
            <a:headEnd len="sm" w="sm" type="none"/>
            <a:tailEnd len="sm" w="sm" type="none"/>
          </a:ln>
        </p:spPr>
      </p:cxnSp>
      <p:cxnSp>
        <p:nvCxnSpPr>
          <p:cNvPr id="677" name="Google Shape;677;g27f6ddbcfb5_0_473"/>
          <p:cNvCxnSpPr/>
          <p:nvPr/>
        </p:nvCxnSpPr>
        <p:spPr>
          <a:xfrm flipH="1">
            <a:off x="6112284" y="3574638"/>
            <a:ext cx="3454500" cy="1657200"/>
          </a:xfrm>
          <a:prstGeom prst="straightConnector1">
            <a:avLst/>
          </a:prstGeom>
          <a:noFill/>
          <a:ln cap="flat" cmpd="sng" w="9525">
            <a:solidFill>
              <a:schemeClr val="dk1"/>
            </a:solidFill>
            <a:prstDash val="solid"/>
            <a:round/>
            <a:headEnd len="sm" w="sm" type="none"/>
            <a:tailEnd len="sm" w="sm" type="none"/>
          </a:ln>
        </p:spPr>
      </p:cxnSp>
      <p:cxnSp>
        <p:nvCxnSpPr>
          <p:cNvPr id="678" name="Google Shape;678;g27f6ddbcfb5_0_473"/>
          <p:cNvCxnSpPr/>
          <p:nvPr/>
        </p:nvCxnSpPr>
        <p:spPr>
          <a:xfrm flipH="1">
            <a:off x="4080384" y="3574638"/>
            <a:ext cx="5486400" cy="1543200"/>
          </a:xfrm>
          <a:prstGeom prst="straightConnector1">
            <a:avLst/>
          </a:prstGeom>
          <a:noFill/>
          <a:ln cap="flat" cmpd="sng" w="9525">
            <a:solidFill>
              <a:schemeClr val="dk1"/>
            </a:solidFill>
            <a:prstDash val="solid"/>
            <a:round/>
            <a:headEnd len="sm" w="sm" type="none"/>
            <a:tailEnd len="sm" w="sm" type="none"/>
          </a:ln>
        </p:spPr>
      </p:cxnSp>
      <p:cxnSp>
        <p:nvCxnSpPr>
          <p:cNvPr id="679" name="Google Shape;679;g27f6ddbcfb5_0_473"/>
          <p:cNvCxnSpPr/>
          <p:nvPr/>
        </p:nvCxnSpPr>
        <p:spPr>
          <a:xfrm flipH="1">
            <a:off x="3165984" y="3574638"/>
            <a:ext cx="6400800" cy="857700"/>
          </a:xfrm>
          <a:prstGeom prst="straightConnector1">
            <a:avLst/>
          </a:prstGeom>
          <a:noFill/>
          <a:ln cap="flat" cmpd="sng" w="9525">
            <a:solidFill>
              <a:schemeClr val="dk1"/>
            </a:solidFill>
            <a:prstDash val="solid"/>
            <a:round/>
            <a:headEnd len="sm" w="sm" type="none"/>
            <a:tailEnd len="sm" w="sm" type="none"/>
          </a:ln>
        </p:spPr>
      </p:cxnSp>
      <p:cxnSp>
        <p:nvCxnSpPr>
          <p:cNvPr id="680" name="Google Shape;680;g27f6ddbcfb5_0_473"/>
          <p:cNvCxnSpPr/>
          <p:nvPr/>
        </p:nvCxnSpPr>
        <p:spPr>
          <a:xfrm>
            <a:off x="3165984" y="4431888"/>
            <a:ext cx="914400" cy="686100"/>
          </a:xfrm>
          <a:prstGeom prst="straightConnector1">
            <a:avLst/>
          </a:prstGeom>
          <a:noFill/>
          <a:ln cap="flat" cmpd="sng" w="9525">
            <a:solidFill>
              <a:schemeClr val="dk1"/>
            </a:solidFill>
            <a:prstDash val="solid"/>
            <a:round/>
            <a:headEnd len="sm" w="sm" type="none"/>
            <a:tailEnd len="sm" w="sm" type="none"/>
          </a:ln>
        </p:spPr>
      </p:cxnSp>
      <p:cxnSp>
        <p:nvCxnSpPr>
          <p:cNvPr id="681" name="Google Shape;681;g27f6ddbcfb5_0_473"/>
          <p:cNvCxnSpPr/>
          <p:nvPr/>
        </p:nvCxnSpPr>
        <p:spPr>
          <a:xfrm>
            <a:off x="3165984" y="4431888"/>
            <a:ext cx="2844900" cy="800100"/>
          </a:xfrm>
          <a:prstGeom prst="straightConnector1">
            <a:avLst/>
          </a:prstGeom>
          <a:noFill/>
          <a:ln cap="flat" cmpd="sng" w="9525">
            <a:solidFill>
              <a:schemeClr val="dk1"/>
            </a:solidFill>
            <a:prstDash val="solid"/>
            <a:round/>
            <a:headEnd len="sm" w="sm" type="none"/>
            <a:tailEnd len="sm" w="sm" type="none"/>
          </a:ln>
        </p:spPr>
      </p:cxnSp>
      <p:cxnSp>
        <p:nvCxnSpPr>
          <p:cNvPr id="682" name="Google Shape;682;g27f6ddbcfb5_0_473"/>
          <p:cNvCxnSpPr/>
          <p:nvPr/>
        </p:nvCxnSpPr>
        <p:spPr>
          <a:xfrm>
            <a:off x="3165984" y="4431888"/>
            <a:ext cx="4673700" cy="514500"/>
          </a:xfrm>
          <a:prstGeom prst="straightConnector1">
            <a:avLst/>
          </a:prstGeom>
          <a:noFill/>
          <a:ln cap="flat" cmpd="sng" w="9525">
            <a:solidFill>
              <a:schemeClr val="dk1"/>
            </a:solidFill>
            <a:prstDash val="solid"/>
            <a:round/>
            <a:headEnd len="sm" w="sm" type="none"/>
            <a:tailEnd len="sm" w="sm" type="none"/>
          </a:ln>
        </p:spPr>
      </p:cxnSp>
      <p:cxnSp>
        <p:nvCxnSpPr>
          <p:cNvPr id="683" name="Google Shape;683;g27f6ddbcfb5_0_473"/>
          <p:cNvCxnSpPr/>
          <p:nvPr/>
        </p:nvCxnSpPr>
        <p:spPr>
          <a:xfrm flipH="1" rot="10800000">
            <a:off x="3165984" y="4317588"/>
            <a:ext cx="5486400" cy="114300"/>
          </a:xfrm>
          <a:prstGeom prst="straightConnector1">
            <a:avLst/>
          </a:prstGeom>
          <a:noFill/>
          <a:ln cap="flat" cmpd="sng" w="9525">
            <a:solidFill>
              <a:schemeClr val="dk1"/>
            </a:solidFill>
            <a:prstDash val="solid"/>
            <a:round/>
            <a:headEnd len="sm" w="sm" type="none"/>
            <a:tailEnd len="sm" w="sm" type="none"/>
          </a:ln>
        </p:spPr>
      </p:cxnSp>
      <p:cxnSp>
        <p:nvCxnSpPr>
          <p:cNvPr id="684" name="Google Shape;684;g27f6ddbcfb5_0_473"/>
          <p:cNvCxnSpPr/>
          <p:nvPr/>
        </p:nvCxnSpPr>
        <p:spPr>
          <a:xfrm flipH="1">
            <a:off x="4182084" y="4317588"/>
            <a:ext cx="4470300" cy="800100"/>
          </a:xfrm>
          <a:prstGeom prst="straightConnector1">
            <a:avLst/>
          </a:prstGeom>
          <a:noFill/>
          <a:ln cap="flat" cmpd="sng" w="9525">
            <a:solidFill>
              <a:schemeClr val="dk1"/>
            </a:solidFill>
            <a:prstDash val="solid"/>
            <a:round/>
            <a:headEnd len="sm" w="sm" type="none"/>
            <a:tailEnd len="sm" w="sm" type="none"/>
          </a:ln>
        </p:spPr>
      </p:cxnSp>
      <p:cxnSp>
        <p:nvCxnSpPr>
          <p:cNvPr id="685" name="Google Shape;685;g27f6ddbcfb5_0_473"/>
          <p:cNvCxnSpPr/>
          <p:nvPr/>
        </p:nvCxnSpPr>
        <p:spPr>
          <a:xfrm flipH="1">
            <a:off x="6010884" y="4260438"/>
            <a:ext cx="2641500" cy="1028700"/>
          </a:xfrm>
          <a:prstGeom prst="straightConnector1">
            <a:avLst/>
          </a:prstGeom>
          <a:noFill/>
          <a:ln cap="flat" cmpd="sng" w="9525">
            <a:solidFill>
              <a:schemeClr val="dk1"/>
            </a:solidFill>
            <a:prstDash val="solid"/>
            <a:round/>
            <a:headEnd len="sm" w="sm" type="none"/>
            <a:tailEnd len="sm" w="sm" type="none"/>
          </a:ln>
        </p:spPr>
      </p:cxnSp>
      <p:cxnSp>
        <p:nvCxnSpPr>
          <p:cNvPr id="686" name="Google Shape;686;g27f6ddbcfb5_0_473"/>
          <p:cNvCxnSpPr/>
          <p:nvPr/>
        </p:nvCxnSpPr>
        <p:spPr>
          <a:xfrm>
            <a:off x="8753984" y="4260438"/>
            <a:ext cx="0" cy="57300"/>
          </a:xfrm>
          <a:prstGeom prst="straightConnector1">
            <a:avLst/>
          </a:prstGeom>
          <a:noFill/>
          <a:ln cap="flat" cmpd="sng" w="9525">
            <a:solidFill>
              <a:schemeClr val="dk1"/>
            </a:solidFill>
            <a:prstDash val="solid"/>
            <a:round/>
            <a:headEnd len="sm" w="sm" type="none"/>
            <a:tailEnd len="sm" w="sm" type="none"/>
          </a:ln>
        </p:spPr>
      </p:cxnSp>
      <p:cxnSp>
        <p:nvCxnSpPr>
          <p:cNvPr id="687" name="Google Shape;687;g27f6ddbcfb5_0_473"/>
          <p:cNvCxnSpPr/>
          <p:nvPr/>
        </p:nvCxnSpPr>
        <p:spPr>
          <a:xfrm>
            <a:off x="4181984" y="5117688"/>
            <a:ext cx="1727100" cy="171600"/>
          </a:xfrm>
          <a:prstGeom prst="straightConnector1">
            <a:avLst/>
          </a:prstGeom>
          <a:noFill/>
          <a:ln cap="flat" cmpd="sng" w="9525">
            <a:solidFill>
              <a:schemeClr val="dk1"/>
            </a:solidFill>
            <a:prstDash val="solid"/>
            <a:round/>
            <a:headEnd len="sm" w="sm" type="none"/>
            <a:tailEnd len="sm" w="sm" type="none"/>
          </a:ln>
        </p:spPr>
      </p:cxnSp>
      <p:cxnSp>
        <p:nvCxnSpPr>
          <p:cNvPr id="688" name="Google Shape;688;g27f6ddbcfb5_0_473"/>
          <p:cNvCxnSpPr/>
          <p:nvPr/>
        </p:nvCxnSpPr>
        <p:spPr>
          <a:xfrm flipH="1" rot="10800000">
            <a:off x="4181984" y="4946088"/>
            <a:ext cx="3555900" cy="171600"/>
          </a:xfrm>
          <a:prstGeom prst="straightConnector1">
            <a:avLst/>
          </a:prstGeom>
          <a:noFill/>
          <a:ln cap="flat" cmpd="sng" w="9525">
            <a:solidFill>
              <a:schemeClr val="dk1"/>
            </a:solidFill>
            <a:prstDash val="solid"/>
            <a:round/>
            <a:headEnd len="sm" w="sm" type="none"/>
            <a:tailEnd len="sm" w="sm" type="none"/>
          </a:ln>
        </p:spPr>
      </p:cxnSp>
      <p:cxnSp>
        <p:nvCxnSpPr>
          <p:cNvPr id="689" name="Google Shape;689;g27f6ddbcfb5_0_473"/>
          <p:cNvCxnSpPr/>
          <p:nvPr/>
        </p:nvCxnSpPr>
        <p:spPr>
          <a:xfrm flipH="1">
            <a:off x="6061684" y="4946238"/>
            <a:ext cx="1727100" cy="342900"/>
          </a:xfrm>
          <a:prstGeom prst="straightConnector1">
            <a:avLst/>
          </a:prstGeom>
          <a:noFill/>
          <a:ln cap="flat" cmpd="sng" w="9525">
            <a:solidFill>
              <a:schemeClr val="dk1"/>
            </a:solidFill>
            <a:prstDash val="solid"/>
            <a:round/>
            <a:headEnd len="sm" w="sm" type="none"/>
            <a:tailEnd len="sm" w="sm" type="none"/>
          </a:ln>
        </p:spPr>
      </p:cxnSp>
      <p:cxnSp>
        <p:nvCxnSpPr>
          <p:cNvPr id="690" name="Google Shape;690;g27f6ddbcfb5_0_473"/>
          <p:cNvCxnSpPr/>
          <p:nvPr/>
        </p:nvCxnSpPr>
        <p:spPr>
          <a:xfrm flipH="1" rot="10800000">
            <a:off x="7839584" y="4260738"/>
            <a:ext cx="914400" cy="685500"/>
          </a:xfrm>
          <a:prstGeom prst="straightConnector1">
            <a:avLst/>
          </a:prstGeom>
          <a:noFill/>
          <a:ln cap="flat" cmpd="sng" w="9525">
            <a:solidFill>
              <a:schemeClr val="dk1"/>
            </a:solidFill>
            <a:prstDash val="solid"/>
            <a:round/>
            <a:headEnd len="sm" w="sm" type="none"/>
            <a:tailEnd len="sm" w="sm" type="none"/>
          </a:ln>
        </p:spPr>
      </p:cxnSp>
      <p:sp>
        <p:nvSpPr>
          <p:cNvPr id="691" name="Google Shape;691;g27f6ddbcfb5_0_473"/>
          <p:cNvSpPr/>
          <p:nvPr/>
        </p:nvSpPr>
        <p:spPr>
          <a:xfrm>
            <a:off x="7706800" y="1438633"/>
            <a:ext cx="3044700" cy="8571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Mental Health Providers</a:t>
            </a:r>
            <a:endParaRPr b="0" i="0" sz="1800" u="none" cap="none" strike="noStrike">
              <a:solidFill>
                <a:schemeClr val="dk1"/>
              </a:solidFill>
              <a:latin typeface="Calibri"/>
              <a:ea typeface="Calibri"/>
              <a:cs typeface="Calibri"/>
              <a:sym typeface="Calibri"/>
            </a:endParaRPr>
          </a:p>
        </p:txBody>
      </p:sp>
      <p:sp>
        <p:nvSpPr>
          <p:cNvPr id="692" name="Google Shape;692;g27f6ddbcfb5_0_473"/>
          <p:cNvSpPr/>
          <p:nvPr/>
        </p:nvSpPr>
        <p:spPr>
          <a:xfrm>
            <a:off x="8873800" y="2321500"/>
            <a:ext cx="3124500" cy="6861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Substance Use Counselors</a:t>
            </a:r>
            <a:endParaRPr b="0" i="0" sz="1800" u="none" cap="none" strike="noStrike">
              <a:solidFill>
                <a:schemeClr val="dk1"/>
              </a:solidFill>
              <a:latin typeface="Calibri"/>
              <a:ea typeface="Calibri"/>
              <a:cs typeface="Calibri"/>
              <a:sym typeface="Calibri"/>
            </a:endParaRPr>
          </a:p>
        </p:txBody>
      </p:sp>
      <p:sp>
        <p:nvSpPr>
          <p:cNvPr id="693" name="Google Shape;693;g27f6ddbcfb5_0_473"/>
          <p:cNvSpPr/>
          <p:nvPr/>
        </p:nvSpPr>
        <p:spPr>
          <a:xfrm>
            <a:off x="9584997" y="3103663"/>
            <a:ext cx="2594400" cy="7800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Primary Care Clinics</a:t>
            </a:r>
            <a:endParaRPr b="0" i="0" sz="1800" u="none" cap="none" strike="noStrike">
              <a:solidFill>
                <a:schemeClr val="dk1"/>
              </a:solidFill>
              <a:latin typeface="Calibri"/>
              <a:ea typeface="Calibri"/>
              <a:cs typeface="Calibri"/>
              <a:sym typeface="Calibri"/>
            </a:endParaRPr>
          </a:p>
        </p:txBody>
      </p:sp>
      <p:sp>
        <p:nvSpPr>
          <p:cNvPr id="694" name="Google Shape;694;g27f6ddbcfb5_0_473"/>
          <p:cNvSpPr/>
          <p:nvPr/>
        </p:nvSpPr>
        <p:spPr>
          <a:xfrm>
            <a:off x="8668609" y="4045613"/>
            <a:ext cx="2594400" cy="6861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Hospital </a:t>
            </a:r>
            <a:endParaRPr b="0" i="0" sz="1800" u="none" cap="none" strike="noStrike">
              <a:solidFill>
                <a:schemeClr val="dk1"/>
              </a:solidFill>
              <a:latin typeface="Calibri"/>
              <a:ea typeface="Calibri"/>
              <a:cs typeface="Calibri"/>
              <a:sym typeface="Calibri"/>
            </a:endParaRPr>
          </a:p>
        </p:txBody>
      </p:sp>
      <p:sp>
        <p:nvSpPr>
          <p:cNvPr id="695" name="Google Shape;695;g27f6ddbcfb5_0_473"/>
          <p:cNvSpPr/>
          <p:nvPr/>
        </p:nvSpPr>
        <p:spPr>
          <a:xfrm>
            <a:off x="7690568" y="4751158"/>
            <a:ext cx="2689200" cy="8196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Municipal Government</a:t>
            </a:r>
            <a:endParaRPr b="0" i="0" sz="1800" u="none" cap="none" strike="noStrike">
              <a:solidFill>
                <a:schemeClr val="dk1"/>
              </a:solidFill>
              <a:latin typeface="Calibri"/>
              <a:ea typeface="Calibri"/>
              <a:cs typeface="Calibri"/>
              <a:sym typeface="Calibri"/>
            </a:endParaRPr>
          </a:p>
        </p:txBody>
      </p:sp>
      <p:sp>
        <p:nvSpPr>
          <p:cNvPr id="696" name="Google Shape;696;g27f6ddbcfb5_0_473"/>
          <p:cNvSpPr/>
          <p:nvPr/>
        </p:nvSpPr>
        <p:spPr>
          <a:xfrm>
            <a:off x="5099768" y="5253541"/>
            <a:ext cx="2594400" cy="6861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Community Health Workers</a:t>
            </a:r>
            <a:endParaRPr b="0" i="0" sz="1800" u="none" cap="none" strike="noStrike">
              <a:solidFill>
                <a:schemeClr val="dk1"/>
              </a:solidFill>
              <a:latin typeface="Calibri"/>
              <a:ea typeface="Calibri"/>
              <a:cs typeface="Calibri"/>
              <a:sym typeface="Calibri"/>
            </a:endParaRPr>
          </a:p>
        </p:txBody>
      </p:sp>
      <p:sp>
        <p:nvSpPr>
          <p:cNvPr id="697" name="Google Shape;697;g27f6ddbcfb5_0_473"/>
          <p:cNvSpPr/>
          <p:nvPr/>
        </p:nvSpPr>
        <p:spPr>
          <a:xfrm>
            <a:off x="2133052" y="5028411"/>
            <a:ext cx="2594400" cy="6861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Housing Support</a:t>
            </a:r>
            <a:endParaRPr b="0" i="0" sz="1800" u="none" cap="none" strike="noStrike">
              <a:solidFill>
                <a:schemeClr val="dk1"/>
              </a:solidFill>
              <a:latin typeface="Calibri"/>
              <a:ea typeface="Calibri"/>
              <a:cs typeface="Calibri"/>
              <a:sym typeface="Calibri"/>
            </a:endParaRPr>
          </a:p>
        </p:txBody>
      </p:sp>
      <p:sp>
        <p:nvSpPr>
          <p:cNvPr id="698" name="Google Shape;698;g27f6ddbcfb5_0_473"/>
          <p:cNvSpPr/>
          <p:nvPr/>
        </p:nvSpPr>
        <p:spPr>
          <a:xfrm>
            <a:off x="590435" y="4156294"/>
            <a:ext cx="2918400" cy="8001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Transportation</a:t>
            </a:r>
            <a:endParaRPr b="0" i="0" sz="1800" u="none" cap="none" strike="noStrike">
              <a:solidFill>
                <a:schemeClr val="dk1"/>
              </a:solidFill>
              <a:latin typeface="Calibri"/>
              <a:ea typeface="Calibri"/>
              <a:cs typeface="Calibri"/>
              <a:sym typeface="Calibri"/>
            </a:endParaRPr>
          </a:p>
        </p:txBody>
      </p:sp>
      <p:sp>
        <p:nvSpPr>
          <p:cNvPr id="699" name="Google Shape;699;g27f6ddbcfb5_0_473"/>
          <p:cNvSpPr/>
          <p:nvPr/>
        </p:nvSpPr>
        <p:spPr>
          <a:xfrm>
            <a:off x="-52167" y="3174000"/>
            <a:ext cx="2672700" cy="7545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Food Security</a:t>
            </a:r>
            <a:endParaRPr b="0" i="0" sz="1800" u="none" cap="none" strike="noStrike">
              <a:solidFill>
                <a:schemeClr val="dk1"/>
              </a:solidFill>
              <a:latin typeface="Arial"/>
              <a:ea typeface="Arial"/>
              <a:cs typeface="Arial"/>
              <a:sym typeface="Arial"/>
            </a:endParaRPr>
          </a:p>
        </p:txBody>
      </p:sp>
      <p:sp>
        <p:nvSpPr>
          <p:cNvPr id="700" name="Google Shape;700;g27f6ddbcfb5_0_473"/>
          <p:cNvSpPr/>
          <p:nvPr/>
        </p:nvSpPr>
        <p:spPr>
          <a:xfrm>
            <a:off x="913852" y="2351968"/>
            <a:ext cx="2594400" cy="6861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Employers</a:t>
            </a:r>
            <a:endParaRPr b="0" i="0" sz="1800" u="none" cap="none" strike="noStrike">
              <a:solidFill>
                <a:schemeClr val="dk1"/>
              </a:solidFill>
              <a:latin typeface="Calibri"/>
              <a:ea typeface="Calibri"/>
              <a:cs typeface="Calibri"/>
              <a:sym typeface="Calibri"/>
            </a:endParaRPr>
          </a:p>
        </p:txBody>
      </p:sp>
      <p:sp>
        <p:nvSpPr>
          <p:cNvPr id="701" name="Google Shape;701;g27f6ddbcfb5_0_473"/>
          <p:cNvSpPr/>
          <p:nvPr/>
        </p:nvSpPr>
        <p:spPr>
          <a:xfrm>
            <a:off x="1931600" y="1460406"/>
            <a:ext cx="2751600" cy="6861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Employment Counselors</a:t>
            </a:r>
            <a:endParaRPr b="0" i="0" sz="1800" u="none" cap="none" strike="noStrike">
              <a:solidFill>
                <a:schemeClr val="dk1"/>
              </a:solidFill>
              <a:latin typeface="Calibri"/>
              <a:ea typeface="Calibri"/>
              <a:cs typeface="Calibri"/>
              <a:sym typeface="Calibri"/>
            </a:endParaRPr>
          </a:p>
        </p:txBody>
      </p:sp>
      <p:sp>
        <p:nvSpPr>
          <p:cNvPr id="702" name="Google Shape;702;g27f6ddbcfb5_0_473"/>
          <p:cNvSpPr/>
          <p:nvPr/>
        </p:nvSpPr>
        <p:spPr>
          <a:xfrm>
            <a:off x="4765967" y="1117400"/>
            <a:ext cx="2844900" cy="686100"/>
          </a:xfrm>
          <a:prstGeom prst="ellipse">
            <a:avLst/>
          </a:prstGeom>
          <a:solidFill>
            <a:srgbClr val="9BBB59"/>
          </a:solidFill>
          <a:ln cap="flat" cmpd="sng" w="9525">
            <a:solidFill>
              <a:schemeClr val="dk1"/>
            </a:solidFill>
            <a:prstDash val="solid"/>
            <a:round/>
            <a:headEnd len="sm" w="sm" type="none"/>
            <a:tailEnd len="sm" w="sm" type="none"/>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Clients and Families</a:t>
            </a:r>
            <a:endParaRPr b="0" i="0" sz="1800" u="none" cap="none" strike="noStrike">
              <a:solidFill>
                <a:schemeClr val="dk1"/>
              </a:solidFill>
              <a:latin typeface="Calibri"/>
              <a:ea typeface="Calibri"/>
              <a:cs typeface="Calibri"/>
              <a:sym typeface="Calibri"/>
            </a:endParaRPr>
          </a:p>
        </p:txBody>
      </p:sp>
      <p:sp>
        <p:nvSpPr>
          <p:cNvPr id="703" name="Google Shape;703;g27f6ddbcfb5_0_473"/>
          <p:cNvSpPr txBox="1"/>
          <p:nvPr/>
        </p:nvSpPr>
        <p:spPr>
          <a:xfrm>
            <a:off x="7924600" y="173900"/>
            <a:ext cx="4368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Calibri"/>
                <a:ea typeface="Calibri"/>
                <a:cs typeface="Calibri"/>
                <a:sym typeface="Calibri"/>
              </a:rPr>
              <a:t>Building healthy communities: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Calibri"/>
                <a:ea typeface="Calibri"/>
                <a:cs typeface="Calibri"/>
                <a:sym typeface="Calibri"/>
              </a:rPr>
              <a:t>A coordination challenge</a:t>
            </a:r>
            <a:endParaRPr b="0" i="0" sz="2400" u="none" cap="none" strike="noStrike">
              <a:solidFill>
                <a:schemeClr val="dk2"/>
              </a:solidFill>
              <a:latin typeface="Calibri"/>
              <a:ea typeface="Calibri"/>
              <a:cs typeface="Calibri"/>
              <a:sym typeface="Calibri"/>
            </a:endParaRPr>
          </a:p>
        </p:txBody>
      </p:sp>
      <p:pic>
        <p:nvPicPr>
          <p:cNvPr id="704" name="Google Shape;704;g27f6ddbcfb5_0_473"/>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27f6ddbcfb5_0_556"/>
          <p:cNvSpPr/>
          <p:nvPr/>
        </p:nvSpPr>
        <p:spPr>
          <a:xfrm>
            <a:off x="1015950" y="1381800"/>
            <a:ext cx="10464900" cy="2530200"/>
          </a:xfrm>
          <a:prstGeom prst="ellipse">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710" name="Google Shape;710;g27f6ddbcfb5_0_556"/>
          <p:cNvSpPr txBox="1"/>
          <p:nvPr/>
        </p:nvSpPr>
        <p:spPr>
          <a:xfrm>
            <a:off x="1524000" y="1877600"/>
            <a:ext cx="9448800" cy="1130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5200" u="none" cap="none" strike="noStrike">
                <a:solidFill>
                  <a:schemeClr val="lt1"/>
                </a:solidFill>
                <a:latin typeface="Calibri"/>
                <a:ea typeface="Calibri"/>
                <a:cs typeface="Calibri"/>
                <a:sym typeface="Calibri"/>
              </a:rPr>
              <a:t>But how do we get from </a:t>
            </a:r>
            <a:endParaRPr b="0" i="0" sz="5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rPr b="0" i="0" lang="en-US" sz="5200" u="none" cap="none" strike="noStrike">
                <a:solidFill>
                  <a:schemeClr val="lt1"/>
                </a:solidFill>
                <a:latin typeface="Calibri"/>
                <a:ea typeface="Calibri"/>
                <a:cs typeface="Calibri"/>
                <a:sym typeface="Calibri"/>
              </a:rPr>
              <a:t>here to there?</a:t>
            </a:r>
            <a:endParaRPr b="0" i="0" sz="2200" u="none" cap="none" strike="noStrike">
              <a:solidFill>
                <a:srgbClr val="000000"/>
              </a:solidFill>
              <a:latin typeface="Arial"/>
              <a:ea typeface="Arial"/>
              <a:cs typeface="Arial"/>
              <a:sym typeface="Arial"/>
            </a:endParaRPr>
          </a:p>
        </p:txBody>
      </p:sp>
      <p:pic>
        <p:nvPicPr>
          <p:cNvPr id="711" name="Google Shape;711;g27f6ddbcfb5_0_556"/>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
        <p:nvSpPr>
          <p:cNvPr id="712" name="Google Shape;712;g27f6ddbcfb5_0_556"/>
          <p:cNvSpPr txBox="1"/>
          <p:nvPr/>
        </p:nvSpPr>
        <p:spPr>
          <a:xfrm>
            <a:off x="738425" y="5993200"/>
            <a:ext cx="8798400" cy="7389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Gittell, J. H. (2016).  </a:t>
            </a:r>
            <a:r>
              <a:rPr b="0" i="0" lang="en-US" sz="1800" u="sng" cap="none" strike="noStrike">
                <a:solidFill>
                  <a:schemeClr val="hlink"/>
                </a:solidFill>
                <a:latin typeface="Calibri"/>
                <a:ea typeface="Calibri"/>
                <a:cs typeface="Calibri"/>
                <a:sym typeface="Calibri"/>
                <a:hlinkClick r:id="rId4"/>
              </a:rPr>
              <a:t>Transforming relationships for high performance: The power of relational coordination.</a:t>
            </a:r>
            <a:r>
              <a:rPr b="0" i="0" lang="en-US" sz="1800" u="none" cap="none" strike="noStrike">
                <a:solidFill>
                  <a:srgbClr val="000000"/>
                </a:solidFill>
                <a:latin typeface="Calibri"/>
                <a:ea typeface="Calibri"/>
                <a:cs typeface="Calibri"/>
                <a:sym typeface="Calibri"/>
              </a:rPr>
              <a:t>  Stanford University Press. </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g27f6ddbcfb5_0_563"/>
          <p:cNvSpPr txBox="1"/>
          <p:nvPr/>
        </p:nvSpPr>
        <p:spPr>
          <a:xfrm>
            <a:off x="5083350" y="1478338"/>
            <a:ext cx="3405000" cy="3667500"/>
          </a:xfrm>
          <a:prstGeom prst="rect">
            <a:avLst/>
          </a:prstGeom>
          <a:solidFill>
            <a:srgbClr val="A4C0DF"/>
          </a:solidFill>
          <a:ln cap="flat" cmpd="sng" w="9525">
            <a:solidFill>
              <a:schemeClr val="dk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533"/>
              <a:buFont typeface="Arial"/>
              <a:buNone/>
            </a:pPr>
            <a:r>
              <a:rPr b="1" i="0" lang="en-US" sz="2533" u="none" cap="none" strike="noStrike">
                <a:solidFill>
                  <a:srgbClr val="2C2C2C"/>
                </a:solidFill>
                <a:latin typeface="Calibri"/>
                <a:ea typeface="Calibri"/>
                <a:cs typeface="Calibri"/>
                <a:sym typeface="Calibri"/>
              </a:rPr>
              <a:t>Relational Coordination</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33"/>
              <a:buFont typeface="Arial"/>
              <a:buNone/>
            </a:pPr>
            <a:r>
              <a:rPr b="1" i="0" lang="en-US" sz="2533" u="none" cap="none" strike="noStrike">
                <a:solidFill>
                  <a:srgbClr val="2C2C2C"/>
                </a:solidFill>
                <a:latin typeface="Calibri"/>
                <a:ea typeface="Calibri"/>
                <a:cs typeface="Calibri"/>
                <a:sym typeface="Calibri"/>
              </a:rPr>
              <a:t> </a:t>
            </a:r>
            <a:r>
              <a:rPr b="0" i="0" lang="en-US" sz="2000" u="none" cap="none" strike="noStrike">
                <a:solidFill>
                  <a:srgbClr val="2C2C2C"/>
                </a:solidFill>
                <a:latin typeface="Calibri"/>
                <a:ea typeface="Calibri"/>
                <a:cs typeface="Calibri"/>
                <a:sym typeface="Calibri"/>
              </a:rPr>
              <a:t>Frequent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Timely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Accurate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Problem Solving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Communication</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0" i="0" sz="2300" u="none" cap="none" strike="noStrike">
              <a:solidFill>
                <a:srgbClr val="2C2C2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Shared Goals</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Shared Knowledge</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Mutual Respect</a:t>
            </a:r>
            <a:endParaRPr b="0" i="0" sz="1200" u="none" cap="none" strike="noStrike">
              <a:solidFill>
                <a:schemeClr val="dk1"/>
              </a:solidFill>
              <a:latin typeface="Calibri"/>
              <a:ea typeface="Calibri"/>
              <a:cs typeface="Calibri"/>
              <a:sym typeface="Calibri"/>
            </a:endParaRPr>
          </a:p>
        </p:txBody>
      </p:sp>
      <p:sp>
        <p:nvSpPr>
          <p:cNvPr id="718" name="Google Shape;718;g27f6ddbcfb5_0_563"/>
          <p:cNvSpPr txBox="1"/>
          <p:nvPr/>
        </p:nvSpPr>
        <p:spPr>
          <a:xfrm>
            <a:off x="2443100" y="5334000"/>
            <a:ext cx="4059300" cy="1524000"/>
          </a:xfrm>
          <a:prstGeom prst="rect">
            <a:avLst/>
          </a:prstGeom>
          <a:solidFill>
            <a:srgbClr val="899A5B"/>
          </a:solidFill>
          <a:ln cap="flat" cmpd="sng" w="9525">
            <a:solidFill>
              <a:schemeClr val="dk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267"/>
              <a:buFont typeface="Arial"/>
              <a:buNone/>
            </a:pPr>
            <a:r>
              <a:rPr b="1" i="0" lang="en-US" sz="2300" u="none" cap="none" strike="noStrike">
                <a:solidFill>
                  <a:srgbClr val="000000"/>
                </a:solidFill>
                <a:latin typeface="Calibri"/>
                <a:ea typeface="Calibri"/>
                <a:cs typeface="Calibri"/>
                <a:sym typeface="Calibri"/>
              </a:rPr>
              <a:t>Relational Interventions</a:t>
            </a:r>
            <a:endParaRPr b="0" i="0" sz="2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133"/>
              <a:buFont typeface="Arial"/>
              <a:buNone/>
            </a:pPr>
            <a:r>
              <a:rPr b="0" i="0" lang="en-US" sz="2033" u="none" cap="none" strike="noStrike">
                <a:solidFill>
                  <a:schemeClr val="dk1"/>
                </a:solidFill>
                <a:latin typeface="Calibri"/>
                <a:ea typeface="Calibri"/>
                <a:cs typeface="Calibri"/>
                <a:sym typeface="Calibri"/>
              </a:rPr>
              <a:t>Map and Measure Relationships</a:t>
            </a:r>
            <a:endParaRPr b="0" i="0" sz="2033"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133"/>
              <a:buFont typeface="Arial"/>
              <a:buNone/>
            </a:pPr>
            <a:r>
              <a:rPr b="0" i="0" lang="en-US" sz="2033" u="none" cap="none" strike="noStrike">
                <a:solidFill>
                  <a:schemeClr val="dk1"/>
                </a:solidFill>
                <a:latin typeface="Calibri"/>
                <a:ea typeface="Calibri"/>
                <a:cs typeface="Calibri"/>
                <a:sym typeface="Calibri"/>
              </a:rPr>
              <a:t>Engage in Humble Inquiry</a:t>
            </a:r>
            <a:endParaRPr b="0" i="0" sz="2033"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33"/>
              <a:buFont typeface="Arial"/>
              <a:buNone/>
            </a:pPr>
            <a:r>
              <a:rPr b="0" i="0" lang="en-US" sz="2033" u="none" cap="none" strike="noStrike">
                <a:solidFill>
                  <a:srgbClr val="000000"/>
                </a:solidFill>
                <a:latin typeface="Calibri"/>
                <a:ea typeface="Calibri"/>
                <a:cs typeface="Calibri"/>
                <a:sym typeface="Calibri"/>
              </a:rPr>
              <a:t>Create Psychological Safety</a:t>
            </a:r>
            <a:endParaRPr b="0" i="0" sz="2033"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33"/>
              <a:buFont typeface="Arial"/>
              <a:buNone/>
            </a:pPr>
            <a:r>
              <a:t/>
            </a:r>
            <a:endParaRPr b="0" i="0" sz="2033" u="none" cap="none" strike="noStrike">
              <a:solidFill>
                <a:schemeClr val="dk1"/>
              </a:solidFill>
              <a:latin typeface="Calibri"/>
              <a:ea typeface="Calibri"/>
              <a:cs typeface="Calibri"/>
              <a:sym typeface="Calibri"/>
            </a:endParaRPr>
          </a:p>
        </p:txBody>
      </p:sp>
      <p:sp>
        <p:nvSpPr>
          <p:cNvPr id="719" name="Google Shape;719;g27f6ddbcfb5_0_563"/>
          <p:cNvSpPr txBox="1"/>
          <p:nvPr/>
        </p:nvSpPr>
        <p:spPr>
          <a:xfrm>
            <a:off x="952900" y="1407150"/>
            <a:ext cx="3657600" cy="3790500"/>
          </a:xfrm>
          <a:prstGeom prst="rect">
            <a:avLst/>
          </a:prstGeom>
          <a:solidFill>
            <a:srgbClr val="899A5B"/>
          </a:solidFill>
          <a:ln cap="flat" cmpd="sng" w="9525">
            <a:solidFill>
              <a:srgbClr val="00000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267"/>
              <a:buFont typeface="Arial"/>
              <a:buNone/>
            </a:pPr>
            <a:r>
              <a:rPr b="1" i="0" lang="en-US" sz="2300" u="none" cap="none" strike="noStrike">
                <a:solidFill>
                  <a:schemeClr val="dk1"/>
                </a:solidFill>
                <a:latin typeface="Calibri"/>
                <a:ea typeface="Calibri"/>
                <a:cs typeface="Calibri"/>
                <a:sym typeface="Calibri"/>
              </a:rPr>
              <a:t>Structural Interventions</a:t>
            </a:r>
            <a:endParaRPr b="0" i="0" sz="2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Select for Teamwork</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Train for Teamwork</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Relational Job Design</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Accountability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Rewards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Conflict Resolution</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Boundary Spanner Role</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Meetings &amp; Huddles</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Protocols</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Information Systems</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Space</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720" name="Google Shape;720;g27f6ddbcfb5_0_563"/>
          <p:cNvSpPr txBox="1"/>
          <p:nvPr/>
        </p:nvSpPr>
        <p:spPr>
          <a:xfrm>
            <a:off x="8840025" y="2061675"/>
            <a:ext cx="2854800" cy="2370600"/>
          </a:xfrm>
          <a:prstGeom prst="rect">
            <a:avLst/>
          </a:prstGeom>
          <a:solidFill>
            <a:srgbClr val="A4C0DF"/>
          </a:solidFill>
          <a:ln cap="flat" cmpd="sng" w="9525">
            <a:solidFill>
              <a:schemeClr val="dk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800"/>
              <a:buFont typeface="Arial"/>
              <a:buNone/>
            </a:pPr>
            <a:r>
              <a:rPr b="1" i="0" lang="en-US" sz="2300" u="none" cap="none" strike="noStrike">
                <a:solidFill>
                  <a:srgbClr val="2C2C2C"/>
                </a:solidFill>
                <a:latin typeface="Calibri"/>
                <a:ea typeface="Calibri"/>
                <a:cs typeface="Calibri"/>
                <a:sym typeface="Calibri"/>
              </a:rPr>
              <a:t>Performance Outcomes</a:t>
            </a:r>
            <a:endParaRPr b="0" i="0" sz="967"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Quality &amp; Safety</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Efficiency &amp; Finance</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Engagement</a:t>
            </a:r>
            <a:endParaRPr b="0" i="0" sz="2000" u="none" cap="none" strike="noStrike">
              <a:solidFill>
                <a:srgbClr val="2C2C2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Well-Being</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Learning &amp; Innovation</a:t>
            </a:r>
            <a:endParaRPr b="1" i="1" sz="2000" u="none" cap="none" strike="noStrike">
              <a:solidFill>
                <a:srgbClr val="2C2C2C"/>
              </a:solidFill>
              <a:latin typeface="Calibri"/>
              <a:ea typeface="Calibri"/>
              <a:cs typeface="Calibri"/>
              <a:sym typeface="Calibri"/>
            </a:endParaRPr>
          </a:p>
        </p:txBody>
      </p:sp>
      <p:sp>
        <p:nvSpPr>
          <p:cNvPr id="721" name="Google Shape;721;g27f6ddbcfb5_0_563"/>
          <p:cNvSpPr txBox="1"/>
          <p:nvPr/>
        </p:nvSpPr>
        <p:spPr>
          <a:xfrm>
            <a:off x="7518425" y="5372250"/>
            <a:ext cx="3947400" cy="1447500"/>
          </a:xfrm>
          <a:prstGeom prst="rect">
            <a:avLst/>
          </a:prstGeom>
          <a:solidFill>
            <a:srgbClr val="899A5B"/>
          </a:solidFill>
          <a:ln cap="flat" cmpd="sng" w="9525">
            <a:solidFill>
              <a:srgbClr val="4F81BD"/>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33"/>
              <a:buFont typeface="Arial"/>
              <a:buNone/>
            </a:pPr>
            <a:r>
              <a:rPr b="1" i="0" lang="en-US" sz="2300" u="none" cap="none" strike="noStrike">
                <a:solidFill>
                  <a:srgbClr val="2C2C2C"/>
                </a:solidFill>
                <a:latin typeface="Calibri"/>
                <a:ea typeface="Calibri"/>
                <a:cs typeface="Calibri"/>
                <a:sym typeface="Calibri"/>
              </a:rPr>
              <a:t>Work Process Interventions</a:t>
            </a:r>
            <a:endParaRPr b="1" i="0" sz="2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33"/>
              <a:buFont typeface="Arial"/>
              <a:buNone/>
            </a:pPr>
            <a:r>
              <a:rPr b="0" i="0" lang="en-US" sz="2033" u="none" cap="none" strike="noStrike">
                <a:solidFill>
                  <a:srgbClr val="2C2C2C"/>
                </a:solidFill>
                <a:latin typeface="Calibri"/>
                <a:ea typeface="Calibri"/>
                <a:cs typeface="Calibri"/>
                <a:sym typeface="Calibri"/>
              </a:rPr>
              <a:t>Assess Current State</a:t>
            </a:r>
            <a:endParaRPr b="0" i="0" sz="1233"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33"/>
              <a:buFont typeface="Arial"/>
              <a:buNone/>
            </a:pPr>
            <a:r>
              <a:rPr b="0" i="0" lang="en-US" sz="2033" u="none" cap="none" strike="noStrike">
                <a:solidFill>
                  <a:srgbClr val="2C2C2C"/>
                </a:solidFill>
                <a:latin typeface="Calibri"/>
                <a:ea typeface="Calibri"/>
                <a:cs typeface="Calibri"/>
                <a:sym typeface="Calibri"/>
              </a:rPr>
              <a:t>Identify Desired State </a:t>
            </a:r>
            <a:endParaRPr b="0" i="0" sz="1233"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33"/>
              <a:buFont typeface="Arial"/>
              <a:buNone/>
            </a:pPr>
            <a:r>
              <a:rPr b="0" i="0" lang="en-US" sz="2033" u="none" cap="none" strike="noStrike">
                <a:solidFill>
                  <a:srgbClr val="2C2C2C"/>
                </a:solidFill>
                <a:latin typeface="Calibri"/>
                <a:ea typeface="Calibri"/>
                <a:cs typeface="Calibri"/>
                <a:sym typeface="Calibri"/>
              </a:rPr>
              <a:t>Experiment to Close the Gap</a:t>
            </a:r>
            <a:endParaRPr b="0" i="0" sz="1233" u="none" cap="none" strike="noStrike">
              <a:solidFill>
                <a:schemeClr val="dk1"/>
              </a:solidFill>
              <a:latin typeface="Calibri"/>
              <a:ea typeface="Calibri"/>
              <a:cs typeface="Calibri"/>
              <a:sym typeface="Calibri"/>
            </a:endParaRPr>
          </a:p>
        </p:txBody>
      </p:sp>
      <p:sp>
        <p:nvSpPr>
          <p:cNvPr id="722" name="Google Shape;722;g27f6ddbcfb5_0_563"/>
          <p:cNvSpPr/>
          <p:nvPr/>
        </p:nvSpPr>
        <p:spPr>
          <a:xfrm>
            <a:off x="6199600" y="6007500"/>
            <a:ext cx="1621500" cy="484500"/>
          </a:xfrm>
          <a:prstGeom prst="leftRightArrow">
            <a:avLst>
              <a:gd fmla="val 50000" name="adj1"/>
              <a:gd fmla="val 50000" name="adj2"/>
            </a:avLst>
          </a:prstGeom>
          <a:solidFill>
            <a:schemeClr val="lt1"/>
          </a:solidFill>
          <a:ln cap="flat" cmpd="sng" w="19050">
            <a:solidFill>
              <a:srgbClr val="1C4587"/>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723" name="Google Shape;723;g27f6ddbcfb5_0_563"/>
          <p:cNvSpPr/>
          <p:nvPr/>
        </p:nvSpPr>
        <p:spPr>
          <a:xfrm>
            <a:off x="6746488" y="5118250"/>
            <a:ext cx="527700" cy="1054500"/>
          </a:xfrm>
          <a:prstGeom prst="upArrow">
            <a:avLst>
              <a:gd fmla="val 50000" name="adj1"/>
              <a:gd fmla="val 50000" name="adj2"/>
            </a:avLst>
          </a:prstGeom>
          <a:solidFill>
            <a:schemeClr val="lt1"/>
          </a:solidFill>
          <a:ln cap="flat" cmpd="sng" w="19050">
            <a:solidFill>
              <a:srgbClr val="1C4587"/>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724" name="Google Shape;724;g27f6ddbcfb5_0_563"/>
          <p:cNvSpPr/>
          <p:nvPr/>
        </p:nvSpPr>
        <p:spPr>
          <a:xfrm>
            <a:off x="7924800" y="3287184"/>
            <a:ext cx="1016100" cy="484500"/>
          </a:xfrm>
          <a:prstGeom prst="rightArrow">
            <a:avLst>
              <a:gd fmla="val 50000" name="adj1"/>
              <a:gd fmla="val 50000" name="adj2"/>
            </a:avLst>
          </a:prstGeom>
          <a:solidFill>
            <a:schemeClr val="lt1"/>
          </a:solidFill>
          <a:ln cap="flat" cmpd="sng" w="19050">
            <a:solidFill>
              <a:srgbClr val="1C4587"/>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725" name="Google Shape;725;g27f6ddbcfb5_0_563"/>
          <p:cNvSpPr/>
          <p:nvPr/>
        </p:nvSpPr>
        <p:spPr>
          <a:xfrm rot="10800000">
            <a:off x="5181600" y="2667000"/>
            <a:ext cx="609600" cy="1524000"/>
          </a:xfrm>
          <a:prstGeom prst="curvedLeftArrow">
            <a:avLst>
              <a:gd fmla="val 25000" name="adj1"/>
              <a:gd fmla="val 35067" name="adj2"/>
              <a:gd fmla="val 50000" name="adj3"/>
            </a:avLst>
          </a:prstGeom>
          <a:solidFill>
            <a:schemeClr val="dk2"/>
          </a:solidFill>
          <a:ln cap="flat" cmpd="sng" w="9525">
            <a:solidFill>
              <a:schemeClr val="dk1"/>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726" name="Google Shape;726;g27f6ddbcfb5_0_563"/>
          <p:cNvSpPr/>
          <p:nvPr/>
        </p:nvSpPr>
        <p:spPr>
          <a:xfrm>
            <a:off x="7721600" y="2805675"/>
            <a:ext cx="609600" cy="1447500"/>
          </a:xfrm>
          <a:prstGeom prst="curvedLeftArrow">
            <a:avLst>
              <a:gd fmla="val 25000" name="adj1"/>
              <a:gd fmla="val 50000" name="adj2"/>
              <a:gd fmla="val 25000" name="adj3"/>
            </a:avLst>
          </a:prstGeom>
          <a:solidFill>
            <a:schemeClr val="dk2"/>
          </a:solidFill>
          <a:ln cap="flat" cmpd="sng" w="9525">
            <a:solidFill>
              <a:schemeClr val="dk1"/>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727" name="Google Shape;727;g27f6ddbcfb5_0_563"/>
          <p:cNvSpPr/>
          <p:nvPr/>
        </p:nvSpPr>
        <p:spPr>
          <a:xfrm>
            <a:off x="4365073" y="3287175"/>
            <a:ext cx="1204500" cy="484500"/>
          </a:xfrm>
          <a:prstGeom prst="leftRightArrow">
            <a:avLst>
              <a:gd fmla="val 50000" name="adj1"/>
              <a:gd fmla="val 50000" name="adj2"/>
            </a:avLst>
          </a:prstGeom>
          <a:solidFill>
            <a:schemeClr val="lt1"/>
          </a:solidFill>
          <a:ln cap="flat" cmpd="sng" w="19050">
            <a:solidFill>
              <a:srgbClr val="0C343D"/>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728" name="Google Shape;728;g27f6ddbcfb5_0_563"/>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Relational model of change</a:t>
            </a:r>
            <a:endParaRPr b="0" i="0" sz="1400" u="none" cap="none" strike="noStrike">
              <a:solidFill>
                <a:srgbClr val="000000"/>
              </a:solidFill>
              <a:latin typeface="Arial"/>
              <a:ea typeface="Arial"/>
              <a:cs typeface="Arial"/>
              <a:sym typeface="Arial"/>
            </a:endParaRPr>
          </a:p>
        </p:txBody>
      </p:sp>
      <p:sp>
        <p:nvSpPr>
          <p:cNvPr id="729" name="Google Shape;729;g27f6ddbcfb5_0_563"/>
          <p:cNvSpPr/>
          <p:nvPr/>
        </p:nvSpPr>
        <p:spPr>
          <a:xfrm>
            <a:off x="180950" y="5739000"/>
            <a:ext cx="2144400" cy="714000"/>
          </a:xfrm>
          <a:prstGeom prst="rect">
            <a:avLst/>
          </a:prstGeom>
          <a:noFill/>
          <a:ln cap="flat" cmpd="sng" w="28575">
            <a:solidFill>
              <a:srgbClr val="1C458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1600" u="none" cap="none" strike="noStrike">
                <a:solidFill>
                  <a:schemeClr val="dk1"/>
                </a:solidFill>
                <a:latin typeface="Calibri"/>
                <a:ea typeface="Calibri"/>
                <a:cs typeface="Calibri"/>
                <a:sym typeface="Calibri"/>
              </a:rPr>
              <a:t>Multi-stakeholder team leads the process</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1e313814491_0_49"/>
          <p:cNvSpPr txBox="1"/>
          <p:nvPr>
            <p:ph type="title"/>
          </p:nvPr>
        </p:nvSpPr>
        <p:spPr>
          <a:xfrm>
            <a:off x="0" y="366400"/>
            <a:ext cx="12192000" cy="9267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C2C2C"/>
              </a:buClr>
              <a:buSzPts val="4400"/>
              <a:buFont typeface="Calibri"/>
              <a:buNone/>
            </a:pPr>
            <a:r>
              <a:rPr lang="en-US" sz="4600">
                <a:solidFill>
                  <a:schemeClr val="lt1"/>
                </a:solidFill>
              </a:rPr>
              <a:t>Six stages of change</a:t>
            </a:r>
            <a:endParaRPr sz="4600">
              <a:solidFill>
                <a:schemeClr val="lt1"/>
              </a:solidFill>
            </a:endParaRPr>
          </a:p>
        </p:txBody>
      </p:sp>
      <p:pic>
        <p:nvPicPr>
          <p:cNvPr id="735" name="Google Shape;735;g1e313814491_0_49"/>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
        <p:nvSpPr>
          <p:cNvPr id="736" name="Google Shape;736;g1e313814491_0_49"/>
          <p:cNvSpPr txBox="1"/>
          <p:nvPr/>
        </p:nvSpPr>
        <p:spPr>
          <a:xfrm>
            <a:off x="3051425" y="4731000"/>
            <a:ext cx="74790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rPr b="0" i="1" lang="en-US" sz="3100" u="none" cap="none" strike="noStrike">
                <a:solidFill>
                  <a:srgbClr val="000000"/>
                </a:solidFill>
                <a:latin typeface="Calibri"/>
                <a:ea typeface="Calibri"/>
                <a:cs typeface="Calibri"/>
                <a:sym typeface="Calibri"/>
              </a:rPr>
              <a:t>A cycle of continuous improvement</a:t>
            </a:r>
            <a:endParaRPr b="0" i="1" sz="3100" u="none" cap="none" strike="noStrike">
              <a:solidFill>
                <a:srgbClr val="000000"/>
              </a:solidFill>
              <a:latin typeface="Calibri"/>
              <a:ea typeface="Calibri"/>
              <a:cs typeface="Calibri"/>
              <a:sym typeface="Calibri"/>
            </a:endParaRPr>
          </a:p>
        </p:txBody>
      </p:sp>
      <p:pic>
        <p:nvPicPr>
          <p:cNvPr id="737" name="Google Shape;737;g1e313814491_0_49"/>
          <p:cNvPicPr preferRelativeResize="0"/>
          <p:nvPr/>
        </p:nvPicPr>
        <p:blipFill rotWithShape="1">
          <a:blip r:embed="rId4">
            <a:alphaModFix/>
          </a:blip>
          <a:srcRect b="0" l="0" r="0" t="0"/>
          <a:stretch/>
        </p:blipFill>
        <p:spPr>
          <a:xfrm>
            <a:off x="1094549" y="3031669"/>
            <a:ext cx="1595800" cy="1994756"/>
          </a:xfrm>
          <a:prstGeom prst="rect">
            <a:avLst/>
          </a:prstGeom>
          <a:noFill/>
          <a:ln>
            <a:noFill/>
          </a:ln>
        </p:spPr>
      </p:pic>
      <p:pic>
        <p:nvPicPr>
          <p:cNvPr id="738" name="Google Shape;738;g1e313814491_0_49"/>
          <p:cNvPicPr preferRelativeResize="0"/>
          <p:nvPr/>
        </p:nvPicPr>
        <p:blipFill rotWithShape="1">
          <a:blip r:embed="rId5">
            <a:alphaModFix/>
          </a:blip>
          <a:srcRect b="0" l="0" r="0" t="0"/>
          <a:stretch/>
        </p:blipFill>
        <p:spPr>
          <a:xfrm>
            <a:off x="203200" y="4963150"/>
            <a:ext cx="1481064" cy="1679075"/>
          </a:xfrm>
          <a:prstGeom prst="rect">
            <a:avLst/>
          </a:prstGeom>
          <a:noFill/>
          <a:ln>
            <a:noFill/>
          </a:ln>
        </p:spPr>
      </p:pic>
      <p:pic>
        <p:nvPicPr>
          <p:cNvPr id="739" name="Google Shape;739;g1e313814491_0_49"/>
          <p:cNvPicPr preferRelativeResize="0"/>
          <p:nvPr/>
        </p:nvPicPr>
        <p:blipFill rotWithShape="1">
          <a:blip r:embed="rId6">
            <a:alphaModFix/>
          </a:blip>
          <a:srcRect b="0" l="0" r="0" t="0"/>
          <a:stretch/>
        </p:blipFill>
        <p:spPr>
          <a:xfrm>
            <a:off x="203200" y="1361150"/>
            <a:ext cx="1357375" cy="1762975"/>
          </a:xfrm>
          <a:prstGeom prst="rect">
            <a:avLst/>
          </a:prstGeom>
          <a:noFill/>
          <a:ln>
            <a:noFill/>
          </a:ln>
        </p:spPr>
      </p:pic>
      <p:sp>
        <p:nvSpPr>
          <p:cNvPr id="740" name="Google Shape;740;g1e313814491_0_49"/>
          <p:cNvSpPr txBox="1"/>
          <p:nvPr>
            <p:ph idx="1" type="body"/>
          </p:nvPr>
        </p:nvSpPr>
        <p:spPr>
          <a:xfrm>
            <a:off x="2767425" y="1693750"/>
            <a:ext cx="8921100" cy="3269400"/>
          </a:xfrm>
          <a:prstGeom prst="rect">
            <a:avLst/>
          </a:prstGeom>
          <a:noFill/>
          <a:ln>
            <a:noFill/>
          </a:ln>
        </p:spPr>
        <p:txBody>
          <a:bodyPr anchorCtr="0" anchor="t" bIns="45700" lIns="91425" spcFirstLastPara="1" rIns="91425" wrap="square" tIns="45700">
            <a:normAutofit/>
          </a:bodyPr>
          <a:lstStyle/>
          <a:p>
            <a:pPr indent="-330200" lvl="0" marL="342900" rtl="0" algn="l">
              <a:lnSpc>
                <a:spcPct val="90000"/>
              </a:lnSpc>
              <a:spcBef>
                <a:spcPts val="0"/>
              </a:spcBef>
              <a:spcAft>
                <a:spcPts val="0"/>
              </a:spcAft>
              <a:buClr>
                <a:schemeClr val="accent4"/>
              </a:buClr>
              <a:buSzPts val="3000"/>
              <a:buFont typeface="Noto Sans Symbols"/>
              <a:buChar char="▪"/>
            </a:pPr>
            <a:r>
              <a:rPr lang="en-US" sz="3000">
                <a:solidFill>
                  <a:srgbClr val="2C2C2C"/>
                </a:solidFill>
              </a:rPr>
              <a:t>Stage 1: Explore context and create change team</a:t>
            </a:r>
            <a:endParaRPr sz="3000"/>
          </a:p>
          <a:p>
            <a:pPr indent="-330200" lvl="0" marL="342900" rtl="0" algn="l">
              <a:lnSpc>
                <a:spcPct val="90000"/>
              </a:lnSpc>
              <a:spcBef>
                <a:spcPts val="640"/>
              </a:spcBef>
              <a:spcAft>
                <a:spcPts val="0"/>
              </a:spcAft>
              <a:buClr>
                <a:schemeClr val="accent4"/>
              </a:buClr>
              <a:buSzPts val="3000"/>
              <a:buFont typeface="Noto Sans Symbols"/>
              <a:buChar char="▪"/>
            </a:pPr>
            <a:r>
              <a:rPr lang="en-US" sz="3000">
                <a:solidFill>
                  <a:srgbClr val="2C2C2C"/>
                </a:solidFill>
              </a:rPr>
              <a:t>Stage 2: Assess relational coordination</a:t>
            </a:r>
            <a:endParaRPr sz="3000"/>
          </a:p>
          <a:p>
            <a:pPr indent="-330200" lvl="0" marL="342900" rtl="0" algn="l">
              <a:lnSpc>
                <a:spcPct val="90000"/>
              </a:lnSpc>
              <a:spcBef>
                <a:spcPts val="640"/>
              </a:spcBef>
              <a:spcAft>
                <a:spcPts val="0"/>
              </a:spcAft>
              <a:buClr>
                <a:schemeClr val="accent4"/>
              </a:buClr>
              <a:buSzPts val="3000"/>
              <a:buFont typeface="Noto Sans Symbols"/>
              <a:buChar char="▪"/>
            </a:pPr>
            <a:r>
              <a:rPr lang="en-US" sz="3000">
                <a:solidFill>
                  <a:srgbClr val="2C2C2C"/>
                </a:solidFill>
              </a:rPr>
              <a:t>Stage 3: Assess structures</a:t>
            </a:r>
            <a:endParaRPr sz="3000"/>
          </a:p>
          <a:p>
            <a:pPr indent="-330200" lvl="0" marL="342900" rtl="0" algn="l">
              <a:lnSpc>
                <a:spcPct val="90000"/>
              </a:lnSpc>
              <a:spcBef>
                <a:spcPts val="640"/>
              </a:spcBef>
              <a:spcAft>
                <a:spcPts val="0"/>
              </a:spcAft>
              <a:buClr>
                <a:schemeClr val="accent4"/>
              </a:buClr>
              <a:buSzPts val="3000"/>
              <a:buFont typeface="Noto Sans Symbols"/>
              <a:buChar char="▪"/>
            </a:pPr>
            <a:r>
              <a:rPr lang="en-US" sz="3000">
                <a:solidFill>
                  <a:srgbClr val="2C2C2C"/>
                </a:solidFill>
              </a:rPr>
              <a:t>Stage 4: Design interventions</a:t>
            </a:r>
            <a:endParaRPr sz="3000"/>
          </a:p>
          <a:p>
            <a:pPr indent="-330200" lvl="0" marL="342900" rtl="0" algn="l">
              <a:lnSpc>
                <a:spcPct val="90000"/>
              </a:lnSpc>
              <a:spcBef>
                <a:spcPts val="640"/>
              </a:spcBef>
              <a:spcAft>
                <a:spcPts val="0"/>
              </a:spcAft>
              <a:buClr>
                <a:schemeClr val="accent4"/>
              </a:buClr>
              <a:buSzPts val="3000"/>
              <a:buFont typeface="Noto Sans Symbols"/>
              <a:buChar char="▪"/>
            </a:pPr>
            <a:r>
              <a:rPr lang="en-US" sz="3000">
                <a:solidFill>
                  <a:srgbClr val="2C2C2C"/>
                </a:solidFill>
              </a:rPr>
              <a:t>Stage 5: Implement interventions</a:t>
            </a:r>
            <a:endParaRPr sz="3000">
              <a:solidFill>
                <a:srgbClr val="2C2C2C"/>
              </a:solidFill>
            </a:endParaRPr>
          </a:p>
          <a:p>
            <a:pPr indent="-330200" lvl="0" marL="342900" rtl="0" algn="l">
              <a:lnSpc>
                <a:spcPct val="90000"/>
              </a:lnSpc>
              <a:spcBef>
                <a:spcPts val="640"/>
              </a:spcBef>
              <a:spcAft>
                <a:spcPts val="0"/>
              </a:spcAft>
              <a:buClr>
                <a:schemeClr val="accent4"/>
              </a:buClr>
              <a:buSzPts val="3000"/>
              <a:buFont typeface="Noto Sans Symbols"/>
              <a:buChar char="▪"/>
            </a:pPr>
            <a:r>
              <a:rPr lang="en-US" sz="3000">
                <a:solidFill>
                  <a:srgbClr val="2C2C2C"/>
                </a:solidFill>
              </a:rPr>
              <a:t>Stage 6: Assess progress and spread the learning</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7f6ddbcfb5_0_16"/>
          <p:cNvSpPr/>
          <p:nvPr/>
        </p:nvSpPr>
        <p:spPr>
          <a:xfrm>
            <a:off x="406400" y="304800"/>
            <a:ext cx="11480700" cy="838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 or worse</a:t>
            </a:r>
            <a:endParaRPr b="0" i="0" sz="1800" u="none" cap="none" strike="noStrike">
              <a:solidFill>
                <a:schemeClr val="dk1"/>
              </a:solidFill>
              <a:latin typeface="Calibri"/>
              <a:ea typeface="Calibri"/>
              <a:cs typeface="Calibri"/>
              <a:sym typeface="Calibri"/>
            </a:endParaRPr>
          </a:p>
        </p:txBody>
      </p:sp>
      <p:sp>
        <p:nvSpPr>
          <p:cNvPr id="123" name="Google Shape;123;g27f6ddbcfb5_0_16"/>
          <p:cNvSpPr txBox="1"/>
          <p:nvPr/>
        </p:nvSpPr>
        <p:spPr>
          <a:xfrm>
            <a:off x="2661625" y="1828800"/>
            <a:ext cx="3637800" cy="3170700"/>
          </a:xfrm>
          <a:prstGeom prst="rect">
            <a:avLst/>
          </a:prstGeom>
          <a:solidFill>
            <a:srgbClr val="7E9532"/>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240"/>
              <a:buFont typeface="Arial"/>
              <a:buNone/>
            </a:pPr>
            <a:r>
              <a:rPr b="0" i="0" lang="en-US" sz="3200" u="none" cap="none" strike="noStrike">
                <a:solidFill>
                  <a:schemeClr val="dk1"/>
                </a:solidFill>
                <a:latin typeface="Arial"/>
                <a:ea typeface="Arial"/>
                <a:cs typeface="Arial"/>
                <a:sym typeface="Arial"/>
              </a:rPr>
              <a:t>Competing goals</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200" u="none" cap="none" strike="noStrike">
                <a:solidFill>
                  <a:schemeClr val="dk1"/>
                </a:solidFill>
                <a:latin typeface="Arial"/>
                <a:ea typeface="Arial"/>
                <a:cs typeface="Arial"/>
                <a:sym typeface="Arial"/>
              </a:rPr>
              <a:t>Exclusive knowledge</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200" u="none" cap="none" strike="noStrike">
                <a:solidFill>
                  <a:schemeClr val="dk1"/>
                </a:solidFill>
                <a:latin typeface="Arial"/>
                <a:ea typeface="Arial"/>
                <a:cs typeface="Arial"/>
                <a:sym typeface="Arial"/>
              </a:rPr>
              <a:t>Lack of respect</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t/>
            </a:r>
            <a:endParaRPr b="0" i="0" sz="3200" u="none" cap="none" strike="noStrike">
              <a:solidFill>
                <a:schemeClr val="dk1"/>
              </a:solidFill>
              <a:latin typeface="Arial"/>
              <a:ea typeface="Arial"/>
              <a:cs typeface="Arial"/>
              <a:sym typeface="Arial"/>
            </a:endParaRPr>
          </a:p>
        </p:txBody>
      </p:sp>
      <p:sp>
        <p:nvSpPr>
          <p:cNvPr id="124" name="Google Shape;124;g27f6ddbcfb5_0_16"/>
          <p:cNvSpPr txBox="1"/>
          <p:nvPr/>
        </p:nvSpPr>
        <p:spPr>
          <a:xfrm>
            <a:off x="7112000" y="1828800"/>
            <a:ext cx="3259800" cy="3170700"/>
          </a:xfrm>
          <a:prstGeom prst="rect">
            <a:avLst/>
          </a:prstGeom>
          <a:solidFill>
            <a:srgbClr val="7E9532"/>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240"/>
              <a:buFont typeface="Arial"/>
              <a:buNone/>
            </a:pPr>
            <a:r>
              <a:rPr b="0" i="0" lang="en-US" sz="3200" u="none" cap="none" strike="noStrike">
                <a:solidFill>
                  <a:schemeClr val="dk1"/>
                </a:solidFill>
                <a:latin typeface="Arial"/>
                <a:ea typeface="Arial"/>
                <a:cs typeface="Arial"/>
                <a:sym typeface="Arial"/>
              </a:rPr>
              <a:t>Infrequent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200" u="none" cap="none" strike="noStrike">
                <a:solidFill>
                  <a:schemeClr val="dk1"/>
                </a:solidFill>
                <a:latin typeface="Arial"/>
                <a:ea typeface="Arial"/>
                <a:cs typeface="Arial"/>
                <a:sym typeface="Arial"/>
              </a:rPr>
              <a:t>Delayed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200" u="none" cap="none" strike="noStrike">
                <a:solidFill>
                  <a:schemeClr val="dk1"/>
                </a:solidFill>
                <a:latin typeface="Arial"/>
                <a:ea typeface="Arial"/>
                <a:cs typeface="Arial"/>
                <a:sym typeface="Arial"/>
              </a:rPr>
              <a:t>Inaccurate</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1600"/>
              </a:spcBef>
              <a:spcAft>
                <a:spcPts val="0"/>
              </a:spcAft>
              <a:buClr>
                <a:schemeClr val="accent1"/>
              </a:buClr>
              <a:buSzPts val="2240"/>
              <a:buFont typeface="Arial"/>
              <a:buNone/>
            </a:pPr>
            <a:r>
              <a:rPr b="0" i="0" lang="en-US" sz="3200" u="none" cap="none" strike="noStrike">
                <a:solidFill>
                  <a:schemeClr val="dk1"/>
                </a:solidFill>
                <a:latin typeface="Arial"/>
                <a:ea typeface="Arial"/>
                <a:cs typeface="Arial"/>
                <a:sym typeface="Arial"/>
              </a:rPr>
              <a:t>“Finger-pointing” communication</a:t>
            </a:r>
            <a:endParaRPr b="0" i="0" sz="3200" u="none" cap="none" strike="noStrike">
              <a:solidFill>
                <a:schemeClr val="dk1"/>
              </a:solidFill>
              <a:latin typeface="Arial"/>
              <a:ea typeface="Arial"/>
              <a:cs typeface="Arial"/>
              <a:sym typeface="Arial"/>
            </a:endParaRPr>
          </a:p>
        </p:txBody>
      </p:sp>
      <p:sp>
        <p:nvSpPr>
          <p:cNvPr id="125" name="Google Shape;125;g27f6ddbcfb5_0_16"/>
          <p:cNvSpPr/>
          <p:nvPr/>
        </p:nvSpPr>
        <p:spPr>
          <a:xfrm>
            <a:off x="4572000" y="1295401"/>
            <a:ext cx="4464000" cy="457200"/>
          </a:xfrm>
          <a:prstGeom prst="curvedDownArrow">
            <a:avLst>
              <a:gd fmla="val 91299" name="adj1"/>
              <a:gd fmla="val 182597" name="adj2"/>
              <a:gd fmla="val 33333" name="adj3"/>
            </a:avLst>
          </a:prstGeom>
          <a:solidFill>
            <a:schemeClr val="dk2"/>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g27f6ddbcfb5_0_16"/>
          <p:cNvSpPr/>
          <p:nvPr/>
        </p:nvSpPr>
        <p:spPr>
          <a:xfrm rot="5400000">
            <a:off x="6583353" y="2765275"/>
            <a:ext cx="470100" cy="5276700"/>
          </a:xfrm>
          <a:prstGeom prst="curvedLeftArrow">
            <a:avLst>
              <a:gd fmla="val 107922" name="adj1"/>
              <a:gd fmla="val 215844" name="adj2"/>
              <a:gd fmla="val 33333" name="adj3"/>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27" name="Google Shape;127;g27f6ddbcfb5_0_16"/>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g2480356218c_0_571"/>
          <p:cNvSpPr txBox="1"/>
          <p:nvPr/>
        </p:nvSpPr>
        <p:spPr>
          <a:xfrm>
            <a:off x="833725" y="1738100"/>
            <a:ext cx="10769700" cy="47409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accent5"/>
              </a:buClr>
              <a:buSzPts val="3400"/>
              <a:buFont typeface="Noto Sans Symbols"/>
              <a:buChar char="▪"/>
            </a:pPr>
            <a:r>
              <a:rPr b="1" i="0" lang="en-US" sz="3400" u="none" cap="none" strike="noStrike">
                <a:solidFill>
                  <a:srgbClr val="2C2C2C"/>
                </a:solidFill>
                <a:latin typeface="Calibri"/>
                <a:ea typeface="Calibri"/>
                <a:cs typeface="Calibri"/>
                <a:sym typeface="Calibri"/>
              </a:rPr>
              <a:t>Relational interventions</a:t>
            </a:r>
            <a:r>
              <a:rPr b="0" i="0" lang="en-US" sz="3400" u="none" cap="none" strike="noStrike">
                <a:solidFill>
                  <a:srgbClr val="2C2C2C"/>
                </a:solidFill>
                <a:latin typeface="Calibri"/>
                <a:ea typeface="Calibri"/>
                <a:cs typeface="Calibri"/>
                <a:sym typeface="Calibri"/>
              </a:rPr>
              <a:t> help to strengthen relational coordination</a:t>
            </a:r>
            <a:endParaRPr b="0" i="0" sz="3400" u="none" cap="none" strike="noStrike">
              <a:solidFill>
                <a:srgbClr val="2C2C2C"/>
              </a:solidFill>
              <a:latin typeface="Calibri"/>
              <a:ea typeface="Calibri"/>
              <a:cs typeface="Calibri"/>
              <a:sym typeface="Calibri"/>
            </a:endParaRPr>
          </a:p>
          <a:p>
            <a:pPr indent="-457200" lvl="0" marL="457200" marR="0" rtl="0" algn="l">
              <a:lnSpc>
                <a:spcPct val="100000"/>
              </a:lnSpc>
              <a:spcBef>
                <a:spcPts val="0"/>
              </a:spcBef>
              <a:spcAft>
                <a:spcPts val="0"/>
              </a:spcAft>
              <a:buClr>
                <a:srgbClr val="2C2C2C"/>
              </a:buClr>
              <a:buSzPts val="3400"/>
              <a:buFont typeface="Calibri"/>
              <a:buChar char="▪"/>
            </a:pPr>
            <a:r>
              <a:rPr b="1" i="0" lang="en-US" sz="3400" u="none" cap="none" strike="noStrike">
                <a:solidFill>
                  <a:srgbClr val="2C2C2C"/>
                </a:solidFill>
                <a:latin typeface="Calibri"/>
                <a:ea typeface="Calibri"/>
                <a:cs typeface="Calibri"/>
                <a:sym typeface="Calibri"/>
              </a:rPr>
              <a:t>Structural interventions</a:t>
            </a:r>
            <a:r>
              <a:rPr b="0" i="0" lang="en-US" sz="3400" u="none" cap="none" strike="noStrike">
                <a:solidFill>
                  <a:srgbClr val="2C2C2C"/>
                </a:solidFill>
                <a:latin typeface="Calibri"/>
                <a:ea typeface="Calibri"/>
                <a:cs typeface="Calibri"/>
                <a:sym typeface="Calibri"/>
              </a:rPr>
              <a:t> help to support and sustain relational coordination</a:t>
            </a:r>
            <a:endParaRPr b="0" i="0" sz="3400" u="none" cap="none" strike="noStrike">
              <a:solidFill>
                <a:srgbClr val="2C2C2C"/>
              </a:solidFill>
              <a:latin typeface="Calibri"/>
              <a:ea typeface="Calibri"/>
              <a:cs typeface="Calibri"/>
              <a:sym typeface="Calibri"/>
            </a:endParaRPr>
          </a:p>
          <a:p>
            <a:pPr indent="-457200" lvl="0" marL="457200" marR="0" rtl="0" algn="l">
              <a:lnSpc>
                <a:spcPct val="100000"/>
              </a:lnSpc>
              <a:spcBef>
                <a:spcPts val="0"/>
              </a:spcBef>
              <a:spcAft>
                <a:spcPts val="0"/>
              </a:spcAft>
              <a:buClr>
                <a:srgbClr val="2C2C2C"/>
              </a:buClr>
              <a:buSzPts val="3400"/>
              <a:buFont typeface="Calibri"/>
              <a:buChar char="▪"/>
            </a:pPr>
            <a:r>
              <a:rPr b="1" i="0" lang="en-US" sz="3400" u="none" cap="none" strike="noStrike">
                <a:solidFill>
                  <a:srgbClr val="2C2C2C"/>
                </a:solidFill>
                <a:latin typeface="Calibri"/>
                <a:ea typeface="Calibri"/>
                <a:cs typeface="Calibri"/>
                <a:sym typeface="Calibri"/>
              </a:rPr>
              <a:t>Work process interventions </a:t>
            </a:r>
            <a:r>
              <a:rPr b="0" i="0" lang="en-US" sz="3400" u="none" cap="none" strike="noStrike">
                <a:solidFill>
                  <a:srgbClr val="2C2C2C"/>
                </a:solidFill>
                <a:latin typeface="Calibri"/>
                <a:ea typeface="Calibri"/>
                <a:cs typeface="Calibri"/>
                <a:sym typeface="Calibri"/>
              </a:rPr>
              <a:t>are participatory problem solving methods </a:t>
            </a:r>
            <a:r>
              <a:rPr lang="en-US" sz="3400">
                <a:solidFill>
                  <a:srgbClr val="2C2C2C"/>
                </a:solidFill>
                <a:latin typeface="Calibri"/>
                <a:ea typeface="Calibri"/>
                <a:cs typeface="Calibri"/>
                <a:sym typeface="Calibri"/>
              </a:rPr>
              <a:t>for continuous improvement (lean, six sigma, PDSA, improvement science, etc.)</a:t>
            </a:r>
            <a:endParaRPr b="0" i="0" sz="3400" u="none" cap="none" strike="noStrike">
              <a:solidFill>
                <a:srgbClr val="2C2C2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C2C2C"/>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C2C2C"/>
              </a:solidFill>
              <a:latin typeface="Calibri"/>
              <a:ea typeface="Calibri"/>
              <a:cs typeface="Calibri"/>
              <a:sym typeface="Calibri"/>
            </a:endParaRPr>
          </a:p>
        </p:txBody>
      </p:sp>
      <p:sp>
        <p:nvSpPr>
          <p:cNvPr id="747" name="Google Shape;747;g2480356218c_0_571"/>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Three types of interventions</a:t>
            </a:r>
            <a:endParaRPr b="0" i="0" sz="1400" u="none" cap="none" strike="noStrike">
              <a:solidFill>
                <a:srgbClr val="000000"/>
              </a:solidFill>
              <a:latin typeface="Arial"/>
              <a:ea typeface="Arial"/>
              <a:cs typeface="Arial"/>
              <a:sym typeface="Arial"/>
            </a:endParaRPr>
          </a:p>
        </p:txBody>
      </p:sp>
      <p:pic>
        <p:nvPicPr>
          <p:cNvPr id="748" name="Google Shape;748;g2480356218c_0_571"/>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g2480356218c_0_203"/>
          <p:cNvSpPr txBox="1"/>
          <p:nvPr/>
        </p:nvSpPr>
        <p:spPr>
          <a:xfrm>
            <a:off x="827525" y="1544850"/>
            <a:ext cx="10769700" cy="42483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rgbClr val="4F6128"/>
              </a:buClr>
              <a:buSzPts val="3000"/>
              <a:buFont typeface="Noto Sans Symbols"/>
              <a:buChar char="▪"/>
            </a:pPr>
            <a:r>
              <a:rPr b="0" i="1" lang="en-US" sz="3000" u="none" cap="none" strike="noStrike">
                <a:solidFill>
                  <a:schemeClr val="dk1"/>
                </a:solidFill>
                <a:latin typeface="Calibri"/>
                <a:ea typeface="Calibri"/>
                <a:cs typeface="Calibri"/>
                <a:sym typeface="Calibri"/>
              </a:rPr>
              <a:t>Relational mapping</a:t>
            </a:r>
            <a:r>
              <a:rPr b="0" i="0" lang="en-US" sz="3000" u="none" cap="none" strike="noStrike">
                <a:solidFill>
                  <a:schemeClr val="dk1"/>
                </a:solidFill>
                <a:latin typeface="Calibri"/>
                <a:ea typeface="Calibri"/>
                <a:cs typeface="Calibri"/>
                <a:sym typeface="Calibri"/>
              </a:rPr>
              <a:t> to see the whole</a:t>
            </a:r>
            <a:endParaRPr b="0" i="0" sz="3000" u="none" cap="none" strike="noStrike">
              <a:solidFill>
                <a:srgbClr val="000000"/>
              </a:solidFill>
              <a:latin typeface="Arial"/>
              <a:ea typeface="Arial"/>
              <a:cs typeface="Arial"/>
              <a:sym typeface="Arial"/>
            </a:endParaRPr>
          </a:p>
          <a:p>
            <a:pPr indent="-444500" lvl="0" marL="457200" marR="0" rtl="0" algn="l">
              <a:lnSpc>
                <a:spcPct val="100000"/>
              </a:lnSpc>
              <a:spcBef>
                <a:spcPts val="0"/>
              </a:spcBef>
              <a:spcAft>
                <a:spcPts val="0"/>
              </a:spcAft>
              <a:buClr>
                <a:srgbClr val="4F6128"/>
              </a:buClr>
              <a:buSzPts val="3000"/>
              <a:buFont typeface="Noto Sans Symbols"/>
              <a:buChar char="▪"/>
            </a:pPr>
            <a:r>
              <a:rPr b="0" i="1" lang="en-US" sz="3000" u="none" cap="none" strike="noStrike">
                <a:solidFill>
                  <a:schemeClr val="dk1"/>
                </a:solidFill>
                <a:latin typeface="Calibri"/>
                <a:ea typeface="Calibri"/>
                <a:cs typeface="Calibri"/>
                <a:sym typeface="Calibri"/>
              </a:rPr>
              <a:t>Humble inquiry</a:t>
            </a:r>
            <a:r>
              <a:rPr b="0" i="0" lang="en-US" sz="3000" u="none" cap="none" strike="noStrike">
                <a:solidFill>
                  <a:schemeClr val="dk1"/>
                </a:solidFill>
                <a:latin typeface="Calibri"/>
                <a:ea typeface="Calibri"/>
                <a:cs typeface="Calibri"/>
                <a:sym typeface="Calibri"/>
              </a:rPr>
              <a:t> to create psychological safety </a:t>
            </a:r>
            <a:endParaRPr b="0" i="0" sz="3000" u="none" cap="none" strike="noStrike">
              <a:solidFill>
                <a:schemeClr val="dk1"/>
              </a:solidFill>
              <a:latin typeface="Calibri"/>
              <a:ea typeface="Calibri"/>
              <a:cs typeface="Calibri"/>
              <a:sym typeface="Calibri"/>
            </a:endParaRPr>
          </a:p>
          <a:p>
            <a:pPr indent="-444500" lvl="0" marL="457200" marR="0" rtl="0" algn="l">
              <a:lnSpc>
                <a:spcPct val="100000"/>
              </a:lnSpc>
              <a:spcBef>
                <a:spcPts val="0"/>
              </a:spcBef>
              <a:spcAft>
                <a:spcPts val="0"/>
              </a:spcAft>
              <a:buClr>
                <a:schemeClr val="dk1"/>
              </a:buClr>
              <a:buSzPts val="3000"/>
              <a:buFont typeface="Calibri"/>
              <a:buChar char="▪"/>
            </a:pPr>
            <a:r>
              <a:rPr b="0" i="1" lang="en-US" sz="3000" u="none" cap="none" strike="noStrike">
                <a:solidFill>
                  <a:schemeClr val="dk1"/>
                </a:solidFill>
                <a:latin typeface="Calibri"/>
                <a:ea typeface="Calibri"/>
                <a:cs typeface="Calibri"/>
                <a:sym typeface="Calibri"/>
              </a:rPr>
              <a:t>Top priorities </a:t>
            </a:r>
            <a:r>
              <a:rPr b="0" i="0" lang="en-US" sz="3000" u="none" cap="none" strike="noStrike">
                <a:solidFill>
                  <a:schemeClr val="dk1"/>
                </a:solidFill>
                <a:latin typeface="Calibri"/>
                <a:ea typeface="Calibri"/>
                <a:cs typeface="Calibri"/>
                <a:sym typeface="Calibri"/>
              </a:rPr>
              <a:t>to identify shared goals</a:t>
            </a:r>
            <a:endParaRPr b="0" i="0" sz="3000" u="none" cap="none" strike="noStrike">
              <a:solidFill>
                <a:schemeClr val="dk1"/>
              </a:solidFill>
              <a:latin typeface="Calibri"/>
              <a:ea typeface="Calibri"/>
              <a:cs typeface="Calibri"/>
              <a:sym typeface="Calibri"/>
            </a:endParaRPr>
          </a:p>
          <a:p>
            <a:pPr indent="-444500" lvl="0" marL="457200" marR="0" rtl="0" algn="l">
              <a:lnSpc>
                <a:spcPct val="100000"/>
              </a:lnSpc>
              <a:spcBef>
                <a:spcPts val="0"/>
              </a:spcBef>
              <a:spcAft>
                <a:spcPts val="0"/>
              </a:spcAft>
              <a:buClr>
                <a:srgbClr val="4F6128"/>
              </a:buClr>
              <a:buSzPts val="3000"/>
              <a:buFont typeface="Noto Sans Symbols"/>
              <a:buChar char="▪"/>
            </a:pPr>
            <a:r>
              <a:rPr b="0" i="1" lang="en-US" sz="3000" u="none" cap="none" strike="noStrike">
                <a:solidFill>
                  <a:schemeClr val="dk1"/>
                </a:solidFill>
                <a:latin typeface="Calibri"/>
                <a:ea typeface="Calibri"/>
                <a:cs typeface="Calibri"/>
                <a:sym typeface="Calibri"/>
              </a:rPr>
              <a:t>Conversations of interdependence </a:t>
            </a:r>
            <a:r>
              <a:rPr b="0" i="0" lang="en-US" sz="3000" u="none" cap="none" strike="noStrike">
                <a:solidFill>
                  <a:schemeClr val="dk1"/>
                </a:solidFill>
                <a:latin typeface="Calibri"/>
                <a:ea typeface="Calibri"/>
                <a:cs typeface="Calibri"/>
                <a:sym typeface="Calibri"/>
              </a:rPr>
              <a:t>to build shared knowledge</a:t>
            </a:r>
            <a:endParaRPr b="0" i="0" sz="3000" u="none" cap="none" strike="noStrike">
              <a:solidFill>
                <a:schemeClr val="dk1"/>
              </a:solidFill>
              <a:latin typeface="Calibri"/>
              <a:ea typeface="Calibri"/>
              <a:cs typeface="Calibri"/>
              <a:sym typeface="Calibri"/>
            </a:endParaRPr>
          </a:p>
          <a:p>
            <a:pPr indent="-444500" lvl="0" marL="457200" marR="0" rtl="0" algn="l">
              <a:lnSpc>
                <a:spcPct val="100000"/>
              </a:lnSpc>
              <a:spcBef>
                <a:spcPts val="0"/>
              </a:spcBef>
              <a:spcAft>
                <a:spcPts val="0"/>
              </a:spcAft>
              <a:buClr>
                <a:schemeClr val="dk1"/>
              </a:buClr>
              <a:buSzPts val="3000"/>
              <a:buFont typeface="Calibri"/>
              <a:buChar char="▪"/>
            </a:pPr>
            <a:r>
              <a:rPr b="0" i="1" lang="en-US" sz="3000" u="none" cap="none" strike="noStrike">
                <a:solidFill>
                  <a:schemeClr val="dk1"/>
                </a:solidFill>
                <a:latin typeface="Calibri"/>
                <a:ea typeface="Calibri"/>
                <a:cs typeface="Calibri"/>
                <a:sym typeface="Calibri"/>
              </a:rPr>
              <a:t>Conversations of difference</a:t>
            </a:r>
            <a:r>
              <a:rPr b="0" i="0" lang="en-US" sz="3000" u="none" cap="none" strike="noStrike">
                <a:solidFill>
                  <a:schemeClr val="dk1"/>
                </a:solidFill>
                <a:latin typeface="Calibri"/>
                <a:ea typeface="Calibri"/>
                <a:cs typeface="Calibri"/>
                <a:sym typeface="Calibri"/>
              </a:rPr>
              <a:t> to build shared knowledge</a:t>
            </a:r>
            <a:endParaRPr b="0" i="0" sz="3000" u="none" cap="none" strike="noStrike">
              <a:solidFill>
                <a:schemeClr val="dk1"/>
              </a:solidFill>
              <a:latin typeface="Calibri"/>
              <a:ea typeface="Calibri"/>
              <a:cs typeface="Calibri"/>
              <a:sym typeface="Calibri"/>
            </a:endParaRPr>
          </a:p>
          <a:p>
            <a:pPr indent="-444500" lvl="0" marL="457200" marR="0" rtl="0" algn="l">
              <a:lnSpc>
                <a:spcPct val="100000"/>
              </a:lnSpc>
              <a:spcBef>
                <a:spcPts val="0"/>
              </a:spcBef>
              <a:spcAft>
                <a:spcPts val="0"/>
              </a:spcAft>
              <a:buClr>
                <a:srgbClr val="4F6128"/>
              </a:buClr>
              <a:buSzPts val="3000"/>
              <a:buFont typeface="Noto Sans Symbols"/>
              <a:buChar char="▪"/>
            </a:pPr>
            <a:r>
              <a:rPr b="0" i="1" lang="en-US" sz="3000" u="none" cap="none" strike="noStrike">
                <a:solidFill>
                  <a:schemeClr val="dk1"/>
                </a:solidFill>
                <a:latin typeface="Calibri"/>
                <a:ea typeface="Calibri"/>
                <a:cs typeface="Calibri"/>
                <a:sym typeface="Calibri"/>
              </a:rPr>
              <a:t>Improvisation</a:t>
            </a:r>
            <a:r>
              <a:rPr b="0" i="0" lang="en-US" sz="3000" u="none" cap="none" strike="noStrike">
                <a:solidFill>
                  <a:schemeClr val="dk1"/>
                </a:solidFill>
                <a:latin typeface="Calibri"/>
                <a:ea typeface="Calibri"/>
                <a:cs typeface="Calibri"/>
                <a:sym typeface="Calibri"/>
              </a:rPr>
              <a:t> to see the perspective of others</a:t>
            </a:r>
            <a:endParaRPr b="0" i="0" sz="3000" u="none" cap="none" strike="noStrike">
              <a:solidFill>
                <a:srgbClr val="000000"/>
              </a:solidFill>
              <a:latin typeface="Arial"/>
              <a:ea typeface="Arial"/>
              <a:cs typeface="Arial"/>
              <a:sym typeface="Arial"/>
            </a:endParaRPr>
          </a:p>
          <a:p>
            <a:pPr indent="-444500" lvl="0" marL="457200" marR="0" rtl="0" algn="l">
              <a:lnSpc>
                <a:spcPct val="100000"/>
              </a:lnSpc>
              <a:spcBef>
                <a:spcPts val="0"/>
              </a:spcBef>
              <a:spcAft>
                <a:spcPts val="0"/>
              </a:spcAft>
              <a:buClr>
                <a:srgbClr val="4F6128"/>
              </a:buClr>
              <a:buSzPts val="3000"/>
              <a:buFont typeface="Noto Sans Symbols"/>
              <a:buChar char="▪"/>
            </a:pPr>
            <a:r>
              <a:rPr b="0" i="1" lang="en-US" sz="3000" u="none" cap="none" strike="noStrike">
                <a:solidFill>
                  <a:schemeClr val="dk1"/>
                </a:solidFill>
                <a:latin typeface="Calibri"/>
                <a:ea typeface="Calibri"/>
                <a:cs typeface="Calibri"/>
                <a:sym typeface="Calibri"/>
              </a:rPr>
              <a:t>Walk a mile</a:t>
            </a:r>
            <a:r>
              <a:rPr b="0" i="0" lang="en-US" sz="3000" u="none" cap="none" strike="noStrike">
                <a:solidFill>
                  <a:schemeClr val="dk1"/>
                </a:solidFill>
                <a:latin typeface="Calibri"/>
                <a:ea typeface="Calibri"/>
                <a:cs typeface="Calibri"/>
                <a:sym typeface="Calibri"/>
              </a:rPr>
              <a:t> to see the perspective of others</a:t>
            </a:r>
            <a:endParaRPr b="0" i="0" sz="3000" u="none" cap="none" strike="noStrike">
              <a:solidFill>
                <a:schemeClr val="dk1"/>
              </a:solidFill>
              <a:latin typeface="Calibri"/>
              <a:ea typeface="Calibri"/>
              <a:cs typeface="Calibri"/>
              <a:sym typeface="Calibri"/>
            </a:endParaRPr>
          </a:p>
          <a:p>
            <a:pPr indent="-444500" lvl="0" marL="457200" marR="0" rtl="0" algn="l">
              <a:lnSpc>
                <a:spcPct val="100000"/>
              </a:lnSpc>
              <a:spcBef>
                <a:spcPts val="0"/>
              </a:spcBef>
              <a:spcAft>
                <a:spcPts val="0"/>
              </a:spcAft>
              <a:buClr>
                <a:srgbClr val="4F6128"/>
              </a:buClr>
              <a:buSzPts val="3000"/>
              <a:buFont typeface="Noto Sans Symbols"/>
              <a:buChar char="▪"/>
            </a:pPr>
            <a:r>
              <a:rPr b="0" i="1" lang="en-US" sz="3000" u="none" cap="none" strike="noStrike">
                <a:solidFill>
                  <a:schemeClr val="dk1"/>
                </a:solidFill>
                <a:latin typeface="Calibri"/>
                <a:ea typeface="Calibri"/>
                <a:cs typeface="Calibri"/>
                <a:sym typeface="Calibri"/>
              </a:rPr>
              <a:t>Stepping stones</a:t>
            </a:r>
            <a:r>
              <a:rPr b="0" i="0" lang="en-US" sz="3000" u="none" cap="none" strike="noStrike">
                <a:solidFill>
                  <a:schemeClr val="dk1"/>
                </a:solidFill>
                <a:latin typeface="Calibri"/>
                <a:ea typeface="Calibri"/>
                <a:cs typeface="Calibri"/>
                <a:sym typeface="Calibri"/>
              </a:rPr>
              <a:t> to shared personal narratives</a:t>
            </a:r>
            <a:endParaRPr b="0" i="0" sz="3000" u="none" cap="none" strike="noStrike">
              <a:solidFill>
                <a:schemeClr val="dk1"/>
              </a:solidFill>
              <a:latin typeface="Calibri"/>
              <a:ea typeface="Calibri"/>
              <a:cs typeface="Calibri"/>
              <a:sym typeface="Calibri"/>
            </a:endParaRPr>
          </a:p>
          <a:p>
            <a:pPr indent="-444500" lvl="0" marL="457200" marR="0" rtl="0" algn="l">
              <a:lnSpc>
                <a:spcPct val="100000"/>
              </a:lnSpc>
              <a:spcBef>
                <a:spcPts val="0"/>
              </a:spcBef>
              <a:spcAft>
                <a:spcPts val="0"/>
              </a:spcAft>
              <a:buClr>
                <a:srgbClr val="4F6128"/>
              </a:buClr>
              <a:buSzPts val="3000"/>
              <a:buFont typeface="Noto Sans Symbols"/>
              <a:buChar char="▪"/>
            </a:pPr>
            <a:r>
              <a:rPr b="0" i="1" lang="en-US" sz="3000" u="none" cap="none" strike="noStrike">
                <a:solidFill>
                  <a:schemeClr val="dk1"/>
                </a:solidFill>
                <a:latin typeface="Calibri"/>
                <a:ea typeface="Calibri"/>
                <a:cs typeface="Calibri"/>
                <a:sym typeface="Calibri"/>
              </a:rPr>
              <a:t>Behavioral standards</a:t>
            </a:r>
            <a:r>
              <a:rPr b="0" i="0" lang="en-US" sz="3000" u="none" cap="none" strike="noStrike">
                <a:solidFill>
                  <a:schemeClr val="dk1"/>
                </a:solidFill>
                <a:latin typeface="Calibri"/>
                <a:ea typeface="Calibri"/>
                <a:cs typeface="Calibri"/>
                <a:sym typeface="Calibri"/>
              </a:rPr>
              <a:t> to build mutual respect</a:t>
            </a:r>
            <a:endParaRPr b="0" i="0" sz="3000" u="none" cap="none" strike="noStrike">
              <a:solidFill>
                <a:schemeClr val="dk1"/>
              </a:solidFill>
              <a:latin typeface="Calibri"/>
              <a:ea typeface="Calibri"/>
              <a:cs typeface="Calibri"/>
              <a:sym typeface="Calibri"/>
            </a:endParaRPr>
          </a:p>
        </p:txBody>
      </p:sp>
      <p:sp>
        <p:nvSpPr>
          <p:cNvPr id="755" name="Google Shape;755;g2480356218c_0_203"/>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Relational interventions </a:t>
            </a:r>
            <a:endParaRPr b="0" i="0" sz="1400" u="none" cap="none" strike="noStrike">
              <a:solidFill>
                <a:srgbClr val="000000"/>
              </a:solidFill>
              <a:latin typeface="Arial"/>
              <a:ea typeface="Arial"/>
              <a:cs typeface="Arial"/>
              <a:sym typeface="Arial"/>
            </a:endParaRPr>
          </a:p>
        </p:txBody>
      </p:sp>
      <p:sp>
        <p:nvSpPr>
          <p:cNvPr id="756" name="Google Shape;756;g2480356218c_0_203"/>
          <p:cNvSpPr txBox="1"/>
          <p:nvPr/>
        </p:nvSpPr>
        <p:spPr>
          <a:xfrm>
            <a:off x="754775" y="6062525"/>
            <a:ext cx="8039700" cy="7389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Gittell, J. H. (2016). </a:t>
            </a:r>
            <a:r>
              <a:rPr b="0" i="0" lang="en-US" sz="1800" u="sng" cap="none" strike="noStrike">
                <a:solidFill>
                  <a:schemeClr val="hlink"/>
                </a:solidFill>
                <a:latin typeface="Calibri"/>
                <a:ea typeface="Calibri"/>
                <a:cs typeface="Calibri"/>
                <a:sym typeface="Calibri"/>
                <a:hlinkClick r:id="rId3"/>
              </a:rPr>
              <a:t>Relational interventions</a:t>
            </a:r>
            <a:r>
              <a:rPr b="0" i="0" lang="en-US" sz="1800" u="none" cap="none" strike="noStrike">
                <a:solidFill>
                  <a:schemeClr val="dk1"/>
                </a:solidFill>
                <a:latin typeface="Calibri"/>
                <a:ea typeface="Calibri"/>
                <a:cs typeface="Calibri"/>
                <a:sym typeface="Calibri"/>
              </a:rPr>
              <a:t> in </a:t>
            </a:r>
            <a:r>
              <a:rPr b="0" i="1" lang="en-US" sz="1800" u="none" cap="none" strike="noStrike">
                <a:solidFill>
                  <a:schemeClr val="dk1"/>
                </a:solidFill>
                <a:latin typeface="Calibri"/>
                <a:ea typeface="Calibri"/>
                <a:cs typeface="Calibri"/>
                <a:sym typeface="Calibri"/>
              </a:rPr>
              <a:t>Transforming relationships for high performance: The power of relational coordination</a:t>
            </a:r>
            <a:r>
              <a:rPr b="0" i="0" lang="en-US" sz="1800" u="none" cap="none" strike="noStrike">
                <a:solidFill>
                  <a:schemeClr val="dk1"/>
                </a:solidFill>
                <a:latin typeface="Calibri"/>
                <a:ea typeface="Calibri"/>
                <a:cs typeface="Calibri"/>
                <a:sym typeface="Calibri"/>
              </a:rPr>
              <a:t>. Stanford University Press.</a:t>
            </a:r>
            <a:endParaRPr b="0" i="0" sz="2100" u="none" cap="none" strike="noStrike">
              <a:solidFill>
                <a:schemeClr val="dk1"/>
              </a:solidFill>
              <a:latin typeface="Calibri"/>
              <a:ea typeface="Calibri"/>
              <a:cs typeface="Calibri"/>
              <a:sym typeface="Calibri"/>
            </a:endParaRPr>
          </a:p>
        </p:txBody>
      </p:sp>
      <p:pic>
        <p:nvPicPr>
          <p:cNvPr id="757" name="Google Shape;757;g2480356218c_0_203"/>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g1e313814491_0_196"/>
          <p:cNvSpPr txBox="1"/>
          <p:nvPr>
            <p:ph type="title"/>
          </p:nvPr>
        </p:nvSpPr>
        <p:spPr>
          <a:xfrm>
            <a:off x="0" y="274650"/>
            <a:ext cx="12192000" cy="10941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C2C2C"/>
              </a:buClr>
              <a:buSzPts val="4400"/>
              <a:buFont typeface="Calibri"/>
              <a:buNone/>
            </a:pPr>
            <a:r>
              <a:rPr lang="en-US">
                <a:solidFill>
                  <a:schemeClr val="lt1"/>
                </a:solidFill>
              </a:rPr>
              <a:t>Relational interventions</a:t>
            </a:r>
            <a:endParaRPr>
              <a:solidFill>
                <a:schemeClr val="lt1"/>
              </a:solidFill>
            </a:endParaRPr>
          </a:p>
        </p:txBody>
      </p:sp>
      <p:sp>
        <p:nvSpPr>
          <p:cNvPr id="763" name="Google Shape;763;g1e313814491_0_196"/>
          <p:cNvSpPr txBox="1"/>
          <p:nvPr>
            <p:ph idx="1" type="body"/>
          </p:nvPr>
        </p:nvSpPr>
        <p:spPr>
          <a:xfrm>
            <a:off x="2720650" y="1607825"/>
            <a:ext cx="9020400" cy="4093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SzPts val="1800"/>
              <a:buNone/>
            </a:pPr>
            <a:r>
              <a:rPr lang="en-US" sz="3300">
                <a:solidFill>
                  <a:srgbClr val="2C2C2C"/>
                </a:solidFill>
              </a:rPr>
              <a:t>“Relational interventions are interventions that improve participants’ capacity to self-manage their interdependence; to understand their common goal, to understand how their work fits into the larger work process, and to carry out their work with a mindfulness of how their actions affect the work of others.” </a:t>
            </a:r>
            <a:endParaRPr sz="3300">
              <a:solidFill>
                <a:srgbClr val="2C2C2C"/>
              </a:solidFill>
            </a:endParaRPr>
          </a:p>
          <a:p>
            <a:pPr indent="0" lvl="0" marL="0" rtl="0" algn="l">
              <a:lnSpc>
                <a:spcPct val="100000"/>
              </a:lnSpc>
              <a:spcBef>
                <a:spcPts val="0"/>
              </a:spcBef>
              <a:spcAft>
                <a:spcPts val="0"/>
              </a:spcAft>
              <a:buSzPts val="1800"/>
              <a:buNone/>
            </a:pPr>
            <a:r>
              <a:t/>
            </a:r>
            <a:endParaRPr sz="3300">
              <a:solidFill>
                <a:srgbClr val="2C2C2C"/>
              </a:solidFill>
            </a:endParaRPr>
          </a:p>
          <a:p>
            <a:pPr indent="0" lvl="0" marL="0" rtl="0" algn="r">
              <a:lnSpc>
                <a:spcPct val="100000"/>
              </a:lnSpc>
              <a:spcBef>
                <a:spcPts val="0"/>
              </a:spcBef>
              <a:spcAft>
                <a:spcPts val="0"/>
              </a:spcAft>
              <a:buSzPts val="1800"/>
              <a:buNone/>
            </a:pPr>
            <a:r>
              <a:rPr lang="en-US" sz="3300">
                <a:solidFill>
                  <a:srgbClr val="2C2C2C"/>
                </a:solidFill>
              </a:rPr>
              <a:t>– Tony Suchman</a:t>
            </a:r>
            <a:endParaRPr sz="3300">
              <a:solidFill>
                <a:srgbClr val="2C2C2C"/>
              </a:solidFill>
            </a:endParaRPr>
          </a:p>
        </p:txBody>
      </p:sp>
      <p:pic>
        <p:nvPicPr>
          <p:cNvPr id="764" name="Google Shape;764;g1e313814491_0_196"/>
          <p:cNvPicPr preferRelativeResize="0"/>
          <p:nvPr/>
        </p:nvPicPr>
        <p:blipFill rotWithShape="1">
          <a:blip r:embed="rId3">
            <a:alphaModFix/>
          </a:blip>
          <a:srcRect b="0" l="0" r="0" t="0"/>
          <a:stretch/>
        </p:blipFill>
        <p:spPr>
          <a:xfrm>
            <a:off x="368371" y="1853424"/>
            <a:ext cx="1944900" cy="2661900"/>
          </a:xfrm>
          <a:prstGeom prst="rect">
            <a:avLst/>
          </a:prstGeom>
          <a:noFill/>
          <a:ln>
            <a:noFill/>
          </a:ln>
        </p:spPr>
      </p:pic>
      <p:pic>
        <p:nvPicPr>
          <p:cNvPr id="765" name="Google Shape;765;g1e313814491_0_196"/>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g2480356218c_0_494"/>
          <p:cNvSpPr txBox="1"/>
          <p:nvPr>
            <p:ph type="title"/>
          </p:nvPr>
        </p:nvSpPr>
        <p:spPr>
          <a:xfrm>
            <a:off x="0" y="274650"/>
            <a:ext cx="12192000" cy="12231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C2C2C"/>
              </a:buClr>
              <a:buSzPts val="4400"/>
              <a:buFont typeface="Calibri"/>
              <a:buNone/>
            </a:pPr>
            <a:r>
              <a:rPr lang="en-US">
                <a:solidFill>
                  <a:schemeClr val="lt1"/>
                </a:solidFill>
              </a:rPr>
              <a:t>Relational intervention to build psych safety</a:t>
            </a:r>
            <a:endParaRPr>
              <a:solidFill>
                <a:schemeClr val="lt1"/>
              </a:solidFill>
            </a:endParaRPr>
          </a:p>
        </p:txBody>
      </p:sp>
      <p:sp>
        <p:nvSpPr>
          <p:cNvPr id="771" name="Google Shape;771;g2480356218c_0_494"/>
          <p:cNvSpPr txBox="1"/>
          <p:nvPr>
            <p:ph idx="1" type="body"/>
          </p:nvPr>
        </p:nvSpPr>
        <p:spPr>
          <a:xfrm>
            <a:off x="545400" y="1832325"/>
            <a:ext cx="11101200" cy="3904500"/>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Clr>
                <a:schemeClr val="accent4"/>
              </a:buClr>
              <a:buSzPts val="3700"/>
              <a:buFont typeface="Noto Sans Symbols"/>
              <a:buChar char="▪"/>
            </a:pPr>
            <a:r>
              <a:rPr lang="en-US" sz="3700">
                <a:solidFill>
                  <a:srgbClr val="2C2C2C"/>
                </a:solidFill>
              </a:rPr>
              <a:t>Set up the room to signal inclusion </a:t>
            </a:r>
            <a:endParaRPr sz="3700">
              <a:solidFill>
                <a:srgbClr val="2C2C2C"/>
              </a:solidFill>
            </a:endParaRPr>
          </a:p>
          <a:p>
            <a:pPr indent="-457200" lvl="0" marL="457200" rtl="0" algn="l">
              <a:lnSpc>
                <a:spcPct val="100000"/>
              </a:lnSpc>
              <a:spcBef>
                <a:spcPts val="0"/>
              </a:spcBef>
              <a:spcAft>
                <a:spcPts val="0"/>
              </a:spcAft>
              <a:buClr>
                <a:schemeClr val="accent4"/>
              </a:buClr>
              <a:buSzPts val="3700"/>
              <a:buFont typeface="Noto Sans Symbols"/>
              <a:buChar char="▪"/>
            </a:pPr>
            <a:r>
              <a:rPr lang="en-US" sz="3700">
                <a:solidFill>
                  <a:srgbClr val="2C2C2C"/>
                </a:solidFill>
              </a:rPr>
              <a:t>Be attentive to who is invited, why they are invited and your expectations for their participation</a:t>
            </a:r>
            <a:endParaRPr sz="3700">
              <a:solidFill>
                <a:srgbClr val="2C2C2C"/>
              </a:solidFill>
            </a:endParaRPr>
          </a:p>
          <a:p>
            <a:pPr indent="-457200" lvl="0" marL="457200" rtl="0" algn="l">
              <a:lnSpc>
                <a:spcPct val="100000"/>
              </a:lnSpc>
              <a:spcBef>
                <a:spcPts val="1000"/>
              </a:spcBef>
              <a:spcAft>
                <a:spcPts val="0"/>
              </a:spcAft>
              <a:buClr>
                <a:schemeClr val="accent4"/>
              </a:buClr>
              <a:buSzPts val="3700"/>
              <a:buFont typeface="Noto Sans Symbols"/>
              <a:buChar char="▪"/>
            </a:pPr>
            <a:r>
              <a:rPr lang="en-US" sz="3700">
                <a:solidFill>
                  <a:srgbClr val="2C2C2C"/>
                </a:solidFill>
              </a:rPr>
              <a:t>Role model positive relational behaviors</a:t>
            </a:r>
            <a:endParaRPr sz="3700">
              <a:solidFill>
                <a:srgbClr val="2C2C2C"/>
              </a:solidFill>
            </a:endParaRPr>
          </a:p>
          <a:p>
            <a:pPr indent="-457200" lvl="0" marL="457200" rtl="0" algn="l">
              <a:lnSpc>
                <a:spcPct val="100000"/>
              </a:lnSpc>
              <a:spcBef>
                <a:spcPts val="1000"/>
              </a:spcBef>
              <a:spcAft>
                <a:spcPts val="0"/>
              </a:spcAft>
              <a:buClr>
                <a:schemeClr val="accent4"/>
              </a:buClr>
              <a:buSzPts val="3700"/>
              <a:buFont typeface="Noto Sans Symbols"/>
              <a:buChar char="▪"/>
            </a:pPr>
            <a:r>
              <a:rPr lang="en-US" sz="3700">
                <a:solidFill>
                  <a:srgbClr val="2C2C2C"/>
                </a:solidFill>
              </a:rPr>
              <a:t>Establish behavioral standards</a:t>
            </a:r>
            <a:endParaRPr sz="3700">
              <a:solidFill>
                <a:srgbClr val="2C2C2C"/>
              </a:solidFill>
            </a:endParaRPr>
          </a:p>
          <a:p>
            <a:pPr indent="-457200" lvl="0" marL="457200" rtl="0" algn="l">
              <a:lnSpc>
                <a:spcPct val="100000"/>
              </a:lnSpc>
              <a:spcBef>
                <a:spcPts val="1000"/>
              </a:spcBef>
              <a:spcAft>
                <a:spcPts val="1000"/>
              </a:spcAft>
              <a:buClr>
                <a:schemeClr val="accent4"/>
              </a:buClr>
              <a:buSzPts val="3700"/>
              <a:buFont typeface="Noto Sans Symbols"/>
              <a:buChar char="▪"/>
            </a:pPr>
            <a:r>
              <a:rPr lang="en-US" sz="3700">
                <a:solidFill>
                  <a:srgbClr val="2C2C2C"/>
                </a:solidFill>
              </a:rPr>
              <a:t>Engage in humble inquiry</a:t>
            </a:r>
            <a:endParaRPr sz="3700">
              <a:solidFill>
                <a:srgbClr val="2C2C2C"/>
              </a:solidFill>
            </a:endParaRPr>
          </a:p>
        </p:txBody>
      </p:sp>
      <p:pic>
        <p:nvPicPr>
          <p:cNvPr id="772" name="Google Shape;772;g2480356218c_0_494"/>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graphicFrame>
        <p:nvGraphicFramePr>
          <p:cNvPr id="777" name="Google Shape;777;g2480356218c_0_500"/>
          <p:cNvGraphicFramePr/>
          <p:nvPr/>
        </p:nvGraphicFramePr>
        <p:xfrm>
          <a:off x="953809" y="2233992"/>
          <a:ext cx="3000000" cy="3000000"/>
        </p:xfrm>
        <a:graphic>
          <a:graphicData uri="http://schemas.openxmlformats.org/drawingml/2006/table">
            <a:tbl>
              <a:tblPr>
                <a:noFill/>
                <a:tableStyleId>{2603F1B3-450C-48A1-A77D-73F341D2BDB5}</a:tableStyleId>
              </a:tblPr>
              <a:tblGrid>
                <a:gridCol w="2979525"/>
                <a:gridCol w="7304875"/>
              </a:tblGrid>
              <a:tr h="508000">
                <a:tc>
                  <a:txBody>
                    <a:bodyPr/>
                    <a:lstStyle/>
                    <a:p>
                      <a:pPr indent="0" lvl="0" marL="0" marR="0" rtl="0" algn="l">
                        <a:lnSpc>
                          <a:spcPct val="100000"/>
                        </a:lnSpc>
                        <a:spcBef>
                          <a:spcPts val="0"/>
                        </a:spcBef>
                        <a:spcAft>
                          <a:spcPts val="0"/>
                        </a:spcAft>
                        <a:buClr>
                          <a:srgbClr val="000000"/>
                        </a:buClr>
                        <a:buSzPts val="2300"/>
                        <a:buFont typeface="Arial"/>
                        <a:buNone/>
                      </a:pPr>
                      <a:r>
                        <a:rPr b="1" lang="en-US" sz="2300" u="none" cap="none" strike="noStrike"/>
                        <a:t>P</a:t>
                      </a:r>
                      <a:r>
                        <a:rPr lang="en-US" sz="1900" u="none" cap="none" strike="noStrike"/>
                        <a:t>artnership</a:t>
                      </a:r>
                      <a:endParaRPr sz="1900" u="none" cap="none" strike="noStrike"/>
                    </a:p>
                  </a:txBody>
                  <a:tcPr marT="121900" marB="121900" marR="91425" marL="91425"/>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We’ll get through this together</a:t>
                      </a:r>
                      <a:endParaRPr sz="1900" u="none" cap="none" strike="noStrike"/>
                    </a:p>
                  </a:txBody>
                  <a:tcPr marT="121900" marB="121900" marR="91425" marL="91425"/>
                </a:tc>
              </a:tr>
              <a:tr h="508000">
                <a:tc>
                  <a:txBody>
                    <a:bodyPr/>
                    <a:lstStyle/>
                    <a:p>
                      <a:pPr indent="0" lvl="0" marL="0" marR="0" rtl="0" algn="l">
                        <a:lnSpc>
                          <a:spcPct val="100000"/>
                        </a:lnSpc>
                        <a:spcBef>
                          <a:spcPts val="0"/>
                        </a:spcBef>
                        <a:spcAft>
                          <a:spcPts val="0"/>
                        </a:spcAft>
                        <a:buClr>
                          <a:srgbClr val="000000"/>
                        </a:buClr>
                        <a:buSzPts val="2300"/>
                        <a:buFont typeface="Arial"/>
                        <a:buNone/>
                      </a:pPr>
                      <a:r>
                        <a:rPr b="1" lang="en-US" sz="2300" u="none" cap="none" strike="noStrike"/>
                        <a:t>E</a:t>
                      </a:r>
                      <a:r>
                        <a:rPr lang="en-US" sz="1900" u="none" cap="none" strike="noStrike"/>
                        <a:t>mpathy</a:t>
                      </a:r>
                      <a:endParaRPr sz="1900" u="none" cap="none" strike="noStrike"/>
                    </a:p>
                  </a:txBody>
                  <a:tcPr marT="121900" marB="121900" marR="91425" marL="91425"/>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It sounds like that was difficult for you</a:t>
                      </a:r>
                      <a:endParaRPr sz="1900" u="none" cap="none" strike="noStrike"/>
                    </a:p>
                  </a:txBody>
                  <a:tcPr marT="121900" marB="121900" marR="91425" marL="91425"/>
                </a:tc>
              </a:tr>
              <a:tr h="508000">
                <a:tc>
                  <a:txBody>
                    <a:bodyPr/>
                    <a:lstStyle/>
                    <a:p>
                      <a:pPr indent="0" lvl="0" marL="0" marR="0" rtl="0" algn="l">
                        <a:lnSpc>
                          <a:spcPct val="100000"/>
                        </a:lnSpc>
                        <a:spcBef>
                          <a:spcPts val="0"/>
                        </a:spcBef>
                        <a:spcAft>
                          <a:spcPts val="0"/>
                        </a:spcAft>
                        <a:buClr>
                          <a:srgbClr val="000000"/>
                        </a:buClr>
                        <a:buSzPts val="2300"/>
                        <a:buFont typeface="Arial"/>
                        <a:buNone/>
                      </a:pPr>
                      <a:r>
                        <a:rPr b="1" lang="en-US" sz="2300" u="none" cap="none" strike="noStrike"/>
                        <a:t>A</a:t>
                      </a:r>
                      <a:r>
                        <a:rPr lang="en-US" sz="1900" u="none" cap="none" strike="noStrike"/>
                        <a:t>cknowledgement</a:t>
                      </a:r>
                      <a:endParaRPr sz="1900" u="none" cap="none" strike="noStrike"/>
                    </a:p>
                  </a:txBody>
                  <a:tcPr marT="121900" marB="121900" marR="91425" marL="91425"/>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That was really well done</a:t>
                      </a:r>
                      <a:endParaRPr sz="1900" u="none" cap="none" strike="noStrike"/>
                    </a:p>
                  </a:txBody>
                  <a:tcPr marT="121900" marB="121900" marR="91425" marL="91425"/>
                </a:tc>
              </a:tr>
              <a:tr h="508000">
                <a:tc>
                  <a:txBody>
                    <a:bodyPr/>
                    <a:lstStyle/>
                    <a:p>
                      <a:pPr indent="0" lvl="0" marL="0" marR="0" rtl="0" algn="l">
                        <a:lnSpc>
                          <a:spcPct val="100000"/>
                        </a:lnSpc>
                        <a:spcBef>
                          <a:spcPts val="0"/>
                        </a:spcBef>
                        <a:spcAft>
                          <a:spcPts val="0"/>
                        </a:spcAft>
                        <a:buClr>
                          <a:srgbClr val="000000"/>
                        </a:buClr>
                        <a:buSzPts val="2300"/>
                        <a:buFont typeface="Arial"/>
                        <a:buNone/>
                      </a:pPr>
                      <a:r>
                        <a:rPr b="1" lang="en-US" sz="2300" u="none" cap="none" strike="noStrike"/>
                        <a:t>R</a:t>
                      </a:r>
                      <a:r>
                        <a:rPr lang="en-US" sz="1900" u="none" cap="none" strike="noStrike"/>
                        <a:t>espect</a:t>
                      </a:r>
                      <a:endParaRPr sz="1900" u="none" cap="none" strike="noStrike"/>
                    </a:p>
                  </a:txBody>
                  <a:tcPr marT="121900" marB="121900" marR="91425" marL="91425"/>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I respect that about you</a:t>
                      </a:r>
                      <a:endParaRPr sz="1900" u="none" cap="none" strike="noStrike"/>
                    </a:p>
                  </a:txBody>
                  <a:tcPr marT="121900" marB="121900" marR="91425" marL="91425"/>
                </a:tc>
              </a:tr>
              <a:tr h="508000">
                <a:tc>
                  <a:txBody>
                    <a:bodyPr/>
                    <a:lstStyle/>
                    <a:p>
                      <a:pPr indent="0" lvl="0" marL="0" marR="0" rtl="0" algn="l">
                        <a:lnSpc>
                          <a:spcPct val="100000"/>
                        </a:lnSpc>
                        <a:spcBef>
                          <a:spcPts val="0"/>
                        </a:spcBef>
                        <a:spcAft>
                          <a:spcPts val="0"/>
                        </a:spcAft>
                        <a:buClr>
                          <a:srgbClr val="000000"/>
                        </a:buClr>
                        <a:buSzPts val="2300"/>
                        <a:buFont typeface="Arial"/>
                        <a:buNone/>
                      </a:pPr>
                      <a:r>
                        <a:rPr b="1" lang="en-US" sz="2300" u="none" cap="none" strike="noStrike"/>
                        <a:t>L</a:t>
                      </a:r>
                      <a:r>
                        <a:rPr lang="en-US" sz="1900" u="none" cap="none" strike="noStrike"/>
                        <a:t>egitimation</a:t>
                      </a:r>
                      <a:endParaRPr sz="1900" u="none" cap="none" strike="noStrike"/>
                    </a:p>
                  </a:txBody>
                  <a:tcPr marT="121900" marB="121900" marR="91425" marL="91425"/>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Anyone would feel [happy/disappointed] after going through that</a:t>
                      </a:r>
                      <a:endParaRPr sz="1900" u="none" cap="none" strike="noStrike"/>
                    </a:p>
                  </a:txBody>
                  <a:tcPr marT="121900" marB="121900" marR="91425" marL="91425"/>
                </a:tc>
              </a:tr>
              <a:tr h="508000">
                <a:tc>
                  <a:txBody>
                    <a:bodyPr/>
                    <a:lstStyle/>
                    <a:p>
                      <a:pPr indent="0" lvl="0" marL="0" marR="0" rtl="0" algn="l">
                        <a:lnSpc>
                          <a:spcPct val="100000"/>
                        </a:lnSpc>
                        <a:spcBef>
                          <a:spcPts val="0"/>
                        </a:spcBef>
                        <a:spcAft>
                          <a:spcPts val="0"/>
                        </a:spcAft>
                        <a:buClr>
                          <a:srgbClr val="000000"/>
                        </a:buClr>
                        <a:buSzPts val="2300"/>
                        <a:buFont typeface="Arial"/>
                        <a:buNone/>
                      </a:pPr>
                      <a:r>
                        <a:rPr b="1" lang="en-US" sz="2300" u="none" cap="none" strike="noStrike"/>
                        <a:t>S</a:t>
                      </a:r>
                      <a:r>
                        <a:rPr lang="en-US" sz="1900" u="none" cap="none" strike="noStrike"/>
                        <a:t>upport</a:t>
                      </a:r>
                      <a:endParaRPr sz="1900" u="none" cap="none" strike="noStrike"/>
                    </a:p>
                  </a:txBody>
                  <a:tcPr marT="121900" marB="121900" marR="91425" marL="91425"/>
                </a:tc>
                <a:tc>
                  <a:txBody>
                    <a:bodyPr/>
                    <a:lstStyle/>
                    <a:p>
                      <a:pPr indent="0" lvl="0" marL="0" marR="0" rtl="0" algn="l">
                        <a:lnSpc>
                          <a:spcPct val="100000"/>
                        </a:lnSpc>
                        <a:spcBef>
                          <a:spcPts val="0"/>
                        </a:spcBef>
                        <a:spcAft>
                          <a:spcPts val="0"/>
                        </a:spcAft>
                        <a:buClr>
                          <a:srgbClr val="000000"/>
                        </a:buClr>
                        <a:buSzPts val="1900"/>
                        <a:buFont typeface="Arial"/>
                        <a:buNone/>
                      </a:pPr>
                      <a:r>
                        <a:rPr lang="en-US" sz="1900" u="none" cap="none" strike="noStrike"/>
                        <a:t>Just know I’m here to help</a:t>
                      </a:r>
                      <a:endParaRPr sz="1900" u="none" cap="none" strike="noStrike"/>
                    </a:p>
                  </a:txBody>
                  <a:tcPr marT="121900" marB="121900" marR="91425" marL="91425"/>
                </a:tc>
              </a:tr>
            </a:tbl>
          </a:graphicData>
        </a:graphic>
      </p:graphicFrame>
      <p:sp>
        <p:nvSpPr>
          <p:cNvPr id="778" name="Google Shape;778;g2480356218c_0_500"/>
          <p:cNvSpPr txBox="1"/>
          <p:nvPr>
            <p:ph type="title"/>
          </p:nvPr>
        </p:nvSpPr>
        <p:spPr>
          <a:xfrm>
            <a:off x="0" y="274650"/>
            <a:ext cx="12192000" cy="12231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C2C2C"/>
              </a:buClr>
              <a:buSzPts val="4400"/>
              <a:buFont typeface="Calibri"/>
              <a:buNone/>
            </a:pPr>
            <a:r>
              <a:rPr lang="en-US">
                <a:solidFill>
                  <a:schemeClr val="lt1"/>
                </a:solidFill>
              </a:rPr>
              <a:t>Relational intervention to build psych safety</a:t>
            </a:r>
            <a:endParaRPr>
              <a:solidFill>
                <a:schemeClr val="lt1"/>
              </a:solidFill>
            </a:endParaRPr>
          </a:p>
        </p:txBody>
      </p:sp>
      <p:sp>
        <p:nvSpPr>
          <p:cNvPr id="779" name="Google Shape;779;g2480356218c_0_500"/>
          <p:cNvSpPr txBox="1"/>
          <p:nvPr/>
        </p:nvSpPr>
        <p:spPr>
          <a:xfrm>
            <a:off x="953800" y="1617050"/>
            <a:ext cx="103266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Calibri"/>
                <a:ea typeface="Calibri"/>
                <a:cs typeface="Calibri"/>
                <a:sym typeface="Calibri"/>
              </a:rPr>
              <a:t>PEARLS</a:t>
            </a:r>
            <a:endParaRPr b="1" i="0" sz="3100" u="none" cap="none" strike="noStrike">
              <a:solidFill>
                <a:srgbClr val="000000"/>
              </a:solidFill>
              <a:latin typeface="Calibri"/>
              <a:ea typeface="Calibri"/>
              <a:cs typeface="Calibri"/>
              <a:sym typeface="Calibri"/>
            </a:endParaRPr>
          </a:p>
        </p:txBody>
      </p:sp>
      <p:pic>
        <p:nvPicPr>
          <p:cNvPr id="780" name="Google Shape;780;g2480356218c_0_500"/>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g2480356218c_0_507"/>
          <p:cNvSpPr txBox="1"/>
          <p:nvPr>
            <p:ph type="title"/>
          </p:nvPr>
        </p:nvSpPr>
        <p:spPr>
          <a:xfrm>
            <a:off x="0" y="274650"/>
            <a:ext cx="12192000" cy="12231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C2C2C"/>
              </a:buClr>
              <a:buSzPts val="4400"/>
              <a:buFont typeface="Calibri"/>
              <a:buNone/>
            </a:pPr>
            <a:r>
              <a:rPr lang="en-US">
                <a:solidFill>
                  <a:schemeClr val="lt1"/>
                </a:solidFill>
              </a:rPr>
              <a:t>Relational intervention to build psych safety</a:t>
            </a:r>
            <a:endParaRPr>
              <a:solidFill>
                <a:schemeClr val="lt1"/>
              </a:solidFill>
            </a:endParaRPr>
          </a:p>
        </p:txBody>
      </p:sp>
      <p:sp>
        <p:nvSpPr>
          <p:cNvPr id="786" name="Google Shape;786;g2480356218c_0_507"/>
          <p:cNvSpPr txBox="1"/>
          <p:nvPr>
            <p:ph idx="1" type="body"/>
          </p:nvPr>
        </p:nvSpPr>
        <p:spPr>
          <a:xfrm>
            <a:off x="545400" y="1832325"/>
            <a:ext cx="11101200" cy="4174500"/>
          </a:xfrm>
          <a:prstGeom prst="rect">
            <a:avLst/>
          </a:prstGeom>
          <a:noFill/>
          <a:ln>
            <a:noFill/>
          </a:ln>
        </p:spPr>
        <p:txBody>
          <a:bodyPr anchorCtr="0" anchor="t" bIns="45700" lIns="91425" spcFirstLastPara="1" rIns="91425" wrap="square" tIns="45700">
            <a:normAutofit/>
          </a:bodyPr>
          <a:lstStyle/>
          <a:p>
            <a:pPr indent="-444500" lvl="0" marL="457200" rtl="0" algn="l">
              <a:lnSpc>
                <a:spcPct val="90000"/>
              </a:lnSpc>
              <a:spcBef>
                <a:spcPts val="0"/>
              </a:spcBef>
              <a:spcAft>
                <a:spcPts val="0"/>
              </a:spcAft>
              <a:buClr>
                <a:schemeClr val="accent4"/>
              </a:buClr>
              <a:buSzPts val="3400"/>
              <a:buFont typeface="Noto Sans Symbols"/>
              <a:buChar char="▪"/>
            </a:pPr>
            <a:r>
              <a:rPr lang="en-US" sz="3400">
                <a:solidFill>
                  <a:srgbClr val="2C2C2C"/>
                </a:solidFill>
              </a:rPr>
              <a:t>Humble inquiry </a:t>
            </a:r>
            <a:endParaRPr sz="3400">
              <a:solidFill>
                <a:srgbClr val="2C2C2C"/>
              </a:solidFill>
            </a:endParaRPr>
          </a:p>
          <a:p>
            <a:pPr indent="-444500" lvl="0" marL="457200" rtl="0" algn="l">
              <a:lnSpc>
                <a:spcPct val="90000"/>
              </a:lnSpc>
              <a:spcBef>
                <a:spcPts val="0"/>
              </a:spcBef>
              <a:spcAft>
                <a:spcPts val="0"/>
              </a:spcAft>
              <a:buClr>
                <a:schemeClr val="accent4"/>
              </a:buClr>
              <a:buSzPts val="3400"/>
              <a:buFont typeface="Noto Sans Symbols"/>
              <a:buChar char="▪"/>
            </a:pPr>
            <a:r>
              <a:rPr lang="en-US" sz="3400">
                <a:solidFill>
                  <a:srgbClr val="2C2C2C"/>
                </a:solidFill>
              </a:rPr>
              <a:t>Express vulnerability by asking questions to which you don’t know the answer</a:t>
            </a:r>
            <a:endParaRPr sz="3400">
              <a:solidFill>
                <a:srgbClr val="2C2C2C"/>
              </a:solidFill>
            </a:endParaRPr>
          </a:p>
          <a:p>
            <a:pPr indent="-444500" lvl="0" marL="457200" rtl="0" algn="l">
              <a:lnSpc>
                <a:spcPct val="90000"/>
              </a:lnSpc>
              <a:spcBef>
                <a:spcPts val="1000"/>
              </a:spcBef>
              <a:spcAft>
                <a:spcPts val="0"/>
              </a:spcAft>
              <a:buClr>
                <a:schemeClr val="accent4"/>
              </a:buClr>
              <a:buSzPts val="3400"/>
              <a:buFont typeface="Noto Sans Symbols"/>
              <a:buChar char="▪"/>
            </a:pPr>
            <a:r>
              <a:rPr lang="en-US" sz="3400">
                <a:solidFill>
                  <a:srgbClr val="2C2C2C"/>
                </a:solidFill>
              </a:rPr>
              <a:t>Admit publicly you rely on the expertise of others, thus lowering status barriers based on expertise</a:t>
            </a:r>
            <a:endParaRPr sz="3400">
              <a:solidFill>
                <a:srgbClr val="2C2C2C"/>
              </a:solidFill>
            </a:endParaRPr>
          </a:p>
          <a:p>
            <a:pPr indent="-444500" lvl="0" marL="457200" rtl="0" algn="l">
              <a:lnSpc>
                <a:spcPct val="90000"/>
              </a:lnSpc>
              <a:spcBef>
                <a:spcPts val="1000"/>
              </a:spcBef>
              <a:spcAft>
                <a:spcPts val="1000"/>
              </a:spcAft>
              <a:buClr>
                <a:schemeClr val="accent4"/>
              </a:buClr>
              <a:buSzPts val="3400"/>
              <a:buFont typeface="Noto Sans Symbols"/>
              <a:buChar char="▪"/>
            </a:pPr>
            <a:r>
              <a:rPr lang="en-US" sz="3400">
                <a:solidFill>
                  <a:srgbClr val="2C2C2C"/>
                </a:solidFill>
              </a:rPr>
              <a:t>“Each of us knows a lot but we can’t possibly know everything - we need diverse perspectives to see the whole picture”</a:t>
            </a:r>
            <a:endParaRPr sz="3400">
              <a:solidFill>
                <a:srgbClr val="2C2C2C"/>
              </a:solidFill>
            </a:endParaRPr>
          </a:p>
        </p:txBody>
      </p:sp>
      <p:pic>
        <p:nvPicPr>
          <p:cNvPr id="787" name="Google Shape;787;g2480356218c_0_507"/>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2480356218c_0_513"/>
          <p:cNvSpPr txBox="1"/>
          <p:nvPr>
            <p:ph idx="1" type="body"/>
          </p:nvPr>
        </p:nvSpPr>
        <p:spPr>
          <a:xfrm>
            <a:off x="514533" y="1723700"/>
            <a:ext cx="11092500" cy="3808500"/>
          </a:xfrm>
          <a:prstGeom prst="rect">
            <a:avLst/>
          </a:prstGeom>
          <a:noFill/>
          <a:ln>
            <a:noFill/>
          </a:ln>
        </p:spPr>
        <p:txBody>
          <a:bodyPr anchorCtr="0" anchor="t" bIns="45700" lIns="91425" spcFirstLastPara="1" rIns="91425" wrap="square" tIns="45700">
            <a:noAutofit/>
          </a:bodyPr>
          <a:lstStyle/>
          <a:p>
            <a:pPr indent="-438150" lvl="0" marL="457200" rtl="0" algn="l">
              <a:lnSpc>
                <a:spcPct val="100000"/>
              </a:lnSpc>
              <a:spcBef>
                <a:spcPts val="640"/>
              </a:spcBef>
              <a:spcAft>
                <a:spcPts val="0"/>
              </a:spcAft>
              <a:buClr>
                <a:schemeClr val="dk1"/>
              </a:buClr>
              <a:buSzPts val="3300"/>
              <a:buFont typeface="Calibri"/>
              <a:buChar char="•"/>
            </a:pPr>
            <a:r>
              <a:rPr lang="en-US" sz="3300"/>
              <a:t>Relational repair</a:t>
            </a:r>
            <a:endParaRPr sz="3300"/>
          </a:p>
          <a:p>
            <a:pPr indent="-438150" lvl="0" marL="457200" rtl="0" algn="l">
              <a:lnSpc>
                <a:spcPct val="100000"/>
              </a:lnSpc>
              <a:spcBef>
                <a:spcPts val="64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Are you OK?  Did I say the wrong thing?  (empathy, humble inquiry)</a:t>
            </a:r>
            <a:endParaRPr sz="3300">
              <a:solidFill>
                <a:schemeClr val="dk1"/>
              </a:solidFill>
              <a:latin typeface="Calibri"/>
              <a:ea typeface="Calibri"/>
              <a:cs typeface="Calibri"/>
              <a:sym typeface="Calibri"/>
            </a:endParaRPr>
          </a:p>
          <a:p>
            <a:pPr indent="-438150" lvl="0" marL="457200" rtl="0" algn="l">
              <a:lnSpc>
                <a:spcPct val="100000"/>
              </a:lnSpc>
              <a:spcBef>
                <a:spcPts val="64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Reflect back what you hear (reflective listening)</a:t>
            </a:r>
            <a:endParaRPr sz="3300">
              <a:solidFill>
                <a:schemeClr val="dk1"/>
              </a:solidFill>
              <a:latin typeface="Calibri"/>
              <a:ea typeface="Calibri"/>
              <a:cs typeface="Calibri"/>
              <a:sym typeface="Calibri"/>
            </a:endParaRPr>
          </a:p>
          <a:p>
            <a:pPr indent="-438150" lvl="0" marL="457200" rtl="0" algn="l">
              <a:lnSpc>
                <a:spcPct val="100000"/>
              </a:lnSpc>
              <a:spcBef>
                <a:spcPts val="64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I have a lot to learn (acknowledge)</a:t>
            </a:r>
            <a:endParaRPr sz="3300">
              <a:solidFill>
                <a:schemeClr val="dk1"/>
              </a:solidFill>
              <a:latin typeface="Calibri"/>
              <a:ea typeface="Calibri"/>
              <a:cs typeface="Calibri"/>
              <a:sym typeface="Calibri"/>
            </a:endParaRPr>
          </a:p>
          <a:p>
            <a:pPr indent="-438150" lvl="0" marL="457200" rtl="0" algn="l">
              <a:lnSpc>
                <a:spcPct val="100000"/>
              </a:lnSpc>
              <a:spcBef>
                <a:spcPts val="64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Propose a follow up action</a:t>
            </a:r>
            <a:endParaRPr sz="3300">
              <a:solidFill>
                <a:schemeClr val="dk1"/>
              </a:solidFill>
              <a:latin typeface="Calibri"/>
              <a:ea typeface="Calibri"/>
              <a:cs typeface="Calibri"/>
              <a:sym typeface="Calibri"/>
            </a:endParaRPr>
          </a:p>
          <a:p>
            <a:pPr indent="0" lvl="0" marL="0" rtl="0" algn="l">
              <a:lnSpc>
                <a:spcPct val="100000"/>
              </a:lnSpc>
              <a:spcBef>
                <a:spcPts val="640"/>
              </a:spcBef>
              <a:spcAft>
                <a:spcPts val="0"/>
              </a:spcAft>
              <a:buSzPts val="3200"/>
              <a:buNone/>
            </a:pPr>
            <a:r>
              <a:t/>
            </a:r>
            <a:endParaRPr sz="2500">
              <a:latin typeface="Calibri"/>
              <a:ea typeface="Calibri"/>
              <a:cs typeface="Calibri"/>
              <a:sym typeface="Calibri"/>
            </a:endParaRPr>
          </a:p>
        </p:txBody>
      </p:sp>
      <p:sp>
        <p:nvSpPr>
          <p:cNvPr id="793" name="Google Shape;793;g2480356218c_0_513"/>
          <p:cNvSpPr txBox="1"/>
          <p:nvPr>
            <p:ph type="title"/>
          </p:nvPr>
        </p:nvSpPr>
        <p:spPr>
          <a:xfrm>
            <a:off x="0" y="274650"/>
            <a:ext cx="12192000" cy="12231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C2C2C"/>
              </a:buClr>
              <a:buSzPts val="4400"/>
              <a:buFont typeface="Calibri"/>
              <a:buNone/>
            </a:pPr>
            <a:r>
              <a:rPr lang="en-US">
                <a:solidFill>
                  <a:schemeClr val="lt1"/>
                </a:solidFill>
              </a:rPr>
              <a:t>Relational intervention to build psych safety</a:t>
            </a:r>
            <a:endParaRPr>
              <a:solidFill>
                <a:schemeClr val="lt1"/>
              </a:solidFill>
            </a:endParaRPr>
          </a:p>
        </p:txBody>
      </p:sp>
      <p:pic>
        <p:nvPicPr>
          <p:cNvPr id="794" name="Google Shape;794;g2480356218c_0_513"/>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g2480356218c_0_519"/>
          <p:cNvSpPr txBox="1"/>
          <p:nvPr>
            <p:ph type="title"/>
          </p:nvPr>
        </p:nvSpPr>
        <p:spPr>
          <a:xfrm>
            <a:off x="0" y="274650"/>
            <a:ext cx="12192000" cy="11790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C2C2C"/>
              </a:buClr>
              <a:buSzPts val="4400"/>
              <a:buFont typeface="Calibri"/>
              <a:buNone/>
            </a:pPr>
            <a:r>
              <a:rPr lang="en-US">
                <a:solidFill>
                  <a:schemeClr val="lt1"/>
                </a:solidFill>
              </a:rPr>
              <a:t>Relational intervention to build shared goals</a:t>
            </a:r>
            <a:endParaRPr i="1">
              <a:solidFill>
                <a:schemeClr val="lt1"/>
              </a:solidFill>
            </a:endParaRPr>
          </a:p>
        </p:txBody>
      </p:sp>
      <p:sp>
        <p:nvSpPr>
          <p:cNvPr id="800" name="Google Shape;800;g2480356218c_0_519"/>
          <p:cNvSpPr txBox="1"/>
          <p:nvPr>
            <p:ph idx="1" type="body"/>
          </p:nvPr>
        </p:nvSpPr>
        <p:spPr>
          <a:xfrm>
            <a:off x="545400" y="1672175"/>
            <a:ext cx="11348100" cy="3904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accent4"/>
              </a:buClr>
              <a:buSzPts val="3600"/>
              <a:buFont typeface="Noto Sans Symbols"/>
              <a:buChar char="▪"/>
            </a:pPr>
            <a:r>
              <a:rPr lang="en-US" sz="3200">
                <a:solidFill>
                  <a:srgbClr val="2C2C2C"/>
                </a:solidFill>
              </a:rPr>
              <a:t>Sit around a table or on zoom with all roles in focal work process </a:t>
            </a:r>
            <a:endParaRPr sz="3200">
              <a:solidFill>
                <a:srgbClr val="2C2C2C"/>
              </a:solidFill>
            </a:endParaRPr>
          </a:p>
          <a:p>
            <a:pPr indent="-342900" lvl="0" marL="342900" rtl="0" algn="l">
              <a:lnSpc>
                <a:spcPct val="100000"/>
              </a:lnSpc>
              <a:spcBef>
                <a:spcPts val="0"/>
              </a:spcBef>
              <a:spcAft>
                <a:spcPts val="0"/>
              </a:spcAft>
              <a:buClr>
                <a:schemeClr val="accent4"/>
              </a:buClr>
              <a:buSzPts val="3600"/>
              <a:buFont typeface="Noto Sans Symbols"/>
              <a:buChar char="▪"/>
            </a:pPr>
            <a:r>
              <a:rPr lang="en-US" sz="3200">
                <a:solidFill>
                  <a:srgbClr val="2C2C2C"/>
                </a:solidFill>
              </a:rPr>
              <a:t>Each person writes down top three goals their role has for the work, on sticky notes (real or virtual)</a:t>
            </a:r>
            <a:endParaRPr sz="3200">
              <a:solidFill>
                <a:srgbClr val="2C2C2C"/>
              </a:solidFill>
            </a:endParaRPr>
          </a:p>
          <a:p>
            <a:pPr indent="-342900" lvl="0" marL="342900" rtl="0" algn="l">
              <a:lnSpc>
                <a:spcPct val="100000"/>
              </a:lnSpc>
              <a:spcBef>
                <a:spcPts val="0"/>
              </a:spcBef>
              <a:spcAft>
                <a:spcPts val="0"/>
              </a:spcAft>
              <a:buClr>
                <a:schemeClr val="accent4"/>
              </a:buClr>
              <a:buSzPts val="3600"/>
              <a:buFont typeface="Noto Sans Symbols"/>
              <a:buChar char="▪"/>
            </a:pPr>
            <a:r>
              <a:rPr lang="en-US" sz="3200">
                <a:solidFill>
                  <a:srgbClr val="2C2C2C"/>
                </a:solidFill>
              </a:rPr>
              <a:t>Place in the center, organize by theme</a:t>
            </a:r>
            <a:endParaRPr sz="3200">
              <a:solidFill>
                <a:srgbClr val="2C2C2C"/>
              </a:solidFill>
            </a:endParaRPr>
          </a:p>
          <a:p>
            <a:pPr indent="-342900" lvl="0" marL="342900" rtl="0" algn="l">
              <a:lnSpc>
                <a:spcPct val="100000"/>
              </a:lnSpc>
              <a:spcBef>
                <a:spcPts val="0"/>
              </a:spcBef>
              <a:spcAft>
                <a:spcPts val="0"/>
              </a:spcAft>
              <a:buClr>
                <a:schemeClr val="accent4"/>
              </a:buClr>
              <a:buSzPts val="3600"/>
              <a:buFont typeface="Noto Sans Symbols"/>
              <a:buChar char="▪"/>
            </a:pPr>
            <a:r>
              <a:rPr lang="en-US" sz="3200">
                <a:solidFill>
                  <a:srgbClr val="2C2C2C"/>
                </a:solidFill>
              </a:rPr>
              <a:t>Note common themes, note differences</a:t>
            </a:r>
            <a:endParaRPr sz="3200">
              <a:solidFill>
                <a:srgbClr val="2C2C2C"/>
              </a:solidFill>
            </a:endParaRPr>
          </a:p>
          <a:p>
            <a:pPr indent="-342900" lvl="0" marL="342900" rtl="0" algn="l">
              <a:lnSpc>
                <a:spcPct val="100000"/>
              </a:lnSpc>
              <a:spcBef>
                <a:spcPts val="0"/>
              </a:spcBef>
              <a:spcAft>
                <a:spcPts val="0"/>
              </a:spcAft>
              <a:buClr>
                <a:schemeClr val="accent4"/>
              </a:buClr>
              <a:buSzPts val="3600"/>
              <a:buFont typeface="Noto Sans Symbols"/>
              <a:buChar char="▪"/>
            </a:pPr>
            <a:r>
              <a:rPr lang="en-US" sz="3200">
                <a:solidFill>
                  <a:srgbClr val="2C2C2C"/>
                </a:solidFill>
              </a:rPr>
              <a:t>Any goals that you can all agree on?</a:t>
            </a:r>
            <a:endParaRPr sz="3200">
              <a:solidFill>
                <a:srgbClr val="2C2C2C"/>
              </a:solidFill>
            </a:endParaRPr>
          </a:p>
          <a:p>
            <a:pPr indent="-342900" lvl="0" marL="342900" rtl="0" algn="l">
              <a:lnSpc>
                <a:spcPct val="100000"/>
              </a:lnSpc>
              <a:spcBef>
                <a:spcPts val="0"/>
              </a:spcBef>
              <a:spcAft>
                <a:spcPts val="0"/>
              </a:spcAft>
              <a:buClr>
                <a:schemeClr val="accent4"/>
              </a:buClr>
              <a:buSzPts val="3600"/>
              <a:buFont typeface="Noto Sans Symbols"/>
              <a:buChar char="▪"/>
            </a:pPr>
            <a:r>
              <a:rPr lang="en-US" sz="3200">
                <a:solidFill>
                  <a:srgbClr val="2C2C2C"/>
                </a:solidFill>
              </a:rPr>
              <a:t>Any different goals that you can support?</a:t>
            </a:r>
            <a:endParaRPr sz="3200">
              <a:solidFill>
                <a:srgbClr val="2C2C2C"/>
              </a:solidFill>
            </a:endParaRPr>
          </a:p>
          <a:p>
            <a:pPr indent="-342900" lvl="0" marL="342900" rtl="0" algn="l">
              <a:lnSpc>
                <a:spcPct val="100000"/>
              </a:lnSpc>
              <a:spcBef>
                <a:spcPts val="0"/>
              </a:spcBef>
              <a:spcAft>
                <a:spcPts val="0"/>
              </a:spcAft>
              <a:buClr>
                <a:schemeClr val="accent4"/>
              </a:buClr>
              <a:buSzPts val="3600"/>
              <a:buFont typeface="Noto Sans Symbols"/>
              <a:buChar char="▪"/>
            </a:pPr>
            <a:r>
              <a:rPr lang="en-US" sz="3200">
                <a:solidFill>
                  <a:srgbClr val="2C2C2C"/>
                </a:solidFill>
              </a:rPr>
              <a:t>Any competing goals you will need to resolve, and how?</a:t>
            </a:r>
            <a:endParaRPr sz="3200">
              <a:solidFill>
                <a:srgbClr val="2C2C2C"/>
              </a:solidFill>
            </a:endParaRPr>
          </a:p>
        </p:txBody>
      </p:sp>
      <p:pic>
        <p:nvPicPr>
          <p:cNvPr id="801" name="Google Shape;801;g2480356218c_0_519"/>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pic>
        <p:nvPicPr>
          <p:cNvPr id="806" name="Google Shape;806;g2480356218c_0_488"/>
          <p:cNvPicPr preferRelativeResize="0"/>
          <p:nvPr/>
        </p:nvPicPr>
        <p:blipFill rotWithShape="1">
          <a:blip r:embed="rId3">
            <a:alphaModFix/>
          </a:blip>
          <a:srcRect b="0" l="0" r="0" t="0"/>
          <a:stretch/>
        </p:blipFill>
        <p:spPr>
          <a:xfrm>
            <a:off x="3949717" y="2007701"/>
            <a:ext cx="5558350" cy="4168751"/>
          </a:xfrm>
          <a:prstGeom prst="rect">
            <a:avLst/>
          </a:prstGeom>
          <a:noFill/>
          <a:ln>
            <a:noFill/>
          </a:ln>
        </p:spPr>
      </p:pic>
      <p:sp>
        <p:nvSpPr>
          <p:cNvPr id="807" name="Google Shape;807;g2480356218c_0_488"/>
          <p:cNvSpPr txBox="1"/>
          <p:nvPr>
            <p:ph idx="4294967295" type="title"/>
          </p:nvPr>
        </p:nvSpPr>
        <p:spPr>
          <a:xfrm>
            <a:off x="392775" y="3297275"/>
            <a:ext cx="4174500" cy="12690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90"/>
              <a:buNone/>
            </a:pPr>
            <a:r>
              <a:rPr lang="en-US" sz="3459"/>
              <a:t>When we include diverse perspectives, </a:t>
            </a:r>
            <a:endParaRPr sz="3459"/>
          </a:p>
          <a:p>
            <a:pPr indent="0" lvl="0" marL="0" rtl="0" algn="ctr">
              <a:lnSpc>
                <a:spcPct val="100000"/>
              </a:lnSpc>
              <a:spcBef>
                <a:spcPts val="0"/>
              </a:spcBef>
              <a:spcAft>
                <a:spcPts val="0"/>
              </a:spcAft>
              <a:buSzPts val="990"/>
              <a:buNone/>
            </a:pPr>
            <a:r>
              <a:rPr lang="en-US" sz="3459"/>
              <a:t>we can see more together</a:t>
            </a:r>
            <a:endParaRPr sz="3459"/>
          </a:p>
        </p:txBody>
      </p:sp>
      <p:sp>
        <p:nvSpPr>
          <p:cNvPr id="808" name="Google Shape;808;g2480356218c_0_488"/>
          <p:cNvSpPr txBox="1"/>
          <p:nvPr>
            <p:ph idx="4294967295" type="title"/>
          </p:nvPr>
        </p:nvSpPr>
        <p:spPr>
          <a:xfrm>
            <a:off x="0" y="274650"/>
            <a:ext cx="12192000" cy="10941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C2C2C"/>
              </a:buClr>
              <a:buSzPts val="4400"/>
              <a:buFont typeface="Calibri"/>
              <a:buNone/>
            </a:pPr>
            <a:r>
              <a:rPr lang="en-US">
                <a:solidFill>
                  <a:schemeClr val="lt1"/>
                </a:solidFill>
              </a:rPr>
              <a:t>Relational intervention to build shared knowledge</a:t>
            </a:r>
            <a:endParaRPr>
              <a:solidFill>
                <a:schemeClr val="lt1"/>
              </a:solidFill>
            </a:endParaRPr>
          </a:p>
        </p:txBody>
      </p:sp>
      <p:pic>
        <p:nvPicPr>
          <p:cNvPr id="809" name="Google Shape;809;g2480356218c_0_488"/>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g2480356218c_0_525"/>
          <p:cNvSpPr txBox="1"/>
          <p:nvPr>
            <p:ph type="title"/>
          </p:nvPr>
        </p:nvSpPr>
        <p:spPr>
          <a:xfrm>
            <a:off x="0" y="274650"/>
            <a:ext cx="12192000" cy="12231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C2C2C"/>
              </a:buClr>
              <a:buSzPts val="4400"/>
              <a:buFont typeface="Calibri"/>
              <a:buNone/>
            </a:pPr>
            <a:r>
              <a:rPr lang="en-US">
                <a:solidFill>
                  <a:schemeClr val="lt1"/>
                </a:solidFill>
              </a:rPr>
              <a:t>Relational intervention to build shared knowledge </a:t>
            </a:r>
            <a:endParaRPr>
              <a:solidFill>
                <a:schemeClr val="lt1"/>
              </a:solidFill>
            </a:endParaRPr>
          </a:p>
        </p:txBody>
      </p:sp>
      <p:sp>
        <p:nvSpPr>
          <p:cNvPr id="815" name="Google Shape;815;g2480356218c_0_525"/>
          <p:cNvSpPr txBox="1"/>
          <p:nvPr>
            <p:ph idx="1" type="body"/>
          </p:nvPr>
        </p:nvSpPr>
        <p:spPr>
          <a:xfrm>
            <a:off x="319733" y="1832325"/>
            <a:ext cx="11610900" cy="42978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accent4"/>
              </a:buClr>
              <a:buSzPts val="3900"/>
              <a:buFont typeface="Noto Sans Symbols"/>
              <a:buChar char="▪"/>
            </a:pPr>
            <a:r>
              <a:rPr lang="en-US" sz="3900">
                <a:solidFill>
                  <a:srgbClr val="2C2C2C"/>
                </a:solidFill>
              </a:rPr>
              <a:t>Conversations of interdependence</a:t>
            </a:r>
            <a:endParaRPr sz="3900">
              <a:solidFill>
                <a:srgbClr val="2C2C2C"/>
              </a:solidFill>
            </a:endParaRPr>
          </a:p>
          <a:p>
            <a:pPr indent="-342900" lvl="0" marL="342900" rtl="0" algn="l">
              <a:lnSpc>
                <a:spcPct val="100000"/>
              </a:lnSpc>
              <a:spcBef>
                <a:spcPts val="0"/>
              </a:spcBef>
              <a:spcAft>
                <a:spcPts val="0"/>
              </a:spcAft>
              <a:buClr>
                <a:schemeClr val="accent4"/>
              </a:buClr>
              <a:buSzPts val="3700"/>
              <a:buFont typeface="Noto Sans Symbols"/>
              <a:buChar char="▪"/>
            </a:pPr>
            <a:r>
              <a:rPr lang="en-US" sz="3700">
                <a:solidFill>
                  <a:srgbClr val="2C2C2C"/>
                </a:solidFill>
              </a:rPr>
              <a:t>Find one partner from another role and ask:</a:t>
            </a:r>
            <a:endParaRPr sz="3700">
              <a:solidFill>
                <a:srgbClr val="2C2C2C"/>
              </a:solidFill>
            </a:endParaRPr>
          </a:p>
          <a:p>
            <a:pPr indent="-431800" lvl="1" marL="914400" rtl="0" algn="l">
              <a:lnSpc>
                <a:spcPct val="100000"/>
              </a:lnSpc>
              <a:spcBef>
                <a:spcPts val="0"/>
              </a:spcBef>
              <a:spcAft>
                <a:spcPts val="0"/>
              </a:spcAft>
              <a:buClr>
                <a:srgbClr val="2C2C2C"/>
              </a:buClr>
              <a:buSzPts val="3200"/>
              <a:buChar char="–"/>
            </a:pPr>
            <a:r>
              <a:rPr lang="en-US" sz="3200">
                <a:solidFill>
                  <a:srgbClr val="2C2C2C"/>
                </a:solidFill>
              </a:rPr>
              <a:t>What do you find most meaningful about your work?</a:t>
            </a:r>
            <a:endParaRPr sz="3200">
              <a:solidFill>
                <a:srgbClr val="2C2C2C"/>
              </a:solidFill>
            </a:endParaRPr>
          </a:p>
          <a:p>
            <a:pPr indent="-431800" lvl="1" marL="914400" rtl="0" algn="l">
              <a:lnSpc>
                <a:spcPct val="100000"/>
              </a:lnSpc>
              <a:spcBef>
                <a:spcPts val="0"/>
              </a:spcBef>
              <a:spcAft>
                <a:spcPts val="0"/>
              </a:spcAft>
              <a:buClr>
                <a:srgbClr val="2C2C2C"/>
              </a:buClr>
              <a:buSzPts val="3200"/>
              <a:buChar char="–"/>
            </a:pPr>
            <a:r>
              <a:rPr lang="en-US" sz="3200">
                <a:solidFill>
                  <a:srgbClr val="2C2C2C"/>
                </a:solidFill>
              </a:rPr>
              <a:t>What it is about how I do my work that helps you do yours?</a:t>
            </a:r>
            <a:endParaRPr sz="3200">
              <a:solidFill>
                <a:srgbClr val="2C2C2C"/>
              </a:solidFill>
            </a:endParaRPr>
          </a:p>
          <a:p>
            <a:pPr indent="-431800" lvl="1" marL="914400" rtl="0" algn="l">
              <a:lnSpc>
                <a:spcPct val="100000"/>
              </a:lnSpc>
              <a:spcBef>
                <a:spcPts val="0"/>
              </a:spcBef>
              <a:spcAft>
                <a:spcPts val="0"/>
              </a:spcAft>
              <a:buClr>
                <a:srgbClr val="2C2C2C"/>
              </a:buClr>
              <a:buSzPts val="3200"/>
              <a:buChar char="–"/>
            </a:pPr>
            <a:r>
              <a:rPr lang="en-US" sz="3200">
                <a:solidFill>
                  <a:srgbClr val="2C2C2C"/>
                </a:solidFill>
              </a:rPr>
              <a:t>What could I do differently that would help you more?</a:t>
            </a:r>
            <a:endParaRPr sz="3200">
              <a:solidFill>
                <a:srgbClr val="2C2C2C"/>
              </a:solidFill>
            </a:endParaRPr>
          </a:p>
          <a:p>
            <a:pPr indent="-457200" lvl="0" marL="457200" rtl="0" algn="l">
              <a:lnSpc>
                <a:spcPct val="100000"/>
              </a:lnSpc>
              <a:spcBef>
                <a:spcPts val="0"/>
              </a:spcBef>
              <a:spcAft>
                <a:spcPts val="0"/>
              </a:spcAft>
              <a:buClr>
                <a:schemeClr val="accent4"/>
              </a:buClr>
              <a:buSzPts val="3700"/>
              <a:buFont typeface="Noto Sans Symbols"/>
              <a:buChar char="▪"/>
            </a:pPr>
            <a:r>
              <a:rPr lang="en-US" sz="3700">
                <a:solidFill>
                  <a:srgbClr val="2C2C2C"/>
                </a:solidFill>
              </a:rPr>
              <a:t>Then switch places</a:t>
            </a:r>
            <a:endParaRPr sz="3700">
              <a:solidFill>
                <a:srgbClr val="2C2C2C"/>
              </a:solidFill>
            </a:endParaRPr>
          </a:p>
        </p:txBody>
      </p:sp>
      <p:pic>
        <p:nvPicPr>
          <p:cNvPr id="816" name="Google Shape;816;g2480356218c_0_525"/>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7f6ddbcfb5_0_25"/>
          <p:cNvSpPr txBox="1"/>
          <p:nvPr/>
        </p:nvSpPr>
        <p:spPr>
          <a:xfrm>
            <a:off x="1625600" y="990600"/>
            <a:ext cx="9956700" cy="164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This process is called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200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                                             </a:t>
            </a:r>
            <a:endParaRPr b="0" i="0" sz="3600" u="none" cap="none" strike="noStrike">
              <a:solidFill>
                <a:schemeClr val="dk1"/>
              </a:solidFill>
              <a:latin typeface="Calibri"/>
              <a:ea typeface="Calibri"/>
              <a:cs typeface="Calibri"/>
              <a:sym typeface="Calibri"/>
            </a:endParaRPr>
          </a:p>
        </p:txBody>
      </p:sp>
      <p:sp>
        <p:nvSpPr>
          <p:cNvPr id="133" name="Google Shape;133;g27f6ddbcfb5_0_25"/>
          <p:cNvSpPr/>
          <p:nvPr/>
        </p:nvSpPr>
        <p:spPr>
          <a:xfrm>
            <a:off x="2540000" y="2209800"/>
            <a:ext cx="7937517" cy="990599"/>
          </a:xfrm>
          <a:prstGeom prst="rect">
            <a:avLst/>
          </a:prstGeom>
        </p:spPr>
        <p:txBody>
          <a:bodyPr>
            <a:prstTxWarp prst="textPlain"/>
          </a:bodyPr>
          <a:lstStyle/>
          <a:p>
            <a:pPr lvl="0" algn="ctr"/>
            <a:r>
              <a:rPr b="0" i="0">
                <a:ln>
                  <a:noFill/>
                </a:ln>
                <a:solidFill>
                  <a:schemeClr val="dk2"/>
                </a:solidFill>
                <a:latin typeface="Times New Roman"/>
              </a:rPr>
              <a:t>relational coordination  </a:t>
            </a:r>
          </a:p>
        </p:txBody>
      </p:sp>
      <p:sp>
        <p:nvSpPr>
          <p:cNvPr id="134" name="Google Shape;134;g27f6ddbcfb5_0_25"/>
          <p:cNvSpPr txBox="1"/>
          <p:nvPr/>
        </p:nvSpPr>
        <p:spPr>
          <a:xfrm>
            <a:off x="1814064" y="4038600"/>
            <a:ext cx="9114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“Communicating and relating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for the purpose of task integration”</a:t>
            </a:r>
            <a:endParaRPr b="0" i="0" sz="3600" u="none" cap="none" strike="noStrike">
              <a:solidFill>
                <a:schemeClr val="dk1"/>
              </a:solidFill>
              <a:latin typeface="Calibri"/>
              <a:ea typeface="Calibri"/>
              <a:cs typeface="Calibri"/>
              <a:sym typeface="Calibri"/>
            </a:endParaRPr>
          </a:p>
        </p:txBody>
      </p:sp>
      <p:pic>
        <p:nvPicPr>
          <p:cNvPr id="135" name="Google Shape;135;g27f6ddbcfb5_0_25"/>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g2480356218c_0_531"/>
          <p:cNvSpPr txBox="1"/>
          <p:nvPr>
            <p:ph type="title"/>
          </p:nvPr>
        </p:nvSpPr>
        <p:spPr>
          <a:xfrm>
            <a:off x="0" y="274650"/>
            <a:ext cx="12192000" cy="12231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C2C2C"/>
              </a:buClr>
              <a:buSzPts val="4400"/>
              <a:buFont typeface="Calibri"/>
              <a:buNone/>
            </a:pPr>
            <a:r>
              <a:rPr lang="en-US">
                <a:solidFill>
                  <a:schemeClr val="lt1"/>
                </a:solidFill>
              </a:rPr>
              <a:t>Relational intervention to build shared knowledge</a:t>
            </a:r>
            <a:endParaRPr>
              <a:solidFill>
                <a:schemeClr val="lt1"/>
              </a:solidFill>
            </a:endParaRPr>
          </a:p>
        </p:txBody>
      </p:sp>
      <p:sp>
        <p:nvSpPr>
          <p:cNvPr id="822" name="Google Shape;822;g2480356218c_0_531"/>
          <p:cNvSpPr txBox="1"/>
          <p:nvPr>
            <p:ph idx="1" type="body"/>
          </p:nvPr>
        </p:nvSpPr>
        <p:spPr>
          <a:xfrm>
            <a:off x="319733" y="1832325"/>
            <a:ext cx="11610900" cy="4297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accent4"/>
              </a:buClr>
              <a:buSzPts val="3700"/>
              <a:buFont typeface="Noto Sans Symbols"/>
              <a:buChar char="▪"/>
            </a:pPr>
            <a:r>
              <a:rPr lang="en-US" sz="3700">
                <a:solidFill>
                  <a:srgbClr val="2C2C2C"/>
                </a:solidFill>
              </a:rPr>
              <a:t>Conversations of similarities and differences</a:t>
            </a:r>
            <a:endParaRPr sz="3700">
              <a:solidFill>
                <a:srgbClr val="2C2C2C"/>
              </a:solidFill>
            </a:endParaRPr>
          </a:p>
          <a:p>
            <a:pPr indent="-342900" lvl="0" marL="342900" rtl="0" algn="l">
              <a:lnSpc>
                <a:spcPct val="100000"/>
              </a:lnSpc>
              <a:spcBef>
                <a:spcPts val="0"/>
              </a:spcBef>
              <a:spcAft>
                <a:spcPts val="0"/>
              </a:spcAft>
              <a:buClr>
                <a:schemeClr val="accent4"/>
              </a:buClr>
              <a:buSzPts val="3700"/>
              <a:buFont typeface="Noto Sans Symbols"/>
              <a:buChar char="▪"/>
            </a:pPr>
            <a:r>
              <a:rPr lang="en-US" sz="3700">
                <a:solidFill>
                  <a:srgbClr val="2C2C2C"/>
                </a:solidFill>
              </a:rPr>
              <a:t>Find one partner from a different role and ask:</a:t>
            </a:r>
            <a:endParaRPr sz="3700">
              <a:solidFill>
                <a:srgbClr val="2C2C2C"/>
              </a:solidFill>
            </a:endParaRPr>
          </a:p>
          <a:p>
            <a:pPr indent="-431800" lvl="1" marL="914400" rtl="0" algn="l">
              <a:lnSpc>
                <a:spcPct val="100000"/>
              </a:lnSpc>
              <a:spcBef>
                <a:spcPts val="0"/>
              </a:spcBef>
              <a:spcAft>
                <a:spcPts val="0"/>
              </a:spcAft>
              <a:buClr>
                <a:srgbClr val="2C2C2C"/>
              </a:buClr>
              <a:buSzPts val="3200"/>
              <a:buChar char="–"/>
            </a:pPr>
            <a:r>
              <a:rPr lang="en-US" sz="3200">
                <a:solidFill>
                  <a:srgbClr val="2C2C2C"/>
                </a:solidFill>
              </a:rPr>
              <a:t>What are some of the things we have in common?  Professionally?  Personally?</a:t>
            </a:r>
            <a:endParaRPr sz="3200">
              <a:solidFill>
                <a:srgbClr val="2C2C2C"/>
              </a:solidFill>
            </a:endParaRPr>
          </a:p>
          <a:p>
            <a:pPr indent="-431800" lvl="1" marL="914400" rtl="0" algn="l">
              <a:lnSpc>
                <a:spcPct val="100000"/>
              </a:lnSpc>
              <a:spcBef>
                <a:spcPts val="0"/>
              </a:spcBef>
              <a:spcAft>
                <a:spcPts val="0"/>
              </a:spcAft>
              <a:buClr>
                <a:srgbClr val="2C2C2C"/>
              </a:buClr>
              <a:buSzPts val="3200"/>
              <a:buChar char="–"/>
            </a:pPr>
            <a:r>
              <a:rPr lang="en-US" sz="3200">
                <a:solidFill>
                  <a:srgbClr val="2C2C2C"/>
                </a:solidFill>
              </a:rPr>
              <a:t>What are some of our differences?  Professionally?  Personally?</a:t>
            </a:r>
            <a:endParaRPr sz="3200">
              <a:solidFill>
                <a:srgbClr val="2C2C2C"/>
              </a:solidFill>
            </a:endParaRPr>
          </a:p>
          <a:p>
            <a:pPr indent="-431800" lvl="1" marL="914400" rtl="0" algn="l">
              <a:lnSpc>
                <a:spcPct val="100000"/>
              </a:lnSpc>
              <a:spcBef>
                <a:spcPts val="0"/>
              </a:spcBef>
              <a:spcAft>
                <a:spcPts val="0"/>
              </a:spcAft>
              <a:buClr>
                <a:srgbClr val="2C2C2C"/>
              </a:buClr>
              <a:buSzPts val="3200"/>
              <a:buChar char="–"/>
            </a:pPr>
            <a:r>
              <a:rPr lang="en-US" sz="3200">
                <a:solidFill>
                  <a:srgbClr val="2C2C2C"/>
                </a:solidFill>
              </a:rPr>
              <a:t>How might those differences impact how we work together?  Positively?  Negatively?</a:t>
            </a:r>
            <a:endParaRPr sz="3200">
              <a:solidFill>
                <a:srgbClr val="2C2C2C"/>
              </a:solidFill>
            </a:endParaRPr>
          </a:p>
          <a:p>
            <a:pPr indent="-431800" lvl="1" marL="914400" rtl="0" algn="l">
              <a:lnSpc>
                <a:spcPct val="100000"/>
              </a:lnSpc>
              <a:spcBef>
                <a:spcPts val="0"/>
              </a:spcBef>
              <a:spcAft>
                <a:spcPts val="0"/>
              </a:spcAft>
              <a:buClr>
                <a:srgbClr val="2C2C2C"/>
              </a:buClr>
              <a:buSzPts val="3200"/>
              <a:buChar char="–"/>
            </a:pPr>
            <a:r>
              <a:rPr lang="en-US" sz="3200">
                <a:solidFill>
                  <a:srgbClr val="2C2C2C"/>
                </a:solidFill>
              </a:rPr>
              <a:t>How could we use our differences to create more value?</a:t>
            </a:r>
            <a:endParaRPr sz="3200">
              <a:solidFill>
                <a:srgbClr val="2C2C2C"/>
              </a:solidFill>
            </a:endParaRPr>
          </a:p>
          <a:p>
            <a:pPr indent="-457200" lvl="0" marL="457200" rtl="0" algn="l">
              <a:lnSpc>
                <a:spcPct val="100000"/>
              </a:lnSpc>
              <a:spcBef>
                <a:spcPts val="0"/>
              </a:spcBef>
              <a:spcAft>
                <a:spcPts val="0"/>
              </a:spcAft>
              <a:buClr>
                <a:schemeClr val="accent4"/>
              </a:buClr>
              <a:buSzPts val="3700"/>
              <a:buFont typeface="Noto Sans Symbols"/>
              <a:buChar char="▪"/>
            </a:pPr>
            <a:r>
              <a:rPr lang="en-US" sz="3700">
                <a:solidFill>
                  <a:srgbClr val="2C2C2C"/>
                </a:solidFill>
              </a:rPr>
              <a:t>Then switch places</a:t>
            </a:r>
            <a:endParaRPr sz="3700">
              <a:solidFill>
                <a:srgbClr val="2C2C2C"/>
              </a:solidFill>
            </a:endParaRPr>
          </a:p>
        </p:txBody>
      </p:sp>
      <p:pic>
        <p:nvPicPr>
          <p:cNvPr id="823" name="Google Shape;823;g2480356218c_0_531"/>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g2480356218c_0_537"/>
          <p:cNvSpPr txBox="1"/>
          <p:nvPr>
            <p:ph type="title"/>
          </p:nvPr>
        </p:nvSpPr>
        <p:spPr>
          <a:xfrm>
            <a:off x="0" y="274650"/>
            <a:ext cx="12192000" cy="11790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C2C2C"/>
              </a:buClr>
              <a:buSzPts val="4400"/>
              <a:buFont typeface="Calibri"/>
              <a:buNone/>
            </a:pPr>
            <a:r>
              <a:rPr lang="en-US">
                <a:solidFill>
                  <a:schemeClr val="lt1"/>
                </a:solidFill>
              </a:rPr>
              <a:t>Relational intervention to build mutual respect</a:t>
            </a:r>
            <a:endParaRPr>
              <a:solidFill>
                <a:schemeClr val="lt1"/>
              </a:solidFill>
            </a:endParaRPr>
          </a:p>
        </p:txBody>
      </p:sp>
      <p:sp>
        <p:nvSpPr>
          <p:cNvPr id="829" name="Google Shape;829;g2480356218c_0_537"/>
          <p:cNvSpPr txBox="1"/>
          <p:nvPr>
            <p:ph idx="1" type="body"/>
          </p:nvPr>
        </p:nvSpPr>
        <p:spPr>
          <a:xfrm>
            <a:off x="545400" y="1764513"/>
            <a:ext cx="11316300" cy="3904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Clr>
                <a:schemeClr val="accent4"/>
              </a:buClr>
              <a:buSzPts val="3200"/>
              <a:buFont typeface="Noto Sans Symbols"/>
              <a:buChar char="▪"/>
            </a:pPr>
            <a:r>
              <a:rPr lang="en-US" sz="3200">
                <a:solidFill>
                  <a:srgbClr val="2C2C2C"/>
                </a:solidFill>
              </a:rPr>
              <a:t>Sit around a table or on zoom with all roles in focal work process</a:t>
            </a:r>
            <a:endParaRPr sz="3200">
              <a:solidFill>
                <a:srgbClr val="2C2C2C"/>
              </a:solidFill>
            </a:endParaRPr>
          </a:p>
          <a:p>
            <a:pPr indent="-323850" lvl="0" marL="342900" rtl="0" algn="l">
              <a:lnSpc>
                <a:spcPct val="100000"/>
              </a:lnSpc>
              <a:spcBef>
                <a:spcPts val="0"/>
              </a:spcBef>
              <a:spcAft>
                <a:spcPts val="0"/>
              </a:spcAft>
              <a:buClr>
                <a:schemeClr val="accent4"/>
              </a:buClr>
              <a:buSzPts val="3200"/>
              <a:buFont typeface="Noto Sans Symbols"/>
              <a:buChar char="▪"/>
            </a:pPr>
            <a:r>
              <a:rPr lang="en-US" sz="3200">
                <a:solidFill>
                  <a:srgbClr val="2C2C2C"/>
                </a:solidFill>
              </a:rPr>
              <a:t>Each person writes down three things that help them to feel respected, on sticky notes (real or virtual)</a:t>
            </a:r>
            <a:endParaRPr sz="3200">
              <a:solidFill>
                <a:srgbClr val="2C2C2C"/>
              </a:solidFill>
            </a:endParaRPr>
          </a:p>
          <a:p>
            <a:pPr indent="-323850" lvl="0" marL="342900" rtl="0" algn="l">
              <a:lnSpc>
                <a:spcPct val="100000"/>
              </a:lnSpc>
              <a:spcBef>
                <a:spcPts val="0"/>
              </a:spcBef>
              <a:spcAft>
                <a:spcPts val="0"/>
              </a:spcAft>
              <a:buClr>
                <a:schemeClr val="accent4"/>
              </a:buClr>
              <a:buSzPts val="3200"/>
              <a:buFont typeface="Noto Sans Symbols"/>
              <a:buChar char="▪"/>
            </a:pPr>
            <a:r>
              <a:rPr lang="en-US" sz="3200">
                <a:solidFill>
                  <a:srgbClr val="2C2C2C"/>
                </a:solidFill>
              </a:rPr>
              <a:t>Put them in the center, organize by themes</a:t>
            </a:r>
            <a:endParaRPr sz="3200">
              <a:solidFill>
                <a:srgbClr val="2C2C2C"/>
              </a:solidFill>
            </a:endParaRPr>
          </a:p>
          <a:p>
            <a:pPr indent="-323850" lvl="0" marL="342900" rtl="0" algn="l">
              <a:lnSpc>
                <a:spcPct val="100000"/>
              </a:lnSpc>
              <a:spcBef>
                <a:spcPts val="0"/>
              </a:spcBef>
              <a:spcAft>
                <a:spcPts val="0"/>
              </a:spcAft>
              <a:buClr>
                <a:schemeClr val="accent4"/>
              </a:buClr>
              <a:buSzPts val="3200"/>
              <a:buFont typeface="Noto Sans Symbols"/>
              <a:buChar char="▪"/>
            </a:pPr>
            <a:r>
              <a:rPr lang="en-US" sz="3200">
                <a:solidFill>
                  <a:srgbClr val="2C2C2C"/>
                </a:solidFill>
              </a:rPr>
              <a:t>Note common themes</a:t>
            </a:r>
            <a:endParaRPr sz="3200">
              <a:solidFill>
                <a:srgbClr val="2C2C2C"/>
              </a:solidFill>
            </a:endParaRPr>
          </a:p>
          <a:p>
            <a:pPr indent="-323850" lvl="0" marL="342900" rtl="0" algn="l">
              <a:lnSpc>
                <a:spcPct val="100000"/>
              </a:lnSpc>
              <a:spcBef>
                <a:spcPts val="0"/>
              </a:spcBef>
              <a:spcAft>
                <a:spcPts val="0"/>
              </a:spcAft>
              <a:buClr>
                <a:schemeClr val="accent4"/>
              </a:buClr>
              <a:buSzPts val="3200"/>
              <a:buFont typeface="Noto Sans Symbols"/>
              <a:buChar char="▪"/>
            </a:pPr>
            <a:r>
              <a:rPr lang="en-US" sz="3200">
                <a:solidFill>
                  <a:srgbClr val="2C2C2C"/>
                </a:solidFill>
              </a:rPr>
              <a:t>Note differences</a:t>
            </a:r>
            <a:endParaRPr sz="3200">
              <a:solidFill>
                <a:srgbClr val="2C2C2C"/>
              </a:solidFill>
            </a:endParaRPr>
          </a:p>
          <a:p>
            <a:pPr indent="-323850" lvl="0" marL="342900" rtl="0" algn="l">
              <a:lnSpc>
                <a:spcPct val="100000"/>
              </a:lnSpc>
              <a:spcBef>
                <a:spcPts val="0"/>
              </a:spcBef>
              <a:spcAft>
                <a:spcPts val="0"/>
              </a:spcAft>
              <a:buClr>
                <a:schemeClr val="accent4"/>
              </a:buClr>
              <a:buSzPts val="3200"/>
              <a:buFont typeface="Noto Sans Symbols"/>
              <a:buChar char="▪"/>
            </a:pPr>
            <a:r>
              <a:rPr lang="en-US" sz="3200">
                <a:solidFill>
                  <a:srgbClr val="2C2C2C"/>
                </a:solidFill>
              </a:rPr>
              <a:t>Create behavioral standards for the group, based on the themes</a:t>
            </a:r>
            <a:endParaRPr sz="3200">
              <a:solidFill>
                <a:srgbClr val="2C2C2C"/>
              </a:solidFill>
            </a:endParaRPr>
          </a:p>
        </p:txBody>
      </p:sp>
      <p:pic>
        <p:nvPicPr>
          <p:cNvPr id="830" name="Google Shape;830;g2480356218c_0_537"/>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g2480356218c_0_235"/>
          <p:cNvSpPr txBox="1"/>
          <p:nvPr/>
        </p:nvSpPr>
        <p:spPr>
          <a:xfrm>
            <a:off x="457200" y="1559300"/>
            <a:ext cx="10972800" cy="4490100"/>
          </a:xfrm>
          <a:prstGeom prst="rect">
            <a:avLst/>
          </a:prstGeom>
          <a:noFill/>
          <a:ln>
            <a:noFill/>
          </a:ln>
        </p:spPr>
        <p:txBody>
          <a:bodyPr anchorCtr="0" anchor="t" bIns="45700" lIns="91425" spcFirstLastPara="1" rIns="91425" wrap="square" tIns="45700">
            <a:noAutofit/>
          </a:bodyPr>
          <a:lstStyle/>
          <a:p>
            <a:pPr indent="-438150" lvl="0" marL="457200" marR="0" rtl="0" algn="l">
              <a:lnSpc>
                <a:spcPct val="100000"/>
              </a:lnSpc>
              <a:spcBef>
                <a:spcPts val="0"/>
              </a:spcBef>
              <a:spcAft>
                <a:spcPts val="0"/>
              </a:spcAft>
              <a:buClr>
                <a:srgbClr val="4F6128"/>
              </a:buClr>
              <a:buSzPts val="2900"/>
              <a:buFont typeface="Noto Sans Symbols"/>
              <a:buChar char="▪"/>
            </a:pPr>
            <a:r>
              <a:rPr b="0" i="0" lang="en-US" sz="2900" u="none" cap="none" strike="noStrike">
                <a:solidFill>
                  <a:schemeClr val="dk1"/>
                </a:solidFill>
                <a:latin typeface="Calibri"/>
                <a:ea typeface="Calibri"/>
                <a:cs typeface="Calibri"/>
                <a:sym typeface="Calibri"/>
              </a:rPr>
              <a:t>Select &amp; train for teamwork</a:t>
            </a:r>
            <a:endParaRPr b="0" i="0" sz="2900" u="none" cap="none" strike="noStrike">
              <a:solidFill>
                <a:schemeClr val="dk1"/>
              </a:solidFill>
              <a:latin typeface="Calibri"/>
              <a:ea typeface="Calibri"/>
              <a:cs typeface="Calibri"/>
              <a:sym typeface="Calibri"/>
            </a:endParaRPr>
          </a:p>
          <a:p>
            <a:pPr indent="-438150" lvl="0" marL="457200" marR="0" rtl="0" algn="l">
              <a:lnSpc>
                <a:spcPct val="100000"/>
              </a:lnSpc>
              <a:spcBef>
                <a:spcPts val="0"/>
              </a:spcBef>
              <a:spcAft>
                <a:spcPts val="0"/>
              </a:spcAft>
              <a:buClr>
                <a:schemeClr val="dk1"/>
              </a:buClr>
              <a:buSzPts val="2900"/>
              <a:buFont typeface="Calibri"/>
              <a:buChar char="▪"/>
            </a:pPr>
            <a:r>
              <a:rPr b="0" i="0" lang="en-US" sz="2900" u="none" cap="none" strike="noStrike">
                <a:solidFill>
                  <a:schemeClr val="dk1"/>
                </a:solidFill>
                <a:latin typeface="Calibri"/>
                <a:ea typeface="Calibri"/>
                <a:cs typeface="Calibri"/>
                <a:sym typeface="Calibri"/>
              </a:rPr>
              <a:t>Relational job design</a:t>
            </a:r>
            <a:endParaRPr b="0" i="0" sz="2900" u="none" cap="none" strike="noStrike">
              <a:solidFill>
                <a:schemeClr val="dk1"/>
              </a:solidFill>
              <a:latin typeface="Calibri"/>
              <a:ea typeface="Calibri"/>
              <a:cs typeface="Calibri"/>
              <a:sym typeface="Calibri"/>
            </a:endParaRPr>
          </a:p>
          <a:p>
            <a:pPr indent="-438150" lvl="0" marL="457200" marR="0" rtl="0" algn="l">
              <a:lnSpc>
                <a:spcPct val="100000"/>
              </a:lnSpc>
              <a:spcBef>
                <a:spcPts val="0"/>
              </a:spcBef>
              <a:spcAft>
                <a:spcPts val="0"/>
              </a:spcAft>
              <a:buClr>
                <a:srgbClr val="4F6128"/>
              </a:buClr>
              <a:buSzPts val="2900"/>
              <a:buFont typeface="Noto Sans Symbols"/>
              <a:buChar char="▪"/>
            </a:pPr>
            <a:r>
              <a:rPr b="0" i="0" lang="en-US" sz="2900" u="none" cap="none" strike="noStrike">
                <a:solidFill>
                  <a:schemeClr val="dk1"/>
                </a:solidFill>
                <a:latin typeface="Calibri"/>
                <a:ea typeface="Calibri"/>
                <a:cs typeface="Calibri"/>
                <a:sym typeface="Calibri"/>
              </a:rPr>
              <a:t>Shared accountability  </a:t>
            </a:r>
            <a:endParaRPr b="0" i="0" sz="1100" u="none" cap="none" strike="noStrike">
              <a:solidFill>
                <a:srgbClr val="000000"/>
              </a:solidFill>
              <a:latin typeface="Arial"/>
              <a:ea typeface="Arial"/>
              <a:cs typeface="Arial"/>
              <a:sym typeface="Arial"/>
            </a:endParaRPr>
          </a:p>
          <a:p>
            <a:pPr indent="-438150" lvl="0" marL="457200" marR="0" rtl="0" algn="l">
              <a:lnSpc>
                <a:spcPct val="100000"/>
              </a:lnSpc>
              <a:spcBef>
                <a:spcPts val="0"/>
              </a:spcBef>
              <a:spcAft>
                <a:spcPts val="0"/>
              </a:spcAft>
              <a:buClr>
                <a:srgbClr val="4F6128"/>
              </a:buClr>
              <a:buSzPts val="2900"/>
              <a:buFont typeface="Noto Sans Symbols"/>
              <a:buChar char="▪"/>
            </a:pPr>
            <a:r>
              <a:rPr b="0" i="0" lang="en-US" sz="2900" u="none" cap="none" strike="noStrike">
                <a:solidFill>
                  <a:schemeClr val="dk1"/>
                </a:solidFill>
                <a:latin typeface="Calibri"/>
                <a:ea typeface="Calibri"/>
                <a:cs typeface="Calibri"/>
                <a:sym typeface="Calibri"/>
              </a:rPr>
              <a:t>Shared rewards</a:t>
            </a:r>
            <a:endParaRPr b="0" i="0" sz="1100" u="none" cap="none" strike="noStrike">
              <a:solidFill>
                <a:srgbClr val="000000"/>
              </a:solidFill>
              <a:latin typeface="Arial"/>
              <a:ea typeface="Arial"/>
              <a:cs typeface="Arial"/>
              <a:sym typeface="Arial"/>
            </a:endParaRPr>
          </a:p>
          <a:p>
            <a:pPr indent="-438150" lvl="0" marL="457200" marR="0" rtl="0" algn="l">
              <a:lnSpc>
                <a:spcPct val="100000"/>
              </a:lnSpc>
              <a:spcBef>
                <a:spcPts val="0"/>
              </a:spcBef>
              <a:spcAft>
                <a:spcPts val="0"/>
              </a:spcAft>
              <a:buClr>
                <a:srgbClr val="4F6128"/>
              </a:buClr>
              <a:buSzPts val="2900"/>
              <a:buFont typeface="Noto Sans Symbols"/>
              <a:buChar char="▪"/>
            </a:pPr>
            <a:r>
              <a:rPr b="0" i="0" lang="en-US" sz="2900" u="none" cap="none" strike="noStrike">
                <a:solidFill>
                  <a:schemeClr val="dk1"/>
                </a:solidFill>
                <a:latin typeface="Calibri"/>
                <a:ea typeface="Calibri"/>
                <a:cs typeface="Calibri"/>
                <a:sym typeface="Calibri"/>
              </a:rPr>
              <a:t>Shared conflict resolution</a:t>
            </a:r>
            <a:endParaRPr b="0" i="0" sz="1100" u="none" cap="none" strike="noStrike">
              <a:solidFill>
                <a:srgbClr val="000000"/>
              </a:solidFill>
              <a:latin typeface="Arial"/>
              <a:ea typeface="Arial"/>
              <a:cs typeface="Arial"/>
              <a:sym typeface="Arial"/>
            </a:endParaRPr>
          </a:p>
          <a:p>
            <a:pPr indent="-438150" lvl="0" marL="457200" marR="0" rtl="0" algn="l">
              <a:lnSpc>
                <a:spcPct val="100000"/>
              </a:lnSpc>
              <a:spcBef>
                <a:spcPts val="0"/>
              </a:spcBef>
              <a:spcAft>
                <a:spcPts val="0"/>
              </a:spcAft>
              <a:buClr>
                <a:srgbClr val="4F6128"/>
              </a:buClr>
              <a:buSzPts val="2900"/>
              <a:buFont typeface="Noto Sans Symbols"/>
              <a:buChar char="▪"/>
            </a:pPr>
            <a:r>
              <a:rPr b="0" i="0" lang="en-US" sz="2900" u="none" cap="none" strike="noStrike">
                <a:solidFill>
                  <a:schemeClr val="dk1"/>
                </a:solidFill>
                <a:latin typeface="Calibri"/>
                <a:ea typeface="Calibri"/>
                <a:cs typeface="Calibri"/>
                <a:sym typeface="Calibri"/>
              </a:rPr>
              <a:t>Boundary spanner roles</a:t>
            </a:r>
            <a:endParaRPr b="0" i="0" sz="1100" u="none" cap="none" strike="noStrike">
              <a:solidFill>
                <a:srgbClr val="000000"/>
              </a:solidFill>
              <a:latin typeface="Arial"/>
              <a:ea typeface="Arial"/>
              <a:cs typeface="Arial"/>
              <a:sym typeface="Arial"/>
            </a:endParaRPr>
          </a:p>
          <a:p>
            <a:pPr indent="-438150" lvl="0" marL="457200" marR="0" rtl="0" algn="l">
              <a:lnSpc>
                <a:spcPct val="100000"/>
              </a:lnSpc>
              <a:spcBef>
                <a:spcPts val="0"/>
              </a:spcBef>
              <a:spcAft>
                <a:spcPts val="0"/>
              </a:spcAft>
              <a:buClr>
                <a:srgbClr val="4F6128"/>
              </a:buClr>
              <a:buSzPts val="2900"/>
              <a:buFont typeface="Noto Sans Symbols"/>
              <a:buChar char="▪"/>
            </a:pPr>
            <a:r>
              <a:rPr b="0" i="0" lang="en-US" sz="2900" u="none" cap="none" strike="noStrike">
                <a:solidFill>
                  <a:schemeClr val="dk1"/>
                </a:solidFill>
                <a:latin typeface="Calibri"/>
                <a:ea typeface="Calibri"/>
                <a:cs typeface="Calibri"/>
                <a:sym typeface="Calibri"/>
              </a:rPr>
              <a:t>Shared meetings &amp; huddles</a:t>
            </a:r>
            <a:endParaRPr b="0" i="0" sz="1100" u="none" cap="none" strike="noStrike">
              <a:solidFill>
                <a:srgbClr val="000000"/>
              </a:solidFill>
              <a:latin typeface="Arial"/>
              <a:ea typeface="Arial"/>
              <a:cs typeface="Arial"/>
              <a:sym typeface="Arial"/>
            </a:endParaRPr>
          </a:p>
          <a:p>
            <a:pPr indent="-438150" lvl="0" marL="457200" marR="0" rtl="0" algn="l">
              <a:lnSpc>
                <a:spcPct val="100000"/>
              </a:lnSpc>
              <a:spcBef>
                <a:spcPts val="0"/>
              </a:spcBef>
              <a:spcAft>
                <a:spcPts val="0"/>
              </a:spcAft>
              <a:buClr>
                <a:srgbClr val="4F6128"/>
              </a:buClr>
              <a:buSzPts val="2900"/>
              <a:buFont typeface="Noto Sans Symbols"/>
              <a:buChar char="▪"/>
            </a:pPr>
            <a:r>
              <a:rPr b="0" i="0" lang="en-US" sz="2900" u="none" cap="none" strike="noStrike">
                <a:solidFill>
                  <a:schemeClr val="dk1"/>
                </a:solidFill>
                <a:latin typeface="Calibri"/>
                <a:ea typeface="Calibri"/>
                <a:cs typeface="Calibri"/>
                <a:sym typeface="Calibri"/>
              </a:rPr>
              <a:t>Shared protocols</a:t>
            </a:r>
            <a:endParaRPr b="0" i="0" sz="1100" u="none" cap="none" strike="noStrike">
              <a:solidFill>
                <a:srgbClr val="000000"/>
              </a:solidFill>
              <a:latin typeface="Arial"/>
              <a:ea typeface="Arial"/>
              <a:cs typeface="Arial"/>
              <a:sym typeface="Arial"/>
            </a:endParaRPr>
          </a:p>
          <a:p>
            <a:pPr indent="-438150" lvl="0" marL="457200" marR="0" rtl="0" algn="l">
              <a:lnSpc>
                <a:spcPct val="100000"/>
              </a:lnSpc>
              <a:spcBef>
                <a:spcPts val="0"/>
              </a:spcBef>
              <a:spcAft>
                <a:spcPts val="0"/>
              </a:spcAft>
              <a:buClr>
                <a:srgbClr val="4F6128"/>
              </a:buClr>
              <a:buSzPts val="2900"/>
              <a:buFont typeface="Noto Sans Symbols"/>
              <a:buChar char="▪"/>
            </a:pPr>
            <a:r>
              <a:rPr b="0" i="0" lang="en-US" sz="2900" u="none" cap="none" strike="noStrike">
                <a:solidFill>
                  <a:schemeClr val="dk1"/>
                </a:solidFill>
                <a:latin typeface="Calibri"/>
                <a:ea typeface="Calibri"/>
                <a:cs typeface="Calibri"/>
                <a:sym typeface="Calibri"/>
              </a:rPr>
              <a:t>Shared information systems</a:t>
            </a:r>
            <a:endParaRPr b="0" i="0" sz="2900" u="none" cap="none" strike="noStrike">
              <a:solidFill>
                <a:schemeClr val="dk1"/>
              </a:solidFill>
              <a:latin typeface="Calibri"/>
              <a:ea typeface="Calibri"/>
              <a:cs typeface="Calibri"/>
              <a:sym typeface="Calibri"/>
            </a:endParaRPr>
          </a:p>
          <a:p>
            <a:pPr indent="-438150" lvl="0" marL="457200" marR="0" rtl="0" algn="l">
              <a:lnSpc>
                <a:spcPct val="100000"/>
              </a:lnSpc>
              <a:spcBef>
                <a:spcPts val="0"/>
              </a:spcBef>
              <a:spcAft>
                <a:spcPts val="0"/>
              </a:spcAft>
              <a:buClr>
                <a:srgbClr val="4F6128"/>
              </a:buClr>
              <a:buSzPts val="2900"/>
              <a:buFont typeface="Noto Sans Symbols"/>
              <a:buChar char="▪"/>
            </a:pPr>
            <a:r>
              <a:rPr b="0" i="0" lang="en-US" sz="2900" u="none" cap="none" strike="noStrike">
                <a:solidFill>
                  <a:schemeClr val="dk1"/>
                </a:solidFill>
                <a:latin typeface="Calibri"/>
                <a:ea typeface="Calibri"/>
                <a:cs typeface="Calibri"/>
                <a:sym typeface="Calibri"/>
              </a:rPr>
              <a:t>Shared space</a:t>
            </a:r>
            <a:endParaRPr b="0"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254000" lvl="0" marL="457200" marR="0" rtl="0" algn="l">
              <a:lnSpc>
                <a:spcPct val="100000"/>
              </a:lnSpc>
              <a:spcBef>
                <a:spcPts val="0"/>
              </a:spcBef>
              <a:spcAft>
                <a:spcPts val="0"/>
              </a:spcAft>
              <a:buClr>
                <a:srgbClr val="4F6128"/>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20066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20066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20066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p:txBody>
      </p:sp>
      <p:sp>
        <p:nvSpPr>
          <p:cNvPr id="836" name="Google Shape;836;g2480356218c_0_235"/>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Structural interventions</a:t>
            </a:r>
            <a:endParaRPr b="0" i="0" sz="1400" u="none" cap="none" strike="noStrike">
              <a:solidFill>
                <a:srgbClr val="000000"/>
              </a:solidFill>
              <a:latin typeface="Arial"/>
              <a:ea typeface="Arial"/>
              <a:cs typeface="Arial"/>
              <a:sym typeface="Arial"/>
            </a:endParaRPr>
          </a:p>
        </p:txBody>
      </p:sp>
      <p:sp>
        <p:nvSpPr>
          <p:cNvPr id="837" name="Google Shape;837;g2480356218c_0_235"/>
          <p:cNvSpPr txBox="1"/>
          <p:nvPr/>
        </p:nvSpPr>
        <p:spPr>
          <a:xfrm>
            <a:off x="581950" y="6107900"/>
            <a:ext cx="8039700" cy="7389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Gittell, J. H. (2016). </a:t>
            </a:r>
            <a:r>
              <a:rPr b="0" i="0" lang="en-US" sz="1800" u="sng" cap="none" strike="noStrike">
                <a:solidFill>
                  <a:schemeClr val="hlink"/>
                </a:solidFill>
                <a:latin typeface="Calibri"/>
                <a:ea typeface="Calibri"/>
                <a:cs typeface="Calibri"/>
                <a:sym typeface="Calibri"/>
                <a:hlinkClick r:id="rId3"/>
              </a:rPr>
              <a:t>Structural interventions</a:t>
            </a:r>
            <a:r>
              <a:rPr b="0" i="0" lang="en-US" sz="1800" u="none" cap="none" strike="noStrike">
                <a:solidFill>
                  <a:schemeClr val="dk1"/>
                </a:solidFill>
                <a:latin typeface="Calibri"/>
                <a:ea typeface="Calibri"/>
                <a:cs typeface="Calibri"/>
                <a:sym typeface="Calibri"/>
              </a:rPr>
              <a:t> in </a:t>
            </a:r>
            <a:r>
              <a:rPr b="0" i="1" lang="en-US" sz="1800" u="none" cap="none" strike="noStrike">
                <a:solidFill>
                  <a:schemeClr val="dk1"/>
                </a:solidFill>
                <a:latin typeface="Calibri"/>
                <a:ea typeface="Calibri"/>
                <a:cs typeface="Calibri"/>
                <a:sym typeface="Calibri"/>
              </a:rPr>
              <a:t>Transforming relationships for high performance: The power of relational coordination</a:t>
            </a:r>
            <a:r>
              <a:rPr b="0" i="0" lang="en-US" sz="1800" u="none" cap="none" strike="noStrike">
                <a:solidFill>
                  <a:schemeClr val="dk1"/>
                </a:solidFill>
                <a:latin typeface="Calibri"/>
                <a:ea typeface="Calibri"/>
                <a:cs typeface="Calibri"/>
                <a:sym typeface="Calibri"/>
              </a:rPr>
              <a:t>. Stanford University Press.</a:t>
            </a:r>
            <a:endParaRPr b="0" i="0" sz="1800" u="none" cap="none" strike="noStrike">
              <a:solidFill>
                <a:srgbClr val="000000"/>
              </a:solidFill>
              <a:latin typeface="Calibri"/>
              <a:ea typeface="Calibri"/>
              <a:cs typeface="Calibri"/>
              <a:sym typeface="Calibri"/>
            </a:endParaRPr>
          </a:p>
        </p:txBody>
      </p:sp>
      <p:pic>
        <p:nvPicPr>
          <p:cNvPr id="838" name="Google Shape;838;g2480356218c_0_235"/>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graphicFrame>
        <p:nvGraphicFramePr>
          <p:cNvPr id="843" name="Google Shape;843;g27f6ddbcfb5_0_670"/>
          <p:cNvGraphicFramePr/>
          <p:nvPr/>
        </p:nvGraphicFramePr>
        <p:xfrm>
          <a:off x="477302" y="1649007"/>
          <a:ext cx="3000000" cy="3000000"/>
        </p:xfrm>
        <a:graphic>
          <a:graphicData uri="http://schemas.openxmlformats.org/drawingml/2006/table">
            <a:tbl>
              <a:tblPr bandRow="1" firstRow="1">
                <a:noFill/>
                <a:tableStyleId>{969E9EA2-93A1-445F-8932-85EA25513CC4}</a:tableStyleId>
              </a:tblPr>
              <a:tblGrid>
                <a:gridCol w="2541450"/>
                <a:gridCol w="1375825"/>
                <a:gridCol w="1368750"/>
                <a:gridCol w="1291625"/>
                <a:gridCol w="1471250"/>
                <a:gridCol w="1526825"/>
                <a:gridCol w="1549775"/>
              </a:tblGrid>
              <a:tr h="370850">
                <a:tc>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t>Structures</a:t>
                      </a:r>
                      <a:endParaRPr b="1"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Nurses</a:t>
                      </a:r>
                      <a:endParaRPr sz="1400" u="none" cap="none" strike="noStrike"/>
                    </a:p>
                  </a:txBody>
                  <a:tcPr marT="45725" marB="45725" marR="91450" marL="91450">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Case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managers</a:t>
                      </a:r>
                      <a:endParaRPr sz="1600" u="none" cap="none" strike="noStrike"/>
                    </a:p>
                  </a:txBody>
                  <a:tcPr marT="45725" marB="45725" marR="91450" marL="91450">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Physicians</a:t>
                      </a:r>
                      <a:endParaRPr sz="1600" u="none" cap="none" strike="noStrike"/>
                    </a:p>
                  </a:txBody>
                  <a:tcPr marT="45725" marB="45725" marR="91450" marL="91450">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Residents</a:t>
                      </a:r>
                      <a:endParaRPr sz="1600" u="none" cap="none" strike="noStrike"/>
                    </a:p>
                  </a:txBody>
                  <a:tcPr marT="45725" marB="45725" marR="91450" marL="91450">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Physical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therapy</a:t>
                      </a:r>
                      <a:endParaRPr sz="1600" u="none" cap="none" strike="noStrike"/>
                    </a:p>
                  </a:txBody>
                  <a:tcPr marT="45725" marB="45725" marR="91450" marL="91450">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Respiratory therapy</a:t>
                      </a:r>
                      <a:endParaRPr sz="1600" u="none" cap="none" strike="noStrike"/>
                    </a:p>
                  </a:txBody>
                  <a:tcPr marT="45725" marB="45725" marR="91450" marL="91450">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Selection for Teamwork</a:t>
                      </a:r>
                      <a:endParaRPr b="1" sz="17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Training for Teamwork</a:t>
                      </a:r>
                      <a:endParaRPr b="1" sz="17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Relational Job Design</a:t>
                      </a:r>
                      <a:endParaRPr b="1" sz="14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Shared Accountability </a:t>
                      </a:r>
                      <a:endParaRPr b="1" sz="17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r>
              <a:tr h="370850">
                <a:tc>
                  <a:txBody>
                    <a:bodyPr/>
                    <a:lstStyle/>
                    <a:p>
                      <a:pPr indent="0" lvl="0" marL="0" marR="0" rtl="0" algn="l">
                        <a:lnSpc>
                          <a:spcPct val="100000"/>
                        </a:lnSpc>
                        <a:spcBef>
                          <a:spcPts val="0"/>
                        </a:spcBef>
                        <a:spcAft>
                          <a:spcPts val="0"/>
                        </a:spcAft>
                        <a:buClr>
                          <a:schemeClr val="dk1"/>
                        </a:buClr>
                        <a:buSzPts val="1100"/>
                        <a:buFont typeface="Calibri"/>
                        <a:buNone/>
                      </a:pPr>
                      <a:r>
                        <a:rPr b="1" lang="en-US" sz="1400" u="none" cap="none" strike="noStrike"/>
                        <a:t>Shared Rewards </a:t>
                      </a:r>
                      <a:endParaRPr b="1" sz="17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Conflict Resolution </a:t>
                      </a:r>
                      <a:endParaRPr b="1" sz="14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Boundary Spanner Role</a:t>
                      </a:r>
                      <a:endParaRPr b="1" sz="17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Shared Meetings &amp; Huddles</a:t>
                      </a:r>
                      <a:endParaRPr b="1" sz="17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Shared Protocols</a:t>
                      </a:r>
                      <a:endParaRPr b="1" sz="17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Shared Info Systems</a:t>
                      </a:r>
                      <a:endParaRPr b="1" sz="14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99A5B"/>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Shared Space</a:t>
                      </a:r>
                      <a:endParaRPr b="1" sz="1400" u="none" cap="none" strike="noStrike"/>
                    </a:p>
                  </a:txBody>
                  <a:tcPr marT="45725" marB="45725" marR="91450" marL="91450">
                    <a:lnR cap="flat" cmpd="sng" w="12700">
                      <a:solidFill>
                        <a:srgbClr val="000000"/>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0D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0000"/>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T cap="flat" cmpd="sng" w="12700">
                      <a:solidFill>
                        <a:srgbClr val="000000"/>
                      </a:solidFill>
                      <a:prstDash val="solid"/>
                      <a:round/>
                      <a:headEnd len="sm" w="sm" type="none"/>
                      <a:tailEnd len="sm" w="sm" type="none"/>
                    </a:lnT>
                  </a:tcPr>
                </a:tc>
              </a:tr>
            </a:tbl>
          </a:graphicData>
        </a:graphic>
      </p:graphicFrame>
      <p:grpSp>
        <p:nvGrpSpPr>
          <p:cNvPr id="844" name="Google Shape;844;g27f6ddbcfb5_0_670"/>
          <p:cNvGrpSpPr/>
          <p:nvPr/>
        </p:nvGrpSpPr>
        <p:grpSpPr>
          <a:xfrm>
            <a:off x="477305" y="6332792"/>
            <a:ext cx="11414569" cy="383544"/>
            <a:chOff x="262259" y="7164958"/>
            <a:chExt cx="5992529" cy="559021"/>
          </a:xfrm>
        </p:grpSpPr>
        <p:sp>
          <p:nvSpPr>
            <p:cNvPr id="845" name="Google Shape;845;g27f6ddbcfb5_0_670"/>
            <p:cNvSpPr/>
            <p:nvPr/>
          </p:nvSpPr>
          <p:spPr>
            <a:xfrm>
              <a:off x="262259" y="7263347"/>
              <a:ext cx="370800" cy="369000"/>
            </a:xfrm>
            <a:prstGeom prst="rect">
              <a:avLst/>
            </a:prstGeom>
            <a:solidFill>
              <a:srgbClr val="CC0000"/>
            </a:solidFill>
            <a:ln cap="flat" cmpd="sng" w="254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846" name="Google Shape;846;g27f6ddbcfb5_0_670"/>
            <p:cNvSpPr txBox="1"/>
            <p:nvPr/>
          </p:nvSpPr>
          <p:spPr>
            <a:xfrm>
              <a:off x="695725" y="7185764"/>
              <a:ext cx="14340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WEAK SUPPORT</a:t>
              </a:r>
              <a:endParaRPr b="0" i="0" sz="1400" u="none" cap="none" strike="noStrike">
                <a:solidFill>
                  <a:srgbClr val="000000"/>
                </a:solidFill>
                <a:latin typeface="Arial"/>
                <a:ea typeface="Arial"/>
                <a:cs typeface="Arial"/>
                <a:sym typeface="Arial"/>
              </a:endParaRPr>
            </a:p>
          </p:txBody>
        </p:sp>
        <p:sp>
          <p:nvSpPr>
            <p:cNvPr id="847" name="Google Shape;847;g27f6ddbcfb5_0_670"/>
            <p:cNvSpPr/>
            <p:nvPr/>
          </p:nvSpPr>
          <p:spPr>
            <a:xfrm>
              <a:off x="1962293" y="7263347"/>
              <a:ext cx="370800" cy="369000"/>
            </a:xfrm>
            <a:prstGeom prst="rect">
              <a:avLst/>
            </a:prstGeom>
            <a:solidFill>
              <a:srgbClr val="A4C0DF"/>
            </a:solidFill>
            <a:ln cap="flat" cmpd="sng" w="25400">
              <a:solidFill>
                <a:srgbClr val="3A5C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848" name="Google Shape;848;g27f6ddbcfb5_0_670"/>
            <p:cNvSpPr/>
            <p:nvPr/>
          </p:nvSpPr>
          <p:spPr>
            <a:xfrm>
              <a:off x="4076665" y="7270354"/>
              <a:ext cx="363300" cy="369000"/>
            </a:xfrm>
            <a:prstGeom prst="rect">
              <a:avLst/>
            </a:prstGeom>
            <a:solidFill>
              <a:srgbClr val="899A5B"/>
            </a:solidFill>
            <a:ln cap="flat" cmpd="sng" w="25400">
              <a:solidFill>
                <a:srgbClr val="86A8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0000"/>
                </a:solidFill>
                <a:latin typeface="Calibri"/>
                <a:ea typeface="Calibri"/>
                <a:cs typeface="Calibri"/>
                <a:sym typeface="Calibri"/>
              </a:endParaRPr>
            </a:p>
          </p:txBody>
        </p:sp>
        <p:sp>
          <p:nvSpPr>
            <p:cNvPr id="849" name="Google Shape;849;g27f6ddbcfb5_0_670"/>
            <p:cNvSpPr txBox="1"/>
            <p:nvPr/>
          </p:nvSpPr>
          <p:spPr>
            <a:xfrm>
              <a:off x="4522288" y="7185779"/>
              <a:ext cx="17325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STRONG SUPPORT</a:t>
              </a:r>
              <a:endParaRPr b="0" i="0" sz="1400" u="none" cap="none" strike="noStrike">
                <a:solidFill>
                  <a:srgbClr val="000000"/>
                </a:solidFill>
                <a:latin typeface="Arial"/>
                <a:ea typeface="Arial"/>
                <a:cs typeface="Arial"/>
                <a:sym typeface="Arial"/>
              </a:endParaRPr>
            </a:p>
          </p:txBody>
        </p:sp>
        <p:sp>
          <p:nvSpPr>
            <p:cNvPr id="850" name="Google Shape;850;g27f6ddbcfb5_0_670"/>
            <p:cNvSpPr txBox="1"/>
            <p:nvPr/>
          </p:nvSpPr>
          <p:spPr>
            <a:xfrm>
              <a:off x="2392266" y="7164958"/>
              <a:ext cx="17325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MODERATE SUPPORT</a:t>
              </a:r>
              <a:endParaRPr b="0" i="0" sz="1400" u="none" cap="none" strike="noStrike">
                <a:solidFill>
                  <a:srgbClr val="000000"/>
                </a:solidFill>
                <a:latin typeface="Arial"/>
                <a:ea typeface="Arial"/>
                <a:cs typeface="Arial"/>
                <a:sym typeface="Arial"/>
              </a:endParaRPr>
            </a:p>
          </p:txBody>
        </p:sp>
      </p:grpSp>
      <p:sp>
        <p:nvSpPr>
          <p:cNvPr id="851" name="Google Shape;851;g27f6ddbcfb5_0_670"/>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Organizational structures assessment tool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g27f6ddbcfb5_0_682"/>
          <p:cNvSpPr txBox="1"/>
          <p:nvPr/>
        </p:nvSpPr>
        <p:spPr>
          <a:xfrm>
            <a:off x="592000" y="1609501"/>
            <a:ext cx="10972800" cy="36390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538CD5"/>
              </a:buClr>
              <a:buSzPts val="3300"/>
              <a:buFont typeface="Noto Sans Symbols"/>
              <a:buChar char="▪"/>
            </a:pPr>
            <a:r>
              <a:rPr b="0" i="0" lang="en-US" sz="3300" u="none" cap="none" strike="noStrike">
                <a:solidFill>
                  <a:schemeClr val="dk1"/>
                </a:solidFill>
                <a:latin typeface="Calibri"/>
                <a:ea typeface="Calibri"/>
                <a:cs typeface="Calibri"/>
                <a:sym typeface="Calibri"/>
              </a:rPr>
              <a:t>Which structures are currently </a:t>
            </a:r>
            <a:r>
              <a:rPr b="0" i="1" lang="en-US" sz="3300" u="none" cap="none" strike="noStrike">
                <a:solidFill>
                  <a:schemeClr val="dk1"/>
                </a:solidFill>
                <a:latin typeface="Calibri"/>
                <a:ea typeface="Calibri"/>
                <a:cs typeface="Calibri"/>
                <a:sym typeface="Calibri"/>
              </a:rPr>
              <a:t>most supportive </a:t>
            </a:r>
            <a:r>
              <a:rPr b="0" i="0" lang="en-US" sz="3300" u="none" cap="none" strike="noStrike">
                <a:solidFill>
                  <a:schemeClr val="dk1"/>
                </a:solidFill>
                <a:latin typeface="Calibri"/>
                <a:ea typeface="Calibri"/>
                <a:cs typeface="Calibri"/>
                <a:sym typeface="Calibri"/>
              </a:rPr>
              <a:t>of relational coordination?  </a:t>
            </a:r>
            <a:endParaRPr b="0" i="0" sz="33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538CD5"/>
              </a:buClr>
              <a:buSzPts val="3300"/>
              <a:buFont typeface="Noto Sans Symbols"/>
              <a:buChar char="▪"/>
            </a:pPr>
            <a:r>
              <a:rPr b="0" i="0" lang="en-US" sz="3300" u="none" cap="none" strike="noStrike">
                <a:solidFill>
                  <a:schemeClr val="dk1"/>
                </a:solidFill>
                <a:latin typeface="Calibri"/>
                <a:ea typeface="Calibri"/>
                <a:cs typeface="Calibri"/>
                <a:sym typeface="Calibri"/>
              </a:rPr>
              <a:t>Which structures are currently </a:t>
            </a:r>
            <a:r>
              <a:rPr b="0" i="1" lang="en-US" sz="3300" u="none" cap="none" strike="noStrike">
                <a:solidFill>
                  <a:schemeClr val="dk1"/>
                </a:solidFill>
                <a:latin typeface="Calibri"/>
                <a:ea typeface="Calibri"/>
                <a:cs typeface="Calibri"/>
                <a:sym typeface="Calibri"/>
              </a:rPr>
              <a:t>least supportive</a:t>
            </a:r>
            <a:r>
              <a:rPr b="0" i="0" lang="en-US" sz="3300" u="none" cap="none" strike="noStrike">
                <a:solidFill>
                  <a:schemeClr val="dk1"/>
                </a:solidFill>
                <a:latin typeface="Calibri"/>
                <a:ea typeface="Calibri"/>
                <a:cs typeface="Calibri"/>
                <a:sym typeface="Calibri"/>
              </a:rPr>
              <a:t> of relational coordination? </a:t>
            </a:r>
            <a:endParaRPr b="0" i="0" sz="33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538CD5"/>
              </a:buClr>
              <a:buSzPts val="3300"/>
              <a:buFont typeface="Noto Sans Symbols"/>
              <a:buChar char="▪"/>
            </a:pPr>
            <a:r>
              <a:rPr b="0" i="0" lang="en-US" sz="3300" u="none" cap="none" strike="noStrike">
                <a:solidFill>
                  <a:schemeClr val="dk1"/>
                </a:solidFill>
                <a:latin typeface="Calibri"/>
                <a:ea typeface="Calibri"/>
                <a:cs typeface="Calibri"/>
                <a:sym typeface="Calibri"/>
              </a:rPr>
              <a:t>Where are the biggest opportunities for improving your structures?</a:t>
            </a:r>
            <a:endParaRPr b="0" i="0" sz="33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538CD5"/>
              </a:buClr>
              <a:buSzPts val="3300"/>
              <a:buFont typeface="Noto Sans Symbols"/>
              <a:buChar char="▪"/>
            </a:pPr>
            <a:r>
              <a:rPr b="0" i="0" lang="en-US" sz="3300" u="none" cap="none" strike="noStrike">
                <a:solidFill>
                  <a:schemeClr val="dk1"/>
                </a:solidFill>
                <a:latin typeface="Calibri"/>
                <a:ea typeface="Calibri"/>
                <a:cs typeface="Calibri"/>
                <a:sym typeface="Calibri"/>
              </a:rPr>
              <a:t>Where will you start?  What obstacles will you face?  </a:t>
            </a:r>
            <a:endParaRPr b="0" i="0" sz="33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538CD5"/>
              </a:buClr>
              <a:buSzPts val="3300"/>
              <a:buFont typeface="Noto Sans Symbols"/>
              <a:buChar char="▪"/>
            </a:pPr>
            <a:r>
              <a:rPr b="0" i="0" lang="en-US" sz="3300" u="none" cap="none" strike="noStrike">
                <a:solidFill>
                  <a:schemeClr val="dk1"/>
                </a:solidFill>
                <a:latin typeface="Calibri"/>
                <a:ea typeface="Calibri"/>
                <a:cs typeface="Calibri"/>
                <a:sym typeface="Calibri"/>
              </a:rPr>
              <a:t>Who will you need to engage from within (and possibly outside) the organization?</a:t>
            </a:r>
            <a:endParaRPr b="0" i="0" sz="3300" u="none" cap="none" strike="noStrike">
              <a:solidFill>
                <a:schemeClr val="dk1"/>
              </a:solidFill>
              <a:latin typeface="Calibri"/>
              <a:ea typeface="Calibri"/>
              <a:cs typeface="Calibri"/>
              <a:sym typeface="Calibri"/>
            </a:endParaRPr>
          </a:p>
          <a:p>
            <a:pPr indent="0" lvl="0" marL="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20066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20066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20066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p:txBody>
      </p:sp>
      <p:sp>
        <p:nvSpPr>
          <p:cNvPr id="857" name="Google Shape;857;g27f6ddbcfb5_0_682"/>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Structural interventions</a:t>
            </a:r>
            <a:endParaRPr b="0" i="0" sz="1400" u="none" cap="none" strike="noStrike">
              <a:solidFill>
                <a:srgbClr val="000000"/>
              </a:solidFill>
              <a:latin typeface="Arial"/>
              <a:ea typeface="Arial"/>
              <a:cs typeface="Arial"/>
              <a:sym typeface="Arial"/>
            </a:endParaRPr>
          </a:p>
        </p:txBody>
      </p:sp>
      <p:pic>
        <p:nvPicPr>
          <p:cNvPr id="858" name="Google Shape;858;g27f6ddbcfb5_0_682"/>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g2480356218c_0_210"/>
          <p:cNvSpPr txBox="1"/>
          <p:nvPr/>
        </p:nvSpPr>
        <p:spPr>
          <a:xfrm>
            <a:off x="711150" y="1650700"/>
            <a:ext cx="10769700" cy="390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40"/>
              </a:spcBef>
              <a:spcAft>
                <a:spcPts val="0"/>
              </a:spcAft>
              <a:buClr>
                <a:srgbClr val="000000"/>
              </a:buClr>
              <a:buSzPts val="3300"/>
              <a:buFont typeface="Arial"/>
              <a:buNone/>
            </a:pPr>
            <a:r>
              <a:rPr b="0" i="0" lang="en-US" sz="3300" u="none" cap="none" strike="noStrike">
                <a:solidFill>
                  <a:schemeClr val="dk1"/>
                </a:solidFill>
                <a:latin typeface="Calibri"/>
                <a:ea typeface="Calibri"/>
                <a:cs typeface="Calibri"/>
                <a:sym typeface="Calibri"/>
              </a:rPr>
              <a:t>Participatory problem solving methods </a:t>
            </a:r>
            <a:r>
              <a:rPr lang="en-US" sz="3300">
                <a:solidFill>
                  <a:schemeClr val="dk1"/>
                </a:solidFill>
                <a:latin typeface="Calibri"/>
                <a:ea typeface="Calibri"/>
                <a:cs typeface="Calibri"/>
                <a:sym typeface="Calibri"/>
              </a:rPr>
              <a:t>provide an iterative approach to </a:t>
            </a:r>
            <a:r>
              <a:rPr lang="en-US" sz="3300">
                <a:solidFill>
                  <a:schemeClr val="dk1"/>
                </a:solidFill>
                <a:latin typeface="Calibri"/>
                <a:ea typeface="Calibri"/>
                <a:cs typeface="Calibri"/>
                <a:sym typeface="Calibri"/>
              </a:rPr>
              <a:t>improvement</a:t>
            </a:r>
            <a:r>
              <a:rPr lang="en-US" sz="3300">
                <a:solidFill>
                  <a:schemeClr val="dk1"/>
                </a:solidFill>
                <a:latin typeface="Calibri"/>
                <a:ea typeface="Calibri"/>
                <a:cs typeface="Calibri"/>
                <a:sym typeface="Calibri"/>
              </a:rPr>
              <a:t> based on experimentation</a:t>
            </a:r>
            <a:endParaRPr sz="3300">
              <a:solidFill>
                <a:schemeClr val="dk1"/>
              </a:solidFill>
              <a:latin typeface="Calibri"/>
              <a:ea typeface="Calibri"/>
              <a:cs typeface="Calibri"/>
              <a:sym typeface="Calibri"/>
            </a:endParaRPr>
          </a:p>
          <a:p>
            <a:pPr indent="-425450" lvl="0" marL="457200" marR="0" rtl="0" algn="l">
              <a:lnSpc>
                <a:spcPct val="100000"/>
              </a:lnSpc>
              <a:spcBef>
                <a:spcPts val="640"/>
              </a:spcBef>
              <a:spcAft>
                <a:spcPts val="0"/>
              </a:spcAft>
              <a:buClr>
                <a:schemeClr val="dk1"/>
              </a:buClr>
              <a:buSzPts val="3100"/>
              <a:buFont typeface="Calibri"/>
              <a:buChar char="▪"/>
            </a:pPr>
            <a:r>
              <a:rPr b="0" i="0" lang="en-US" sz="3100" u="none" cap="none" strike="noStrike">
                <a:solidFill>
                  <a:schemeClr val="dk1"/>
                </a:solidFill>
                <a:latin typeface="Calibri"/>
                <a:ea typeface="Calibri"/>
                <a:cs typeface="Calibri"/>
                <a:sym typeface="Calibri"/>
              </a:rPr>
              <a:t>Total quality management</a:t>
            </a:r>
            <a:endParaRPr b="0" i="0" sz="3100" u="none" cap="none" strike="noStrike">
              <a:solidFill>
                <a:schemeClr val="dk1"/>
              </a:solidFill>
              <a:latin typeface="Calibri"/>
              <a:ea typeface="Calibri"/>
              <a:cs typeface="Calibri"/>
              <a:sym typeface="Calibri"/>
            </a:endParaRPr>
          </a:p>
          <a:p>
            <a:pPr indent="-425450" lvl="0" marL="457200" marR="0" rtl="0" algn="l">
              <a:lnSpc>
                <a:spcPct val="100000"/>
              </a:lnSpc>
              <a:spcBef>
                <a:spcPts val="640"/>
              </a:spcBef>
              <a:spcAft>
                <a:spcPts val="0"/>
              </a:spcAft>
              <a:buClr>
                <a:srgbClr val="4F6128"/>
              </a:buClr>
              <a:buSzPts val="3100"/>
              <a:buFont typeface="Calibri"/>
              <a:buChar char="▪"/>
            </a:pPr>
            <a:r>
              <a:rPr b="0" i="0" lang="en-US" sz="3100" u="none" cap="none" strike="noStrike">
                <a:solidFill>
                  <a:schemeClr val="dk1"/>
                </a:solidFill>
                <a:latin typeface="Calibri"/>
                <a:ea typeface="Calibri"/>
                <a:cs typeface="Calibri"/>
                <a:sym typeface="Calibri"/>
              </a:rPr>
              <a:t>Quality improvement</a:t>
            </a:r>
            <a:endParaRPr b="0" i="0" sz="3100" u="none" cap="none" strike="noStrike">
              <a:solidFill>
                <a:schemeClr val="dk1"/>
              </a:solidFill>
              <a:latin typeface="Calibri"/>
              <a:ea typeface="Calibri"/>
              <a:cs typeface="Calibri"/>
              <a:sym typeface="Calibri"/>
            </a:endParaRPr>
          </a:p>
          <a:p>
            <a:pPr indent="-425450" lvl="0" marL="457200" marR="0" rtl="0" algn="l">
              <a:lnSpc>
                <a:spcPct val="100000"/>
              </a:lnSpc>
              <a:spcBef>
                <a:spcPts val="640"/>
              </a:spcBef>
              <a:spcAft>
                <a:spcPts val="0"/>
              </a:spcAft>
              <a:buClr>
                <a:srgbClr val="4F6128"/>
              </a:buClr>
              <a:buSzPts val="3100"/>
              <a:buFont typeface="Calibri"/>
              <a:buChar char="▪"/>
            </a:pPr>
            <a:r>
              <a:rPr b="0" i="0" lang="en-US" sz="3100" u="none" cap="none" strike="noStrike">
                <a:solidFill>
                  <a:schemeClr val="dk1"/>
                </a:solidFill>
                <a:latin typeface="Calibri"/>
                <a:ea typeface="Calibri"/>
                <a:cs typeface="Calibri"/>
                <a:sym typeface="Calibri"/>
              </a:rPr>
              <a:t>Lean/six sigma</a:t>
            </a:r>
            <a:endParaRPr b="0" i="0" sz="3100" u="none" cap="none" strike="noStrike">
              <a:solidFill>
                <a:schemeClr val="dk1"/>
              </a:solidFill>
              <a:latin typeface="Calibri"/>
              <a:ea typeface="Calibri"/>
              <a:cs typeface="Calibri"/>
              <a:sym typeface="Calibri"/>
            </a:endParaRPr>
          </a:p>
          <a:p>
            <a:pPr indent="-425450" lvl="0" marL="457200" marR="0" rtl="0" algn="l">
              <a:lnSpc>
                <a:spcPct val="100000"/>
              </a:lnSpc>
              <a:spcBef>
                <a:spcPts val="640"/>
              </a:spcBef>
              <a:spcAft>
                <a:spcPts val="0"/>
              </a:spcAft>
              <a:buClr>
                <a:srgbClr val="4F6128"/>
              </a:buClr>
              <a:buSzPts val="3100"/>
              <a:buFont typeface="Calibri"/>
              <a:buChar char="▪"/>
            </a:pPr>
            <a:r>
              <a:rPr b="0" i="0" lang="en-US" sz="3100" u="none" cap="none" strike="noStrike">
                <a:solidFill>
                  <a:schemeClr val="dk1"/>
                </a:solidFill>
                <a:latin typeface="Calibri"/>
                <a:ea typeface="Calibri"/>
                <a:cs typeface="Calibri"/>
                <a:sym typeface="Calibri"/>
              </a:rPr>
              <a:t>High reliability</a:t>
            </a:r>
            <a:endParaRPr b="0" i="0" sz="3100" u="none" cap="none" strike="noStrike">
              <a:solidFill>
                <a:schemeClr val="dk1"/>
              </a:solidFill>
              <a:latin typeface="Calibri"/>
              <a:ea typeface="Calibri"/>
              <a:cs typeface="Calibri"/>
              <a:sym typeface="Calibri"/>
            </a:endParaRPr>
          </a:p>
          <a:p>
            <a:pPr indent="-425450" lvl="0" marL="457200" marR="0" rtl="0" algn="l">
              <a:lnSpc>
                <a:spcPct val="100000"/>
              </a:lnSpc>
              <a:spcBef>
                <a:spcPts val="640"/>
              </a:spcBef>
              <a:spcAft>
                <a:spcPts val="0"/>
              </a:spcAft>
              <a:buClr>
                <a:schemeClr val="dk1"/>
              </a:buClr>
              <a:buSzPts val="3100"/>
              <a:buFont typeface="Calibri"/>
              <a:buChar char="▪"/>
            </a:pPr>
            <a:r>
              <a:rPr b="0" i="0" lang="en-US" sz="3100" u="none" cap="none" strike="noStrike">
                <a:solidFill>
                  <a:schemeClr val="dk1"/>
                </a:solidFill>
                <a:latin typeface="Calibri"/>
                <a:ea typeface="Calibri"/>
                <a:cs typeface="Calibri"/>
                <a:sym typeface="Calibri"/>
              </a:rPr>
              <a:t>Improvement science</a:t>
            </a:r>
            <a:endParaRPr b="0" i="0" sz="3100" u="none" cap="none" strike="noStrike">
              <a:solidFill>
                <a:schemeClr val="dk1"/>
              </a:solidFill>
              <a:latin typeface="Calibri"/>
              <a:ea typeface="Calibri"/>
              <a:cs typeface="Calibri"/>
              <a:sym typeface="Calibri"/>
            </a:endParaRPr>
          </a:p>
        </p:txBody>
      </p:sp>
      <p:sp>
        <p:nvSpPr>
          <p:cNvPr id="865" name="Google Shape;865;g2480356218c_0_210"/>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Work process interventions</a:t>
            </a:r>
            <a:endParaRPr b="0" i="0" sz="1400" u="none" cap="none" strike="noStrike">
              <a:solidFill>
                <a:srgbClr val="000000"/>
              </a:solidFill>
              <a:latin typeface="Arial"/>
              <a:ea typeface="Arial"/>
              <a:cs typeface="Arial"/>
              <a:sym typeface="Arial"/>
            </a:endParaRPr>
          </a:p>
        </p:txBody>
      </p:sp>
      <p:sp>
        <p:nvSpPr>
          <p:cNvPr id="866" name="Google Shape;866;g2480356218c_0_210"/>
          <p:cNvSpPr txBox="1"/>
          <p:nvPr/>
        </p:nvSpPr>
        <p:spPr>
          <a:xfrm>
            <a:off x="569725" y="6046250"/>
            <a:ext cx="9096600" cy="7389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Gittell, J. H. (2016). </a:t>
            </a:r>
            <a:r>
              <a:rPr b="0" i="0" lang="en-US" sz="1800" u="sng" cap="none" strike="noStrike">
                <a:solidFill>
                  <a:schemeClr val="hlink"/>
                </a:solidFill>
                <a:latin typeface="Calibri"/>
                <a:ea typeface="Calibri"/>
                <a:cs typeface="Calibri"/>
                <a:sym typeface="Calibri"/>
                <a:hlinkClick r:id="rId3"/>
              </a:rPr>
              <a:t>Work process interventions</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Transforming relationships for high performance: The power of relational coordination</a:t>
            </a:r>
            <a:r>
              <a:rPr b="0" i="0" lang="en-US" sz="1800" u="none" cap="none" strike="noStrike">
                <a:solidFill>
                  <a:schemeClr val="dk1"/>
                </a:solidFill>
                <a:latin typeface="Calibri"/>
                <a:ea typeface="Calibri"/>
                <a:cs typeface="Calibri"/>
                <a:sym typeface="Calibri"/>
              </a:rPr>
              <a:t>. Stanford University Press.</a:t>
            </a:r>
            <a:endParaRPr b="0" i="0" sz="2100" u="none" cap="none" strike="noStrike">
              <a:solidFill>
                <a:srgbClr val="000000"/>
              </a:solidFill>
              <a:latin typeface="Calibri"/>
              <a:ea typeface="Calibri"/>
              <a:cs typeface="Calibri"/>
              <a:sym typeface="Calibri"/>
            </a:endParaRPr>
          </a:p>
        </p:txBody>
      </p:sp>
      <p:pic>
        <p:nvPicPr>
          <p:cNvPr id="867" name="Google Shape;867;g2480356218c_0_210"/>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g2480356218c_0_366"/>
          <p:cNvSpPr txBox="1"/>
          <p:nvPr/>
        </p:nvSpPr>
        <p:spPr>
          <a:xfrm>
            <a:off x="7089000" y="1617400"/>
            <a:ext cx="4851600" cy="4863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4A5E5A"/>
              </a:buClr>
              <a:buSzPts val="2600"/>
              <a:buFont typeface="Noto Sans Symbols"/>
              <a:buChar char="⌘"/>
            </a:pPr>
            <a:r>
              <a:rPr b="0" i="0" lang="en-US" sz="2600" u="none" cap="none" strike="noStrike">
                <a:solidFill>
                  <a:srgbClr val="2C2C2C"/>
                </a:solidFill>
                <a:latin typeface="Calibri"/>
                <a:ea typeface="Calibri"/>
                <a:cs typeface="Calibri"/>
                <a:sym typeface="Calibri"/>
              </a:rPr>
              <a:t>Be the change (parallel process); you can’t use the old culture to create the new one</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4A5E5A"/>
              </a:buClr>
              <a:buSzPts val="2600"/>
              <a:buFont typeface="Noto Sans Symbols"/>
              <a:buChar char="⌘"/>
            </a:pPr>
            <a:r>
              <a:rPr b="0" i="0" lang="en-US" sz="2600" u="none" cap="none" strike="noStrike">
                <a:solidFill>
                  <a:srgbClr val="2C2C2C"/>
                </a:solidFill>
                <a:latin typeface="Calibri"/>
                <a:ea typeface="Calibri"/>
                <a:cs typeface="Calibri"/>
                <a:sym typeface="Calibri"/>
              </a:rPr>
              <a:t>Include all relevant stakeholders (some may be less visible) </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4A5E5A"/>
              </a:buClr>
              <a:buSzPts val="2600"/>
              <a:buFont typeface="Noto Sans Symbols"/>
              <a:buChar char="⌘"/>
            </a:pPr>
            <a:r>
              <a:rPr b="0" i="0" lang="en-US" sz="2600" u="none" cap="none" strike="noStrike">
                <a:solidFill>
                  <a:srgbClr val="2C2C2C"/>
                </a:solidFill>
                <a:latin typeface="Calibri"/>
                <a:ea typeface="Calibri"/>
                <a:cs typeface="Calibri"/>
                <a:sym typeface="Calibri"/>
              </a:rPr>
              <a:t>Use RC to open up conversations, not to close them down</a:t>
            </a:r>
            <a:endParaRPr b="0" i="0" sz="2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4A5E5A"/>
              </a:buClr>
              <a:buSzPts val="2600"/>
              <a:buFont typeface="Noto Sans Symbols"/>
              <a:buChar char="⌘"/>
            </a:pPr>
            <a:r>
              <a:rPr b="0" i="0" lang="en-US" sz="2600" u="none" cap="none" strike="noStrike">
                <a:solidFill>
                  <a:srgbClr val="2C2C2C"/>
                </a:solidFill>
                <a:latin typeface="Calibri"/>
                <a:ea typeface="Calibri"/>
                <a:cs typeface="Calibri"/>
                <a:sym typeface="Calibri"/>
              </a:rPr>
              <a:t>Engage people in doing the work for themselves rather than doing it for them</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2400" u="none" cap="none" strike="noStrike">
              <a:solidFill>
                <a:srgbClr val="262626"/>
              </a:solidFill>
              <a:latin typeface="Calibri"/>
              <a:ea typeface="Calibri"/>
              <a:cs typeface="Calibri"/>
              <a:sym typeface="Calibri"/>
            </a:endParaRPr>
          </a:p>
        </p:txBody>
      </p:sp>
      <p:pic>
        <p:nvPicPr>
          <p:cNvPr id="873" name="Google Shape;873;g2480356218c_0_366"/>
          <p:cNvPicPr preferRelativeResize="0"/>
          <p:nvPr/>
        </p:nvPicPr>
        <p:blipFill rotWithShape="1">
          <a:blip r:embed="rId3">
            <a:alphaModFix/>
          </a:blip>
          <a:srcRect b="0" l="0" r="0" t="0"/>
          <a:stretch/>
        </p:blipFill>
        <p:spPr>
          <a:xfrm>
            <a:off x="-9" y="1631224"/>
            <a:ext cx="6389607" cy="4262679"/>
          </a:xfrm>
          <a:prstGeom prst="rect">
            <a:avLst/>
          </a:prstGeom>
          <a:noFill/>
          <a:ln>
            <a:noFill/>
          </a:ln>
        </p:spPr>
      </p:pic>
      <p:sp>
        <p:nvSpPr>
          <p:cNvPr id="874" name="Google Shape;874;g2480356218c_0_366"/>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Stage 5: Implement interventions</a:t>
            </a:r>
            <a:endParaRPr b="0" i="0" sz="1400" u="none" cap="none" strike="noStrike">
              <a:solidFill>
                <a:srgbClr val="000000"/>
              </a:solidFill>
              <a:latin typeface="Arial"/>
              <a:ea typeface="Arial"/>
              <a:cs typeface="Arial"/>
              <a:sym typeface="Arial"/>
            </a:endParaRPr>
          </a:p>
        </p:txBody>
      </p:sp>
      <p:sp>
        <p:nvSpPr>
          <p:cNvPr id="875" name="Google Shape;875;g2480356218c_0_366"/>
          <p:cNvSpPr txBox="1"/>
          <p:nvPr/>
        </p:nvSpPr>
        <p:spPr>
          <a:xfrm>
            <a:off x="1313076" y="5965875"/>
            <a:ext cx="4593300" cy="769500"/>
          </a:xfrm>
          <a:prstGeom prst="rect">
            <a:avLst/>
          </a:prstGeom>
          <a:noFill/>
          <a:ln cap="flat" cmpd="sng" w="28575">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900" u="none" cap="none" strike="noStrike">
                <a:solidFill>
                  <a:srgbClr val="000000"/>
                </a:solidFill>
                <a:latin typeface="Calibri"/>
                <a:ea typeface="Calibri"/>
                <a:cs typeface="Calibri"/>
                <a:sym typeface="Calibri"/>
              </a:rPr>
              <a:t>Developed by Dr. Tony Suchman, Relationship Centered Health Care</a:t>
            </a:r>
            <a:endParaRPr b="0" i="0" sz="1900" u="none" cap="none" strike="noStrike">
              <a:solidFill>
                <a:srgbClr val="000000"/>
              </a:solidFill>
              <a:latin typeface="Calibri"/>
              <a:ea typeface="Calibri"/>
              <a:cs typeface="Calibri"/>
              <a:sym typeface="Calibri"/>
            </a:endParaRPr>
          </a:p>
        </p:txBody>
      </p:sp>
      <p:pic>
        <p:nvPicPr>
          <p:cNvPr id="876" name="Google Shape;876;g2480356218c_0_366"/>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g1e313814491_0_505"/>
          <p:cNvSpPr txBox="1"/>
          <p:nvPr/>
        </p:nvSpPr>
        <p:spPr>
          <a:xfrm>
            <a:off x="592000" y="1609500"/>
            <a:ext cx="10972800" cy="4257000"/>
          </a:xfrm>
          <a:prstGeom prst="rect">
            <a:avLst/>
          </a:prstGeom>
          <a:noFill/>
          <a:ln>
            <a:noFill/>
          </a:ln>
        </p:spPr>
        <p:txBody>
          <a:bodyPr anchorCtr="0" anchor="t" bIns="45700" lIns="91425" spcFirstLastPara="1" rIns="91425" wrap="square" tIns="45700">
            <a:noAutofit/>
          </a:bodyPr>
          <a:lstStyle/>
          <a:p>
            <a:pPr indent="-448310" lvl="0" marL="457200" marR="0" rtl="0" algn="l">
              <a:lnSpc>
                <a:spcPct val="90000"/>
              </a:lnSpc>
              <a:spcBef>
                <a:spcPts val="0"/>
              </a:spcBef>
              <a:spcAft>
                <a:spcPts val="0"/>
              </a:spcAft>
              <a:buClr>
                <a:schemeClr val="dk1"/>
              </a:buClr>
              <a:buSzPts val="3460"/>
              <a:buFont typeface="Arial"/>
              <a:buChar char="▪"/>
            </a:pPr>
            <a:r>
              <a:rPr b="0" i="0" lang="en-US" sz="3459" u="none" cap="none" strike="noStrike">
                <a:solidFill>
                  <a:schemeClr val="dk1"/>
                </a:solidFill>
                <a:latin typeface="Calibri"/>
                <a:ea typeface="Calibri"/>
                <a:cs typeface="Calibri"/>
                <a:sym typeface="Calibri"/>
              </a:rPr>
              <a:t>Motivate stakeholders who come from distinct perspectives with different perceived levels of power to contribute time and effort to a change project </a:t>
            </a:r>
            <a:endParaRPr b="0" i="0" sz="3700" u="none" cap="none" strike="noStrike">
              <a:solidFill>
                <a:schemeClr val="dk1"/>
              </a:solidFill>
              <a:latin typeface="Calibri"/>
              <a:ea typeface="Calibri"/>
              <a:cs typeface="Calibri"/>
              <a:sym typeface="Calibri"/>
            </a:endParaRPr>
          </a:p>
          <a:p>
            <a:pPr indent="-448310" lvl="0" marL="457200" marR="0" rtl="0" algn="l">
              <a:lnSpc>
                <a:spcPct val="90000"/>
              </a:lnSpc>
              <a:spcBef>
                <a:spcPts val="592"/>
              </a:spcBef>
              <a:spcAft>
                <a:spcPts val="0"/>
              </a:spcAft>
              <a:buClr>
                <a:schemeClr val="dk1"/>
              </a:buClr>
              <a:buSzPts val="3460"/>
              <a:buFont typeface="Arial"/>
              <a:buChar char="▪"/>
            </a:pPr>
            <a:r>
              <a:rPr b="0" i="0" lang="en-US" sz="3459" u="none" cap="none" strike="noStrike">
                <a:solidFill>
                  <a:schemeClr val="dk1"/>
                </a:solidFill>
                <a:latin typeface="Calibri"/>
                <a:ea typeface="Calibri"/>
                <a:cs typeface="Calibri"/>
                <a:sym typeface="Calibri"/>
              </a:rPr>
              <a:t>Create a psychologically "safe space" for them to disagree respectfully </a:t>
            </a:r>
            <a:endParaRPr b="0" i="0" sz="3700" u="none" cap="none" strike="noStrike">
              <a:solidFill>
                <a:schemeClr val="dk1"/>
              </a:solidFill>
              <a:latin typeface="Calibri"/>
              <a:ea typeface="Calibri"/>
              <a:cs typeface="Calibri"/>
              <a:sym typeface="Calibri"/>
            </a:endParaRPr>
          </a:p>
          <a:p>
            <a:pPr indent="-448310" lvl="0" marL="457200" marR="0" rtl="0" algn="l">
              <a:lnSpc>
                <a:spcPct val="90000"/>
              </a:lnSpc>
              <a:spcBef>
                <a:spcPts val="592"/>
              </a:spcBef>
              <a:spcAft>
                <a:spcPts val="0"/>
              </a:spcAft>
              <a:buClr>
                <a:schemeClr val="dk1"/>
              </a:buClr>
              <a:buSzPts val="3460"/>
              <a:buFont typeface="Arial"/>
              <a:buChar char="▪"/>
            </a:pPr>
            <a:r>
              <a:rPr b="0" i="0" lang="en-US" sz="3459" u="none" cap="none" strike="noStrike">
                <a:solidFill>
                  <a:schemeClr val="dk1"/>
                </a:solidFill>
                <a:latin typeface="Calibri"/>
                <a:ea typeface="Calibri"/>
                <a:cs typeface="Calibri"/>
                <a:sym typeface="Calibri"/>
              </a:rPr>
              <a:t>Facilitate sensitive discussions among them</a:t>
            </a:r>
            <a:endParaRPr b="0" i="0" sz="3459" u="none" cap="none" strike="noStrike">
              <a:solidFill>
                <a:schemeClr val="dk1"/>
              </a:solidFill>
              <a:latin typeface="Calibri"/>
              <a:ea typeface="Calibri"/>
              <a:cs typeface="Calibri"/>
              <a:sym typeface="Calibri"/>
            </a:endParaRPr>
          </a:p>
          <a:p>
            <a:pPr indent="-448310" lvl="0" marL="457200" marR="0" rtl="0" algn="l">
              <a:lnSpc>
                <a:spcPct val="90000"/>
              </a:lnSpc>
              <a:spcBef>
                <a:spcPts val="592"/>
              </a:spcBef>
              <a:spcAft>
                <a:spcPts val="0"/>
              </a:spcAft>
              <a:buClr>
                <a:schemeClr val="dk1"/>
              </a:buClr>
              <a:buSzPts val="3460"/>
              <a:buFont typeface="Arial"/>
              <a:buChar char="▪"/>
            </a:pPr>
            <a:r>
              <a:rPr b="0" i="0" lang="en-US" sz="3459" u="none" cap="none" strike="noStrike">
                <a:solidFill>
                  <a:schemeClr val="dk1"/>
                </a:solidFill>
                <a:latin typeface="Calibri"/>
                <a:ea typeface="Calibri"/>
                <a:cs typeface="Calibri"/>
                <a:sym typeface="Calibri"/>
              </a:rPr>
              <a:t>Take care to avoid using metrics including RC survey results as report cards</a:t>
            </a:r>
            <a:endParaRPr b="0" i="0" sz="3600" u="none" cap="none" strike="noStrike">
              <a:solidFill>
                <a:schemeClr val="dk1"/>
              </a:solidFill>
              <a:latin typeface="Calibri"/>
              <a:ea typeface="Calibri"/>
              <a:cs typeface="Calibri"/>
              <a:sym typeface="Calibri"/>
            </a:endParaRPr>
          </a:p>
          <a:p>
            <a:pPr indent="0" lvl="0" marL="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20066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20066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a:p>
            <a:pPr indent="-200660" lvl="0" marL="342900" marR="0" rtl="0" algn="l">
              <a:lnSpc>
                <a:spcPct val="90000"/>
              </a:lnSpc>
              <a:spcBef>
                <a:spcPts val="640"/>
              </a:spcBef>
              <a:spcAft>
                <a:spcPts val="0"/>
              </a:spcAft>
              <a:buClr>
                <a:schemeClr val="accent1"/>
              </a:buClr>
              <a:buSzPts val="2240"/>
              <a:buFont typeface="Arial"/>
              <a:buNone/>
            </a:pPr>
            <a:r>
              <a:t/>
            </a:r>
            <a:endParaRPr b="0" i="0" sz="3200" u="none" cap="none" strike="noStrike">
              <a:solidFill>
                <a:schemeClr val="dk1"/>
              </a:solidFill>
              <a:latin typeface="Calibri"/>
              <a:ea typeface="Calibri"/>
              <a:cs typeface="Calibri"/>
              <a:sym typeface="Calibri"/>
            </a:endParaRPr>
          </a:p>
        </p:txBody>
      </p:sp>
      <p:sp>
        <p:nvSpPr>
          <p:cNvPr id="882" name="Google Shape;882;g1e313814491_0_505"/>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Implement interventions</a:t>
            </a:r>
            <a:endParaRPr b="0" i="0" sz="1400" u="none" cap="none" strike="noStrike">
              <a:solidFill>
                <a:srgbClr val="000000"/>
              </a:solidFill>
              <a:latin typeface="Arial"/>
              <a:ea typeface="Arial"/>
              <a:cs typeface="Arial"/>
              <a:sym typeface="Arial"/>
            </a:endParaRPr>
          </a:p>
        </p:txBody>
      </p:sp>
      <p:pic>
        <p:nvPicPr>
          <p:cNvPr id="883" name="Google Shape;883;g1e313814491_0_505"/>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g2480356218c_0_385"/>
          <p:cNvSpPr txBox="1"/>
          <p:nvPr/>
        </p:nvSpPr>
        <p:spPr>
          <a:xfrm>
            <a:off x="711200" y="1718099"/>
            <a:ext cx="10769700" cy="3909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4F6128"/>
              </a:buClr>
              <a:buSzPts val="3900"/>
              <a:buFont typeface="Noto Sans Symbols"/>
              <a:buChar char="▪"/>
            </a:pPr>
            <a:r>
              <a:rPr b="0" i="0" lang="en-US" sz="3900" u="none" cap="none" strike="noStrike">
                <a:solidFill>
                  <a:schemeClr val="dk1"/>
                </a:solidFill>
                <a:latin typeface="Calibri"/>
                <a:ea typeface="Calibri"/>
                <a:cs typeface="Calibri"/>
                <a:sym typeface="Calibri"/>
              </a:rPr>
              <a:t>Change team </a:t>
            </a:r>
            <a:r>
              <a:rPr b="1" i="0" lang="en-US" sz="3900" u="none" cap="none" strike="noStrike">
                <a:solidFill>
                  <a:schemeClr val="dk1"/>
                </a:solidFill>
                <a:latin typeface="Calibri"/>
                <a:ea typeface="Calibri"/>
                <a:cs typeface="Calibri"/>
                <a:sym typeface="Calibri"/>
              </a:rPr>
              <a:t>assesses</a:t>
            </a:r>
            <a:r>
              <a:rPr b="0" i="0" lang="en-US" sz="3900" u="none" cap="none" strike="noStrike">
                <a:solidFill>
                  <a:schemeClr val="dk1"/>
                </a:solidFill>
                <a:latin typeface="Calibri"/>
                <a:ea typeface="Calibri"/>
                <a:cs typeface="Calibri"/>
                <a:sym typeface="Calibri"/>
              </a:rPr>
              <a:t> progress with periodic assessments of RC, org structures and performance outcomes</a:t>
            </a:r>
            <a:endParaRPr b="0" i="0" sz="21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4F6128"/>
              </a:buClr>
              <a:buSzPts val="3900"/>
              <a:buFont typeface="Noto Sans Symbols"/>
              <a:buChar char="▪"/>
            </a:pPr>
            <a:r>
              <a:rPr b="0" i="0" lang="en-US" sz="3900" u="none" cap="none" strike="noStrike">
                <a:solidFill>
                  <a:schemeClr val="dk1"/>
                </a:solidFill>
                <a:latin typeface="Calibri"/>
                <a:ea typeface="Calibri"/>
                <a:cs typeface="Calibri"/>
                <a:sym typeface="Calibri"/>
              </a:rPr>
              <a:t>Change team </a:t>
            </a:r>
            <a:r>
              <a:rPr b="1" i="0" lang="en-US" sz="3900" u="none" cap="none" strike="noStrike">
                <a:solidFill>
                  <a:schemeClr val="dk1"/>
                </a:solidFill>
                <a:latin typeface="Calibri"/>
                <a:ea typeface="Calibri"/>
                <a:cs typeface="Calibri"/>
                <a:sym typeface="Calibri"/>
              </a:rPr>
              <a:t>spreads </a:t>
            </a:r>
            <a:r>
              <a:rPr b="0" i="0" lang="en-US" sz="3900" u="none" cap="none" strike="noStrike">
                <a:solidFill>
                  <a:schemeClr val="dk1"/>
                </a:solidFill>
                <a:latin typeface="Calibri"/>
                <a:ea typeface="Calibri"/>
                <a:cs typeface="Calibri"/>
                <a:sym typeface="Calibri"/>
              </a:rPr>
              <a:t>the learning through leadership mandate or positive contagion</a:t>
            </a:r>
            <a:endParaRPr b="0" i="0" sz="3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p:txBody>
      </p:sp>
      <p:sp>
        <p:nvSpPr>
          <p:cNvPr id="889" name="Google Shape;889;g2480356218c_0_385"/>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Stage 6: Assess progress and spread the learning</a:t>
            </a:r>
            <a:endParaRPr b="0" i="0" sz="1400" u="none" cap="none" strike="noStrike">
              <a:solidFill>
                <a:srgbClr val="000000"/>
              </a:solidFill>
              <a:latin typeface="Arial"/>
              <a:ea typeface="Arial"/>
              <a:cs typeface="Arial"/>
              <a:sym typeface="Arial"/>
            </a:endParaRPr>
          </a:p>
        </p:txBody>
      </p:sp>
      <p:pic>
        <p:nvPicPr>
          <p:cNvPr id="890" name="Google Shape;890;g2480356218c_0_385"/>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g2480356218c_0_391"/>
          <p:cNvSpPr txBox="1"/>
          <p:nvPr/>
        </p:nvSpPr>
        <p:spPr>
          <a:xfrm>
            <a:off x="505638" y="2121050"/>
            <a:ext cx="111807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Introduction: </a:t>
            </a:r>
            <a:r>
              <a:rPr b="0" i="0" lang="en-US" sz="1800" u="none" cap="none" strike="noStrike">
                <a:solidFill>
                  <a:schemeClr val="dk1"/>
                </a:solidFill>
                <a:latin typeface="Calibri"/>
                <a:ea typeface="Calibri"/>
                <a:cs typeface="Calibri"/>
                <a:sym typeface="Calibri"/>
              </a:rPr>
              <a:t>Quality improvement and implementation science practitioners identify relational issues as important obstacles to success. Relational interventions may be important for successful performance improvement and fostering Learning Health Systems.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Methods: </a:t>
            </a:r>
            <a:r>
              <a:rPr b="0" i="0" lang="en-US" sz="1800" u="none" cap="none" strike="noStrike">
                <a:solidFill>
                  <a:schemeClr val="dk1"/>
                </a:solidFill>
                <a:latin typeface="Calibri"/>
                <a:ea typeface="Calibri"/>
                <a:cs typeface="Calibri"/>
                <a:sym typeface="Calibri"/>
              </a:rPr>
              <a:t>This case report describes the experience and lessons learned from implementing a relational approach to organizational change, informed by Relational Coordination Theory, in a health system. Structured interviews were used to obtain qualitative participant feedback. Relational Coordination was measured serially using a validated seven-item survey.</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dk1"/>
                </a:solidFill>
                <a:latin typeface="Calibri"/>
                <a:ea typeface="Calibri"/>
                <a:cs typeface="Calibri"/>
                <a:sym typeface="Calibri"/>
              </a:rPr>
              <a:t>Results:</a:t>
            </a:r>
            <a:r>
              <a:rPr b="0" i="0" lang="en-US" sz="1800" u="none" cap="none" strike="noStrike">
                <a:solidFill>
                  <a:schemeClr val="dk1"/>
                </a:solidFill>
                <a:latin typeface="Calibri"/>
                <a:ea typeface="Calibri"/>
                <a:cs typeface="Calibri"/>
                <a:sym typeface="Calibri"/>
              </a:rPr>
              <a:t> An initial, relational intervention on one unit promoted increased participant engagement, self-efficacy, and motivation that led to the spontaneous, emergent dissemination of relational change, and learning into other parts of the health system. Staff involved in the intervention reported increased systems thinking, enhanced focus on communication and relationships as key drivers for improvement and learning, and greater awareness of organizational change as something co-created by staff and executives.</a:t>
            </a:r>
            <a:endParaRPr b="0" i="0" sz="1800" u="none" cap="none" strike="noStrike">
              <a:solidFill>
                <a:schemeClr val="dk1"/>
              </a:solidFill>
              <a:latin typeface="Calibri"/>
              <a:ea typeface="Calibri"/>
              <a:cs typeface="Calibri"/>
              <a:sym typeface="Calibri"/>
            </a:endParaRPr>
          </a:p>
        </p:txBody>
      </p:sp>
      <p:sp>
        <p:nvSpPr>
          <p:cNvPr id="896" name="Google Shape;896;g2480356218c_0_391"/>
          <p:cNvSpPr txBox="1"/>
          <p:nvPr/>
        </p:nvSpPr>
        <p:spPr>
          <a:xfrm>
            <a:off x="0" y="410175"/>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Assess progress and spread the learning</a:t>
            </a:r>
            <a:endParaRPr b="0" i="0" sz="1400" u="none" cap="none" strike="noStrike">
              <a:solidFill>
                <a:srgbClr val="000000"/>
              </a:solidFill>
              <a:latin typeface="Arial"/>
              <a:ea typeface="Arial"/>
              <a:cs typeface="Arial"/>
              <a:sym typeface="Arial"/>
            </a:endParaRPr>
          </a:p>
        </p:txBody>
      </p:sp>
      <p:sp>
        <p:nvSpPr>
          <p:cNvPr id="897" name="Google Shape;897;g2480356218c_0_391"/>
          <p:cNvSpPr txBox="1"/>
          <p:nvPr/>
        </p:nvSpPr>
        <p:spPr>
          <a:xfrm>
            <a:off x="552850" y="1505450"/>
            <a:ext cx="11028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Calibri"/>
                <a:ea typeface="Calibri"/>
                <a:cs typeface="Calibri"/>
                <a:sym typeface="Calibri"/>
              </a:rPr>
              <a:t>Relational interventions for organizational learning: An experience report</a:t>
            </a:r>
            <a:endParaRPr b="1" i="0" sz="2800" u="none" cap="none" strike="noStrike">
              <a:solidFill>
                <a:srgbClr val="000000"/>
              </a:solidFill>
              <a:latin typeface="Calibri"/>
              <a:ea typeface="Calibri"/>
              <a:cs typeface="Calibri"/>
              <a:sym typeface="Calibri"/>
            </a:endParaRPr>
          </a:p>
        </p:txBody>
      </p:sp>
      <p:sp>
        <p:nvSpPr>
          <p:cNvPr id="898" name="Google Shape;898;g2480356218c_0_391"/>
          <p:cNvSpPr txBox="1"/>
          <p:nvPr/>
        </p:nvSpPr>
        <p:spPr>
          <a:xfrm>
            <a:off x="552850" y="5823575"/>
            <a:ext cx="9122100" cy="10158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Thygeson, N. M., Logan, C., Lindberg, C., Potts, J., Suchman, A., Merchant, R., &amp; Thompson, R. (2021). </a:t>
            </a:r>
            <a:r>
              <a:rPr b="0" i="0" lang="en-US" sz="1800" u="sng" cap="none" strike="noStrike">
                <a:solidFill>
                  <a:schemeClr val="hlink"/>
                </a:solidFill>
                <a:latin typeface="Calibri"/>
                <a:ea typeface="Calibri"/>
                <a:cs typeface="Calibri"/>
                <a:sym typeface="Calibri"/>
                <a:hlinkClick r:id="rId3"/>
              </a:rPr>
              <a:t>Relational interventions for organizational learning: An experience report</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Learning Health Systems</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5</a:t>
            </a:r>
            <a:r>
              <a:rPr b="0" i="0" lang="en-US" sz="1800" u="none" cap="none" strike="noStrike">
                <a:solidFill>
                  <a:schemeClr val="dk1"/>
                </a:solidFill>
                <a:latin typeface="Calibri"/>
                <a:ea typeface="Calibri"/>
                <a:cs typeface="Calibri"/>
                <a:sym typeface="Calibri"/>
              </a:rPr>
              <a:t>(3).</a:t>
            </a:r>
            <a:endParaRPr b="0" i="0" sz="1800" u="none" cap="none" strike="noStrike">
              <a:solidFill>
                <a:srgbClr val="000000"/>
              </a:solidFill>
              <a:latin typeface="Calibri"/>
              <a:ea typeface="Calibri"/>
              <a:cs typeface="Calibri"/>
              <a:sym typeface="Calibri"/>
            </a:endParaRPr>
          </a:p>
        </p:txBody>
      </p:sp>
      <p:pic>
        <p:nvPicPr>
          <p:cNvPr id="899" name="Google Shape;899;g2480356218c_0_391"/>
          <p:cNvPicPr preferRelativeResize="0"/>
          <p:nvPr/>
        </p:nvPicPr>
        <p:blipFill rotWithShape="1">
          <a:blip r:embed="rId4">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7f6ddbcfb5_0_32"/>
          <p:cNvSpPr/>
          <p:nvPr/>
        </p:nvSpPr>
        <p:spPr>
          <a:xfrm>
            <a:off x="1219200" y="762000"/>
            <a:ext cx="10972800" cy="647700"/>
          </a:xfrm>
          <a:prstGeom prst="rect">
            <a:avLst/>
          </a:prstGeom>
          <a:noFill/>
          <a:ln>
            <a:noFill/>
          </a:ln>
        </p:spPr>
        <p:txBody>
          <a:bodyPr anchorCtr="0" anchor="ctr" bIns="46025" lIns="92075" spcFirstLastPara="1" rIns="92075" wrap="square" tIns="46025">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2"/>
                </a:solidFill>
                <a:latin typeface="Calibri"/>
                <a:ea typeface="Calibri"/>
                <a:cs typeface="Calibri"/>
                <a:sym typeface="Calibri"/>
              </a:rPr>
              <a:t>Investigated performance effects </a:t>
            </a:r>
            <a:br>
              <a:rPr b="0" i="0" lang="en-US" sz="4000" u="none" cap="none" strike="noStrike">
                <a:solidFill>
                  <a:schemeClr val="dk2"/>
                </a:solidFill>
                <a:latin typeface="Calibri"/>
                <a:ea typeface="Calibri"/>
                <a:cs typeface="Calibri"/>
                <a:sym typeface="Calibri"/>
              </a:rPr>
            </a:br>
            <a:r>
              <a:rPr b="0" i="0" lang="en-US" sz="4000" u="none" cap="none" strike="noStrike">
                <a:solidFill>
                  <a:schemeClr val="dk2"/>
                </a:solidFill>
                <a:latin typeface="Calibri"/>
                <a:ea typeface="Calibri"/>
                <a:cs typeface="Calibri"/>
                <a:sym typeface="Calibri"/>
              </a:rPr>
              <a:t>of relational coordination</a:t>
            </a:r>
            <a:endParaRPr b="0" i="0" sz="1400" u="none" cap="none" strike="noStrike">
              <a:solidFill>
                <a:srgbClr val="000000"/>
              </a:solidFill>
              <a:latin typeface="Arial"/>
              <a:ea typeface="Arial"/>
              <a:cs typeface="Arial"/>
              <a:sym typeface="Arial"/>
            </a:endParaRPr>
          </a:p>
        </p:txBody>
      </p:sp>
      <p:sp>
        <p:nvSpPr>
          <p:cNvPr id="141" name="Google Shape;141;g27f6ddbcfb5_0_32"/>
          <p:cNvSpPr/>
          <p:nvPr/>
        </p:nvSpPr>
        <p:spPr>
          <a:xfrm>
            <a:off x="1219200" y="1905000"/>
            <a:ext cx="9651900" cy="3429000"/>
          </a:xfrm>
          <a:prstGeom prst="rect">
            <a:avLst/>
          </a:prstGeom>
          <a:noFill/>
          <a:ln>
            <a:noFill/>
          </a:ln>
        </p:spPr>
        <p:txBody>
          <a:bodyPr anchorCtr="0" anchor="t" bIns="46025" lIns="92075" spcFirstLastPara="1" rIns="92075" wrap="square" tIns="46025">
            <a:noAutofit/>
          </a:bodyPr>
          <a:lstStyle/>
          <a:p>
            <a:pPr indent="-342900" lvl="0" marL="342900" marR="0" rtl="0" algn="l">
              <a:lnSpc>
                <a:spcPct val="100000"/>
              </a:lnSpc>
              <a:spcBef>
                <a:spcPts val="0"/>
              </a:spcBef>
              <a:spcAft>
                <a:spcPts val="0"/>
              </a:spcAft>
              <a:buClr>
                <a:schemeClr val="accent1"/>
              </a:buClr>
              <a:buSzPts val="2080"/>
              <a:buFont typeface="Arial"/>
              <a:buChar char="●"/>
            </a:pPr>
            <a:r>
              <a:rPr b="0" i="0" lang="en-US" sz="2800" u="none" cap="none" strike="noStrike">
                <a:solidFill>
                  <a:schemeClr val="dk1"/>
                </a:solidFill>
                <a:latin typeface="Calibri"/>
                <a:ea typeface="Calibri"/>
                <a:cs typeface="Calibri"/>
                <a:sym typeface="Calibri"/>
              </a:rPr>
              <a:t>Nine site study of flight departures over 12 months of operation at Southwest, American, Continental and United</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accent1"/>
              </a:buClr>
              <a:buSzPts val="2080"/>
              <a:buFont typeface="Arial"/>
              <a:buChar char="●"/>
            </a:pPr>
            <a:r>
              <a:rPr b="0" i="0" lang="en-US" sz="2800" u="none" cap="none" strike="noStrike">
                <a:solidFill>
                  <a:schemeClr val="dk1"/>
                </a:solidFill>
                <a:latin typeface="Calibri"/>
                <a:ea typeface="Calibri"/>
                <a:cs typeface="Calibri"/>
                <a:sym typeface="Calibri"/>
              </a:rPr>
              <a:t>Measured quality and efficiency performance, adjusting for product differences</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chemeClr val="accent1"/>
              </a:buClr>
              <a:buSzPts val="2080"/>
              <a:buFont typeface="Arial"/>
              <a:buChar char="●"/>
            </a:pPr>
            <a:r>
              <a:rPr b="0" i="0" lang="en-US" sz="2800" u="none" cap="none" strike="noStrike">
                <a:solidFill>
                  <a:schemeClr val="dk1"/>
                </a:solidFill>
                <a:latin typeface="Calibri"/>
                <a:ea typeface="Calibri"/>
                <a:cs typeface="Calibri"/>
                <a:sym typeface="Calibri"/>
              </a:rPr>
              <a:t>Measured relational coordination among pilots, flight attendants, gate agents, ticket agents, baggage agents, ramp agents, freight agents, mechanics, cabin cleaners, fuelers, caterers and operations agents</a:t>
            </a:r>
            <a:endParaRPr b="0" i="0" sz="1800" u="none" cap="none" strike="noStrike">
              <a:solidFill>
                <a:srgbClr val="000000"/>
              </a:solidFill>
              <a:latin typeface="Arial"/>
              <a:ea typeface="Arial"/>
              <a:cs typeface="Arial"/>
              <a:sym typeface="Arial"/>
            </a:endParaRPr>
          </a:p>
        </p:txBody>
      </p:sp>
      <p:pic>
        <p:nvPicPr>
          <p:cNvPr id="142" name="Google Shape;142;g27f6ddbcfb5_0_32"/>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
        <p:nvSpPr>
          <p:cNvPr id="143" name="Google Shape;143;g27f6ddbcfb5_0_32"/>
          <p:cNvSpPr txBox="1"/>
          <p:nvPr/>
        </p:nvSpPr>
        <p:spPr>
          <a:xfrm>
            <a:off x="1209775" y="5891750"/>
            <a:ext cx="6551700" cy="7389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Gittell, J.H. (2003).  </a:t>
            </a:r>
            <a:r>
              <a:rPr b="0" i="0" lang="en-US" sz="1800" u="sng" cap="none" strike="noStrike">
                <a:solidFill>
                  <a:schemeClr val="hlink"/>
                </a:solidFill>
                <a:latin typeface="Calibri"/>
                <a:ea typeface="Calibri"/>
                <a:cs typeface="Calibri"/>
                <a:sym typeface="Calibri"/>
                <a:hlinkClick r:id="rId4"/>
              </a:rPr>
              <a:t>The Southwest Airlines way: Using the power of relationships to achieve high performance</a:t>
            </a:r>
            <a:r>
              <a:rPr b="0" i="0" lang="en-US" sz="1800" u="none" cap="none" strike="noStrike">
                <a:solidFill>
                  <a:srgbClr val="000000"/>
                </a:solidFill>
                <a:latin typeface="Calibri"/>
                <a:ea typeface="Calibri"/>
                <a:cs typeface="Calibri"/>
                <a:sym typeface="Calibri"/>
              </a:rPr>
              <a:t>.  McGraw-Hill:  New York.</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g2480356218c_0_354"/>
          <p:cNvSpPr txBox="1"/>
          <p:nvPr>
            <p:ph type="title"/>
          </p:nvPr>
        </p:nvSpPr>
        <p:spPr>
          <a:xfrm>
            <a:off x="0" y="366400"/>
            <a:ext cx="12192000" cy="926700"/>
          </a:xfrm>
          <a:prstGeom prst="rect">
            <a:avLst/>
          </a:prstGeom>
          <a:solidFill>
            <a:srgbClr val="5F7026"/>
          </a:solidFill>
          <a:ln cap="flat" cmpd="sng" w="9525">
            <a:solidFill>
              <a:srgbClr val="1F497D"/>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C2C2C"/>
              </a:buClr>
              <a:buSzPts val="4400"/>
              <a:buFont typeface="Calibri"/>
              <a:buNone/>
            </a:pPr>
            <a:r>
              <a:rPr lang="en-US" sz="4600">
                <a:solidFill>
                  <a:schemeClr val="lt1"/>
                </a:solidFill>
              </a:rPr>
              <a:t>Six stages of change</a:t>
            </a:r>
            <a:endParaRPr sz="4600">
              <a:solidFill>
                <a:schemeClr val="lt1"/>
              </a:solidFill>
            </a:endParaRPr>
          </a:p>
        </p:txBody>
      </p:sp>
      <p:sp>
        <p:nvSpPr>
          <p:cNvPr id="905" name="Google Shape;905;g2480356218c_0_354"/>
          <p:cNvSpPr txBox="1"/>
          <p:nvPr/>
        </p:nvSpPr>
        <p:spPr>
          <a:xfrm>
            <a:off x="3051425" y="4844175"/>
            <a:ext cx="74790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rPr b="0" i="1" lang="en-US" sz="3100" u="none" cap="none" strike="noStrike">
                <a:solidFill>
                  <a:srgbClr val="000000"/>
                </a:solidFill>
                <a:latin typeface="Calibri"/>
                <a:ea typeface="Calibri"/>
                <a:cs typeface="Calibri"/>
                <a:sym typeface="Calibri"/>
              </a:rPr>
              <a:t>A cycle of continuous improvement</a:t>
            </a:r>
            <a:endParaRPr b="0" i="1" sz="3100" u="none" cap="none" strike="noStrike">
              <a:solidFill>
                <a:srgbClr val="000000"/>
              </a:solidFill>
              <a:latin typeface="Calibri"/>
              <a:ea typeface="Calibri"/>
              <a:cs typeface="Calibri"/>
              <a:sym typeface="Calibri"/>
            </a:endParaRPr>
          </a:p>
        </p:txBody>
      </p:sp>
      <p:pic>
        <p:nvPicPr>
          <p:cNvPr id="906" name="Google Shape;906;g2480356218c_0_354"/>
          <p:cNvPicPr preferRelativeResize="0"/>
          <p:nvPr/>
        </p:nvPicPr>
        <p:blipFill rotWithShape="1">
          <a:blip r:embed="rId3">
            <a:alphaModFix/>
          </a:blip>
          <a:srcRect b="0" l="0" r="0" t="0"/>
          <a:stretch/>
        </p:blipFill>
        <p:spPr>
          <a:xfrm>
            <a:off x="1094549" y="3031669"/>
            <a:ext cx="1595800" cy="1994756"/>
          </a:xfrm>
          <a:prstGeom prst="rect">
            <a:avLst/>
          </a:prstGeom>
          <a:noFill/>
          <a:ln>
            <a:noFill/>
          </a:ln>
        </p:spPr>
      </p:pic>
      <p:pic>
        <p:nvPicPr>
          <p:cNvPr id="907" name="Google Shape;907;g2480356218c_0_354"/>
          <p:cNvPicPr preferRelativeResize="0"/>
          <p:nvPr/>
        </p:nvPicPr>
        <p:blipFill rotWithShape="1">
          <a:blip r:embed="rId4">
            <a:alphaModFix/>
          </a:blip>
          <a:srcRect b="0" l="0" r="0" t="0"/>
          <a:stretch/>
        </p:blipFill>
        <p:spPr>
          <a:xfrm>
            <a:off x="203200" y="4963150"/>
            <a:ext cx="1481064" cy="1679075"/>
          </a:xfrm>
          <a:prstGeom prst="rect">
            <a:avLst/>
          </a:prstGeom>
          <a:noFill/>
          <a:ln>
            <a:noFill/>
          </a:ln>
        </p:spPr>
      </p:pic>
      <p:pic>
        <p:nvPicPr>
          <p:cNvPr id="908" name="Google Shape;908;g2480356218c_0_354"/>
          <p:cNvPicPr preferRelativeResize="0"/>
          <p:nvPr/>
        </p:nvPicPr>
        <p:blipFill rotWithShape="1">
          <a:blip r:embed="rId5">
            <a:alphaModFix/>
          </a:blip>
          <a:srcRect b="0" l="0" r="0" t="0"/>
          <a:stretch/>
        </p:blipFill>
        <p:spPr>
          <a:xfrm>
            <a:off x="203200" y="1361150"/>
            <a:ext cx="1357375" cy="1762975"/>
          </a:xfrm>
          <a:prstGeom prst="rect">
            <a:avLst/>
          </a:prstGeom>
          <a:noFill/>
          <a:ln>
            <a:noFill/>
          </a:ln>
        </p:spPr>
      </p:pic>
      <p:sp>
        <p:nvSpPr>
          <p:cNvPr id="909" name="Google Shape;909;g2480356218c_0_354"/>
          <p:cNvSpPr txBox="1"/>
          <p:nvPr>
            <p:ph idx="1" type="body"/>
          </p:nvPr>
        </p:nvSpPr>
        <p:spPr>
          <a:xfrm>
            <a:off x="2767425" y="1693750"/>
            <a:ext cx="8921100" cy="3269400"/>
          </a:xfrm>
          <a:prstGeom prst="rect">
            <a:avLst/>
          </a:prstGeom>
          <a:noFill/>
          <a:ln>
            <a:noFill/>
          </a:ln>
        </p:spPr>
        <p:txBody>
          <a:bodyPr anchorCtr="0" anchor="t" bIns="45700" lIns="91425" spcFirstLastPara="1" rIns="91425" wrap="square" tIns="45700">
            <a:normAutofit/>
          </a:bodyPr>
          <a:lstStyle/>
          <a:p>
            <a:pPr indent="-330200" lvl="0" marL="342900" rtl="0" algn="l">
              <a:lnSpc>
                <a:spcPct val="90000"/>
              </a:lnSpc>
              <a:spcBef>
                <a:spcPts val="0"/>
              </a:spcBef>
              <a:spcAft>
                <a:spcPts val="0"/>
              </a:spcAft>
              <a:buClr>
                <a:schemeClr val="accent4"/>
              </a:buClr>
              <a:buSzPts val="3000"/>
              <a:buFont typeface="Noto Sans Symbols"/>
              <a:buChar char="▪"/>
            </a:pPr>
            <a:r>
              <a:rPr lang="en-US" sz="3000">
                <a:solidFill>
                  <a:srgbClr val="2C2C2C"/>
                </a:solidFill>
              </a:rPr>
              <a:t>Stage 1: Explore context and create change team</a:t>
            </a:r>
            <a:endParaRPr sz="3000"/>
          </a:p>
          <a:p>
            <a:pPr indent="-330200" lvl="0" marL="342900" rtl="0" algn="l">
              <a:lnSpc>
                <a:spcPct val="90000"/>
              </a:lnSpc>
              <a:spcBef>
                <a:spcPts val="640"/>
              </a:spcBef>
              <a:spcAft>
                <a:spcPts val="0"/>
              </a:spcAft>
              <a:buClr>
                <a:schemeClr val="accent4"/>
              </a:buClr>
              <a:buSzPts val="3000"/>
              <a:buFont typeface="Noto Sans Symbols"/>
              <a:buChar char="▪"/>
            </a:pPr>
            <a:r>
              <a:rPr lang="en-US" sz="3000">
                <a:solidFill>
                  <a:srgbClr val="2C2C2C"/>
                </a:solidFill>
              </a:rPr>
              <a:t>Stage 2: Assess relational coordination </a:t>
            </a:r>
            <a:endParaRPr sz="3000"/>
          </a:p>
          <a:p>
            <a:pPr indent="-330200" lvl="0" marL="342900" rtl="0" algn="l">
              <a:lnSpc>
                <a:spcPct val="90000"/>
              </a:lnSpc>
              <a:spcBef>
                <a:spcPts val="640"/>
              </a:spcBef>
              <a:spcAft>
                <a:spcPts val="0"/>
              </a:spcAft>
              <a:buClr>
                <a:schemeClr val="accent4"/>
              </a:buClr>
              <a:buSzPts val="3000"/>
              <a:buFont typeface="Noto Sans Symbols"/>
              <a:buChar char="▪"/>
            </a:pPr>
            <a:r>
              <a:rPr lang="en-US" sz="3000">
                <a:solidFill>
                  <a:srgbClr val="2C2C2C"/>
                </a:solidFill>
              </a:rPr>
              <a:t>Stage 3: Assess structures</a:t>
            </a:r>
            <a:endParaRPr sz="3000"/>
          </a:p>
          <a:p>
            <a:pPr indent="-330200" lvl="0" marL="342900" rtl="0" algn="l">
              <a:lnSpc>
                <a:spcPct val="90000"/>
              </a:lnSpc>
              <a:spcBef>
                <a:spcPts val="640"/>
              </a:spcBef>
              <a:spcAft>
                <a:spcPts val="0"/>
              </a:spcAft>
              <a:buClr>
                <a:schemeClr val="accent4"/>
              </a:buClr>
              <a:buSzPts val="3000"/>
              <a:buFont typeface="Noto Sans Symbols"/>
              <a:buChar char="▪"/>
            </a:pPr>
            <a:r>
              <a:rPr lang="en-US" sz="3000">
                <a:solidFill>
                  <a:srgbClr val="2C2C2C"/>
                </a:solidFill>
              </a:rPr>
              <a:t>Stage 4: Design interventions</a:t>
            </a:r>
            <a:endParaRPr sz="3000"/>
          </a:p>
          <a:p>
            <a:pPr indent="-330200" lvl="0" marL="342900" rtl="0" algn="l">
              <a:lnSpc>
                <a:spcPct val="90000"/>
              </a:lnSpc>
              <a:spcBef>
                <a:spcPts val="640"/>
              </a:spcBef>
              <a:spcAft>
                <a:spcPts val="0"/>
              </a:spcAft>
              <a:buClr>
                <a:schemeClr val="accent4"/>
              </a:buClr>
              <a:buSzPts val="3000"/>
              <a:buFont typeface="Noto Sans Symbols"/>
              <a:buChar char="▪"/>
            </a:pPr>
            <a:r>
              <a:rPr lang="en-US" sz="3000">
                <a:solidFill>
                  <a:srgbClr val="2C2C2C"/>
                </a:solidFill>
              </a:rPr>
              <a:t>Stage 5: Implement interventions</a:t>
            </a:r>
            <a:endParaRPr sz="3000">
              <a:solidFill>
                <a:srgbClr val="2C2C2C"/>
              </a:solidFill>
            </a:endParaRPr>
          </a:p>
          <a:p>
            <a:pPr indent="-330200" lvl="0" marL="342900" rtl="0" algn="l">
              <a:lnSpc>
                <a:spcPct val="90000"/>
              </a:lnSpc>
              <a:spcBef>
                <a:spcPts val="640"/>
              </a:spcBef>
              <a:spcAft>
                <a:spcPts val="0"/>
              </a:spcAft>
              <a:buClr>
                <a:schemeClr val="accent4"/>
              </a:buClr>
              <a:buSzPts val="3000"/>
              <a:buFont typeface="Noto Sans Symbols"/>
              <a:buChar char="▪"/>
            </a:pPr>
            <a:r>
              <a:rPr lang="en-US" sz="3000">
                <a:solidFill>
                  <a:srgbClr val="2C2C2C"/>
                </a:solidFill>
              </a:rPr>
              <a:t>Stage 6: Assess progress and spread the learning</a:t>
            </a:r>
            <a:endParaRPr sz="3000"/>
          </a:p>
        </p:txBody>
      </p:sp>
      <p:pic>
        <p:nvPicPr>
          <p:cNvPr id="910" name="Google Shape;910;g2480356218c_0_354"/>
          <p:cNvPicPr preferRelativeResize="0"/>
          <p:nvPr/>
        </p:nvPicPr>
        <p:blipFill rotWithShape="1">
          <a:blip r:embed="rId6">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g2480356218c_0_544"/>
          <p:cNvSpPr txBox="1"/>
          <p:nvPr/>
        </p:nvSpPr>
        <p:spPr>
          <a:xfrm>
            <a:off x="5083350" y="1478338"/>
            <a:ext cx="3405000" cy="3667500"/>
          </a:xfrm>
          <a:prstGeom prst="rect">
            <a:avLst/>
          </a:prstGeom>
          <a:solidFill>
            <a:srgbClr val="A4C0DF"/>
          </a:solidFill>
          <a:ln cap="flat" cmpd="sng" w="9525">
            <a:solidFill>
              <a:schemeClr val="dk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533"/>
              <a:buFont typeface="Arial"/>
              <a:buNone/>
            </a:pPr>
            <a:r>
              <a:rPr b="1" i="0" lang="en-US" sz="2533" u="none" cap="none" strike="noStrike">
                <a:solidFill>
                  <a:srgbClr val="2C2C2C"/>
                </a:solidFill>
                <a:latin typeface="Calibri"/>
                <a:ea typeface="Calibri"/>
                <a:cs typeface="Calibri"/>
                <a:sym typeface="Calibri"/>
              </a:rPr>
              <a:t>Relational Coordination</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33"/>
              <a:buFont typeface="Arial"/>
              <a:buNone/>
            </a:pPr>
            <a:r>
              <a:rPr b="1" i="0" lang="en-US" sz="2533" u="none" cap="none" strike="noStrike">
                <a:solidFill>
                  <a:srgbClr val="2C2C2C"/>
                </a:solidFill>
                <a:latin typeface="Calibri"/>
                <a:ea typeface="Calibri"/>
                <a:cs typeface="Calibri"/>
                <a:sym typeface="Calibri"/>
              </a:rPr>
              <a:t> </a:t>
            </a:r>
            <a:r>
              <a:rPr b="0" i="0" lang="en-US" sz="2000" u="none" cap="none" strike="noStrike">
                <a:solidFill>
                  <a:srgbClr val="2C2C2C"/>
                </a:solidFill>
                <a:latin typeface="Calibri"/>
                <a:ea typeface="Calibri"/>
                <a:cs typeface="Calibri"/>
                <a:sym typeface="Calibri"/>
              </a:rPr>
              <a:t>Frequent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Timely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Accurate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Problem Solving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Communication</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0" i="0" sz="2300" u="none" cap="none" strike="noStrike">
              <a:solidFill>
                <a:srgbClr val="2C2C2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Shared Goals</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Shared Knowledge</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Mutual Respect</a:t>
            </a:r>
            <a:endParaRPr b="0" i="0" sz="1200" u="none" cap="none" strike="noStrike">
              <a:solidFill>
                <a:schemeClr val="dk1"/>
              </a:solidFill>
              <a:latin typeface="Calibri"/>
              <a:ea typeface="Calibri"/>
              <a:cs typeface="Calibri"/>
              <a:sym typeface="Calibri"/>
            </a:endParaRPr>
          </a:p>
        </p:txBody>
      </p:sp>
      <p:sp>
        <p:nvSpPr>
          <p:cNvPr id="916" name="Google Shape;916;g2480356218c_0_544"/>
          <p:cNvSpPr txBox="1"/>
          <p:nvPr/>
        </p:nvSpPr>
        <p:spPr>
          <a:xfrm>
            <a:off x="2443100" y="5334000"/>
            <a:ext cx="4059300" cy="1524000"/>
          </a:xfrm>
          <a:prstGeom prst="rect">
            <a:avLst/>
          </a:prstGeom>
          <a:solidFill>
            <a:srgbClr val="899A5B"/>
          </a:solidFill>
          <a:ln cap="flat" cmpd="sng" w="9525">
            <a:solidFill>
              <a:schemeClr val="dk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267"/>
              <a:buFont typeface="Arial"/>
              <a:buNone/>
            </a:pPr>
            <a:r>
              <a:rPr b="1" i="0" lang="en-US" sz="2300" u="none" cap="none" strike="noStrike">
                <a:solidFill>
                  <a:srgbClr val="000000"/>
                </a:solidFill>
                <a:latin typeface="Calibri"/>
                <a:ea typeface="Calibri"/>
                <a:cs typeface="Calibri"/>
                <a:sym typeface="Calibri"/>
              </a:rPr>
              <a:t>Relational Interventions</a:t>
            </a:r>
            <a:endParaRPr b="0" i="0" sz="2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133"/>
              <a:buFont typeface="Arial"/>
              <a:buNone/>
            </a:pPr>
            <a:r>
              <a:rPr b="0" i="0" lang="en-US" sz="2033" u="none" cap="none" strike="noStrike">
                <a:solidFill>
                  <a:schemeClr val="dk1"/>
                </a:solidFill>
                <a:latin typeface="Calibri"/>
                <a:ea typeface="Calibri"/>
                <a:cs typeface="Calibri"/>
                <a:sym typeface="Calibri"/>
              </a:rPr>
              <a:t>Map and Measure Relationships</a:t>
            </a:r>
            <a:endParaRPr b="0" i="0" sz="2033"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133"/>
              <a:buFont typeface="Arial"/>
              <a:buNone/>
            </a:pPr>
            <a:r>
              <a:rPr b="0" i="0" lang="en-US" sz="2033" u="none" cap="none" strike="noStrike">
                <a:solidFill>
                  <a:schemeClr val="dk1"/>
                </a:solidFill>
                <a:latin typeface="Calibri"/>
                <a:ea typeface="Calibri"/>
                <a:cs typeface="Calibri"/>
                <a:sym typeface="Calibri"/>
              </a:rPr>
              <a:t>Engage in Humble Inquiry</a:t>
            </a:r>
            <a:endParaRPr b="0" i="0" sz="2033"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33"/>
              <a:buFont typeface="Arial"/>
              <a:buNone/>
            </a:pPr>
            <a:r>
              <a:rPr b="0" i="0" lang="en-US" sz="2033" u="none" cap="none" strike="noStrike">
                <a:solidFill>
                  <a:srgbClr val="000000"/>
                </a:solidFill>
                <a:latin typeface="Calibri"/>
                <a:ea typeface="Calibri"/>
                <a:cs typeface="Calibri"/>
                <a:sym typeface="Calibri"/>
              </a:rPr>
              <a:t>Create Psychological Safety</a:t>
            </a:r>
            <a:endParaRPr b="0" i="0" sz="2033"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33"/>
              <a:buFont typeface="Arial"/>
              <a:buNone/>
            </a:pPr>
            <a:r>
              <a:t/>
            </a:r>
            <a:endParaRPr b="0" i="0" sz="2033" u="none" cap="none" strike="noStrike">
              <a:solidFill>
                <a:schemeClr val="dk1"/>
              </a:solidFill>
              <a:latin typeface="Calibri"/>
              <a:ea typeface="Calibri"/>
              <a:cs typeface="Calibri"/>
              <a:sym typeface="Calibri"/>
            </a:endParaRPr>
          </a:p>
        </p:txBody>
      </p:sp>
      <p:sp>
        <p:nvSpPr>
          <p:cNvPr id="917" name="Google Shape;917;g2480356218c_0_544"/>
          <p:cNvSpPr txBox="1"/>
          <p:nvPr/>
        </p:nvSpPr>
        <p:spPr>
          <a:xfrm>
            <a:off x="952900" y="1407150"/>
            <a:ext cx="3657600" cy="3790500"/>
          </a:xfrm>
          <a:prstGeom prst="rect">
            <a:avLst/>
          </a:prstGeom>
          <a:solidFill>
            <a:srgbClr val="899A5B"/>
          </a:solidFill>
          <a:ln cap="flat" cmpd="sng" w="9525">
            <a:solidFill>
              <a:srgbClr val="000000"/>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267"/>
              <a:buFont typeface="Arial"/>
              <a:buNone/>
            </a:pPr>
            <a:r>
              <a:rPr b="1" i="0" lang="en-US" sz="2300" u="none" cap="none" strike="noStrike">
                <a:solidFill>
                  <a:schemeClr val="dk1"/>
                </a:solidFill>
                <a:latin typeface="Calibri"/>
                <a:ea typeface="Calibri"/>
                <a:cs typeface="Calibri"/>
                <a:sym typeface="Calibri"/>
              </a:rPr>
              <a:t>Structural Interventions</a:t>
            </a:r>
            <a:endParaRPr b="0" i="0" sz="2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Select for Teamwork</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Train for Teamwork</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Relational Job Design</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Accountability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Rewards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Conflict Resolution</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Boundary Spanner Role</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Meetings &amp; Huddles</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Protocols</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Information Systems</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Shared Space</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918" name="Google Shape;918;g2480356218c_0_544"/>
          <p:cNvSpPr txBox="1"/>
          <p:nvPr/>
        </p:nvSpPr>
        <p:spPr>
          <a:xfrm>
            <a:off x="8840025" y="2061675"/>
            <a:ext cx="2854800" cy="2370600"/>
          </a:xfrm>
          <a:prstGeom prst="rect">
            <a:avLst/>
          </a:prstGeom>
          <a:solidFill>
            <a:srgbClr val="A4C0DF"/>
          </a:solidFill>
          <a:ln cap="flat" cmpd="sng" w="9525">
            <a:solidFill>
              <a:schemeClr val="dk1"/>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800"/>
              <a:buFont typeface="Arial"/>
              <a:buNone/>
            </a:pPr>
            <a:r>
              <a:rPr b="1" i="0" lang="en-US" sz="2300" u="none" cap="none" strike="noStrike">
                <a:solidFill>
                  <a:srgbClr val="2C2C2C"/>
                </a:solidFill>
                <a:latin typeface="Calibri"/>
                <a:ea typeface="Calibri"/>
                <a:cs typeface="Calibri"/>
                <a:sym typeface="Calibri"/>
              </a:rPr>
              <a:t>Performance Outcomes</a:t>
            </a:r>
            <a:endParaRPr b="0" i="0" sz="967"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Quality &amp; Safety</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Efficiency &amp; Finance</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Engagement</a:t>
            </a:r>
            <a:endParaRPr b="0" i="0" sz="2000" u="none" cap="none" strike="noStrike">
              <a:solidFill>
                <a:srgbClr val="2C2C2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Well-Being</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C2C2C"/>
                </a:solidFill>
                <a:latin typeface="Calibri"/>
                <a:ea typeface="Calibri"/>
                <a:cs typeface="Calibri"/>
                <a:sym typeface="Calibri"/>
              </a:rPr>
              <a:t>Learning &amp; Innovation</a:t>
            </a:r>
            <a:endParaRPr b="1" i="1" sz="2000" u="none" cap="none" strike="noStrike">
              <a:solidFill>
                <a:srgbClr val="2C2C2C"/>
              </a:solidFill>
              <a:latin typeface="Calibri"/>
              <a:ea typeface="Calibri"/>
              <a:cs typeface="Calibri"/>
              <a:sym typeface="Calibri"/>
            </a:endParaRPr>
          </a:p>
        </p:txBody>
      </p:sp>
      <p:sp>
        <p:nvSpPr>
          <p:cNvPr id="919" name="Google Shape;919;g2480356218c_0_544"/>
          <p:cNvSpPr txBox="1"/>
          <p:nvPr/>
        </p:nvSpPr>
        <p:spPr>
          <a:xfrm>
            <a:off x="7518425" y="5372250"/>
            <a:ext cx="3947400" cy="1447500"/>
          </a:xfrm>
          <a:prstGeom prst="rect">
            <a:avLst/>
          </a:prstGeom>
          <a:solidFill>
            <a:srgbClr val="899A5B"/>
          </a:solidFill>
          <a:ln cap="flat" cmpd="sng" w="9525">
            <a:solidFill>
              <a:srgbClr val="4F81BD"/>
            </a:solidFill>
            <a:prstDash val="solid"/>
            <a:round/>
            <a:headEnd len="sm" w="sm" type="none"/>
            <a:tailEnd len="sm" w="sm" type="none"/>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33"/>
              <a:buFont typeface="Arial"/>
              <a:buNone/>
            </a:pPr>
            <a:r>
              <a:rPr b="1" i="0" lang="en-US" sz="2300" u="none" cap="none" strike="noStrike">
                <a:solidFill>
                  <a:srgbClr val="2C2C2C"/>
                </a:solidFill>
                <a:latin typeface="Calibri"/>
                <a:ea typeface="Calibri"/>
                <a:cs typeface="Calibri"/>
                <a:sym typeface="Calibri"/>
              </a:rPr>
              <a:t>Work Process Interventions</a:t>
            </a:r>
            <a:endParaRPr b="1" i="0" sz="2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33"/>
              <a:buFont typeface="Arial"/>
              <a:buNone/>
            </a:pPr>
            <a:r>
              <a:rPr b="0" i="0" lang="en-US" sz="2033" u="none" cap="none" strike="noStrike">
                <a:solidFill>
                  <a:srgbClr val="2C2C2C"/>
                </a:solidFill>
                <a:latin typeface="Calibri"/>
                <a:ea typeface="Calibri"/>
                <a:cs typeface="Calibri"/>
                <a:sym typeface="Calibri"/>
              </a:rPr>
              <a:t>Assess Current State</a:t>
            </a:r>
            <a:endParaRPr b="0" i="0" sz="1233"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33"/>
              <a:buFont typeface="Arial"/>
              <a:buNone/>
            </a:pPr>
            <a:r>
              <a:rPr b="0" i="0" lang="en-US" sz="2033" u="none" cap="none" strike="noStrike">
                <a:solidFill>
                  <a:srgbClr val="2C2C2C"/>
                </a:solidFill>
                <a:latin typeface="Calibri"/>
                <a:ea typeface="Calibri"/>
                <a:cs typeface="Calibri"/>
                <a:sym typeface="Calibri"/>
              </a:rPr>
              <a:t>Identify Desired State </a:t>
            </a:r>
            <a:endParaRPr b="0" i="0" sz="1233"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133"/>
              <a:buFont typeface="Arial"/>
              <a:buNone/>
            </a:pPr>
            <a:r>
              <a:rPr b="0" i="0" lang="en-US" sz="2033" u="none" cap="none" strike="noStrike">
                <a:solidFill>
                  <a:srgbClr val="2C2C2C"/>
                </a:solidFill>
                <a:latin typeface="Calibri"/>
                <a:ea typeface="Calibri"/>
                <a:cs typeface="Calibri"/>
                <a:sym typeface="Calibri"/>
              </a:rPr>
              <a:t>Experiment to Close the Gap</a:t>
            </a:r>
            <a:endParaRPr b="0" i="0" sz="1233" u="none" cap="none" strike="noStrike">
              <a:solidFill>
                <a:schemeClr val="dk1"/>
              </a:solidFill>
              <a:latin typeface="Calibri"/>
              <a:ea typeface="Calibri"/>
              <a:cs typeface="Calibri"/>
              <a:sym typeface="Calibri"/>
            </a:endParaRPr>
          </a:p>
        </p:txBody>
      </p:sp>
      <p:sp>
        <p:nvSpPr>
          <p:cNvPr id="920" name="Google Shape;920;g2480356218c_0_544"/>
          <p:cNvSpPr/>
          <p:nvPr/>
        </p:nvSpPr>
        <p:spPr>
          <a:xfrm>
            <a:off x="6199600" y="6007500"/>
            <a:ext cx="1621500" cy="484500"/>
          </a:xfrm>
          <a:prstGeom prst="leftRightArrow">
            <a:avLst>
              <a:gd fmla="val 50000" name="adj1"/>
              <a:gd fmla="val 50000" name="adj2"/>
            </a:avLst>
          </a:prstGeom>
          <a:solidFill>
            <a:schemeClr val="lt1"/>
          </a:solidFill>
          <a:ln cap="flat" cmpd="sng" w="19050">
            <a:solidFill>
              <a:srgbClr val="1C4587"/>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921" name="Google Shape;921;g2480356218c_0_544"/>
          <p:cNvSpPr/>
          <p:nvPr/>
        </p:nvSpPr>
        <p:spPr>
          <a:xfrm>
            <a:off x="6746488" y="5118250"/>
            <a:ext cx="527700" cy="1054500"/>
          </a:xfrm>
          <a:prstGeom prst="upArrow">
            <a:avLst>
              <a:gd fmla="val 50000" name="adj1"/>
              <a:gd fmla="val 50000" name="adj2"/>
            </a:avLst>
          </a:prstGeom>
          <a:solidFill>
            <a:schemeClr val="lt1"/>
          </a:solidFill>
          <a:ln cap="flat" cmpd="sng" w="19050">
            <a:solidFill>
              <a:srgbClr val="1C4587"/>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922" name="Google Shape;922;g2480356218c_0_544"/>
          <p:cNvSpPr/>
          <p:nvPr/>
        </p:nvSpPr>
        <p:spPr>
          <a:xfrm>
            <a:off x="7924800" y="3287184"/>
            <a:ext cx="1016100" cy="484500"/>
          </a:xfrm>
          <a:prstGeom prst="rightArrow">
            <a:avLst>
              <a:gd fmla="val 50000" name="adj1"/>
              <a:gd fmla="val 50000" name="adj2"/>
            </a:avLst>
          </a:prstGeom>
          <a:solidFill>
            <a:schemeClr val="lt1"/>
          </a:solidFill>
          <a:ln cap="flat" cmpd="sng" w="19050">
            <a:solidFill>
              <a:srgbClr val="1C4587"/>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923" name="Google Shape;923;g2480356218c_0_544"/>
          <p:cNvSpPr/>
          <p:nvPr/>
        </p:nvSpPr>
        <p:spPr>
          <a:xfrm rot="10800000">
            <a:off x="5181600" y="2667000"/>
            <a:ext cx="609600" cy="1524000"/>
          </a:xfrm>
          <a:prstGeom prst="curvedLeftArrow">
            <a:avLst>
              <a:gd fmla="val 25000" name="adj1"/>
              <a:gd fmla="val 35067" name="adj2"/>
              <a:gd fmla="val 50000" name="adj3"/>
            </a:avLst>
          </a:prstGeom>
          <a:solidFill>
            <a:schemeClr val="dk2"/>
          </a:solidFill>
          <a:ln cap="flat" cmpd="sng" w="9525">
            <a:solidFill>
              <a:schemeClr val="dk1"/>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924" name="Google Shape;924;g2480356218c_0_544"/>
          <p:cNvSpPr/>
          <p:nvPr/>
        </p:nvSpPr>
        <p:spPr>
          <a:xfrm>
            <a:off x="7721600" y="2805675"/>
            <a:ext cx="609600" cy="1447500"/>
          </a:xfrm>
          <a:prstGeom prst="curvedLeftArrow">
            <a:avLst>
              <a:gd fmla="val 25000" name="adj1"/>
              <a:gd fmla="val 50000" name="adj2"/>
              <a:gd fmla="val 25000" name="adj3"/>
            </a:avLst>
          </a:prstGeom>
          <a:solidFill>
            <a:schemeClr val="dk2"/>
          </a:solidFill>
          <a:ln cap="flat" cmpd="sng" w="9525">
            <a:solidFill>
              <a:schemeClr val="dk1"/>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925" name="Google Shape;925;g2480356218c_0_544"/>
          <p:cNvSpPr/>
          <p:nvPr/>
        </p:nvSpPr>
        <p:spPr>
          <a:xfrm>
            <a:off x="4365073" y="3287175"/>
            <a:ext cx="1204500" cy="484500"/>
          </a:xfrm>
          <a:prstGeom prst="leftRightArrow">
            <a:avLst>
              <a:gd fmla="val 50000" name="adj1"/>
              <a:gd fmla="val 50000" name="adj2"/>
            </a:avLst>
          </a:prstGeom>
          <a:solidFill>
            <a:schemeClr val="lt1"/>
          </a:solidFill>
          <a:ln cap="flat" cmpd="sng" w="19050">
            <a:solidFill>
              <a:srgbClr val="0C343D"/>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926" name="Google Shape;926;g2480356218c_0_544"/>
          <p:cNvSpPr txBox="1"/>
          <p:nvPr/>
        </p:nvSpPr>
        <p:spPr>
          <a:xfrm>
            <a:off x="0" y="314100"/>
            <a:ext cx="12192000" cy="956700"/>
          </a:xfrm>
          <a:prstGeom prst="rect">
            <a:avLst/>
          </a:prstGeom>
          <a:solidFill>
            <a:srgbClr val="5F702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Relational model of change</a:t>
            </a:r>
            <a:endParaRPr b="0" i="0" sz="1400" u="none" cap="none" strike="noStrike">
              <a:solidFill>
                <a:srgbClr val="000000"/>
              </a:solidFill>
              <a:latin typeface="Arial"/>
              <a:ea typeface="Arial"/>
              <a:cs typeface="Arial"/>
              <a:sym typeface="Arial"/>
            </a:endParaRPr>
          </a:p>
        </p:txBody>
      </p:sp>
      <p:sp>
        <p:nvSpPr>
          <p:cNvPr id="927" name="Google Shape;927;g2480356218c_0_544"/>
          <p:cNvSpPr/>
          <p:nvPr/>
        </p:nvSpPr>
        <p:spPr>
          <a:xfrm>
            <a:off x="180950" y="5739000"/>
            <a:ext cx="2144400" cy="714000"/>
          </a:xfrm>
          <a:prstGeom prst="rect">
            <a:avLst/>
          </a:prstGeom>
          <a:noFill/>
          <a:ln cap="flat" cmpd="sng" w="28575">
            <a:solidFill>
              <a:srgbClr val="1C458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1600" u="none" cap="none" strike="noStrike">
                <a:solidFill>
                  <a:schemeClr val="dk1"/>
                </a:solidFill>
                <a:latin typeface="Calibri"/>
                <a:ea typeface="Calibri"/>
                <a:cs typeface="Calibri"/>
                <a:sym typeface="Calibri"/>
              </a:rPr>
              <a:t>Multi-stakeholder team leads the process</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g2480356218c_0_1019"/>
          <p:cNvSpPr txBox="1"/>
          <p:nvPr/>
        </p:nvSpPr>
        <p:spPr>
          <a:xfrm>
            <a:off x="673225" y="5454675"/>
            <a:ext cx="10359600" cy="4926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Calibri"/>
                <a:ea typeface="Calibri"/>
                <a:cs typeface="Calibri"/>
                <a:sym typeface="Calibri"/>
                <a:hlinkClick r:id="rId3"/>
              </a:rPr>
              <a:t>Visit the Relational Coordination Collaborative for more resources and a supportive community</a:t>
            </a:r>
            <a:endParaRPr b="0" i="0" sz="2000" u="none" cap="none" strike="noStrike">
              <a:solidFill>
                <a:srgbClr val="000000"/>
              </a:solidFill>
              <a:latin typeface="Calibri"/>
              <a:ea typeface="Calibri"/>
              <a:cs typeface="Calibri"/>
              <a:sym typeface="Calibri"/>
            </a:endParaRPr>
          </a:p>
        </p:txBody>
      </p:sp>
      <p:pic>
        <p:nvPicPr>
          <p:cNvPr id="933" name="Google Shape;933;g2480356218c_0_1019"/>
          <p:cNvPicPr preferRelativeResize="0"/>
          <p:nvPr/>
        </p:nvPicPr>
        <p:blipFill rotWithShape="1">
          <a:blip r:embed="rId4">
            <a:alphaModFix/>
          </a:blip>
          <a:srcRect b="0" l="0" r="0" t="0"/>
          <a:stretch/>
        </p:blipFill>
        <p:spPr>
          <a:xfrm>
            <a:off x="612025" y="1028363"/>
            <a:ext cx="11076499" cy="331753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pic>
        <p:nvPicPr>
          <p:cNvPr id="938" name="Google Shape;938;g27f6ddbcfb5_0_713"/>
          <p:cNvPicPr preferRelativeResize="0"/>
          <p:nvPr/>
        </p:nvPicPr>
        <p:blipFill rotWithShape="1">
          <a:blip r:embed="rId3">
            <a:alphaModFix/>
          </a:blip>
          <a:srcRect b="0" l="0" r="0" t="0"/>
          <a:stretch/>
        </p:blipFill>
        <p:spPr>
          <a:xfrm>
            <a:off x="265300" y="626700"/>
            <a:ext cx="3725625" cy="5020375"/>
          </a:xfrm>
          <a:prstGeom prst="rect">
            <a:avLst/>
          </a:prstGeom>
          <a:noFill/>
          <a:ln>
            <a:noFill/>
          </a:ln>
        </p:spPr>
      </p:pic>
      <p:pic>
        <p:nvPicPr>
          <p:cNvPr id="939" name="Google Shape;939;g27f6ddbcfb5_0_713"/>
          <p:cNvPicPr preferRelativeResize="0"/>
          <p:nvPr/>
        </p:nvPicPr>
        <p:blipFill rotWithShape="1">
          <a:blip r:embed="rId4">
            <a:alphaModFix/>
          </a:blip>
          <a:srcRect b="0" l="0" r="0" t="0"/>
          <a:stretch/>
        </p:blipFill>
        <p:spPr>
          <a:xfrm>
            <a:off x="9541565" y="1230567"/>
            <a:ext cx="1870487" cy="1884445"/>
          </a:xfrm>
          <a:prstGeom prst="rect">
            <a:avLst/>
          </a:prstGeom>
          <a:noFill/>
          <a:ln>
            <a:noFill/>
          </a:ln>
        </p:spPr>
      </p:pic>
      <p:pic>
        <p:nvPicPr>
          <p:cNvPr id="940" name="Google Shape;940;g27f6ddbcfb5_0_713"/>
          <p:cNvPicPr preferRelativeResize="0"/>
          <p:nvPr/>
        </p:nvPicPr>
        <p:blipFill rotWithShape="1">
          <a:blip r:embed="rId5">
            <a:alphaModFix/>
          </a:blip>
          <a:srcRect b="0" l="0" r="0" t="0"/>
          <a:stretch/>
        </p:blipFill>
        <p:spPr>
          <a:xfrm>
            <a:off x="9541575" y="3618924"/>
            <a:ext cx="1870481" cy="1933557"/>
          </a:xfrm>
          <a:prstGeom prst="rect">
            <a:avLst/>
          </a:prstGeom>
          <a:noFill/>
          <a:ln>
            <a:noFill/>
          </a:ln>
        </p:spPr>
      </p:pic>
      <p:sp>
        <p:nvSpPr>
          <p:cNvPr id="941" name="Google Shape;941;g27f6ddbcfb5_0_713"/>
          <p:cNvSpPr txBox="1"/>
          <p:nvPr/>
        </p:nvSpPr>
        <p:spPr>
          <a:xfrm>
            <a:off x="3990925" y="703275"/>
            <a:ext cx="5330700" cy="4849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500"/>
              <a:buFont typeface="Arial"/>
              <a:buNone/>
            </a:pPr>
            <a:r>
              <a:rPr b="0" i="0" lang="en-US" sz="1900" u="none" cap="none" strike="noStrike">
                <a:solidFill>
                  <a:srgbClr val="000000"/>
                </a:solidFill>
                <a:latin typeface="Calibri"/>
                <a:ea typeface="Calibri"/>
                <a:cs typeface="Calibri"/>
                <a:sym typeface="Calibri"/>
              </a:rPr>
              <a:t>We are witnessing a revolution in people analytics, where data are used to identify and leverage human talent to drive performance outcomes. Today’s workplace is interdependent, and individuals drive performance through networks that span department, organization and sector boundaries. This book shares the relational coordination framework, with a validated scalable analytic tool that has been used successfully across dozens of countries and industries to understand, measure and influence networks of relationships in and across organizations, and which can be applied at any level in the private and public sectors worldwide.</a:t>
            </a:r>
            <a:endParaRPr b="0" i="0" sz="1300" u="none" cap="none" strike="noStrike">
              <a:solidFill>
                <a:srgbClr val="000000"/>
              </a:solidFill>
              <a:latin typeface="Calibri"/>
              <a:ea typeface="Calibri"/>
              <a:cs typeface="Calibri"/>
              <a:sym typeface="Calibri"/>
            </a:endParaRPr>
          </a:p>
        </p:txBody>
      </p:sp>
      <p:sp>
        <p:nvSpPr>
          <p:cNvPr id="942" name="Google Shape;942;g27f6ddbcfb5_0_713"/>
          <p:cNvSpPr txBox="1"/>
          <p:nvPr/>
        </p:nvSpPr>
        <p:spPr>
          <a:xfrm>
            <a:off x="423825" y="5888800"/>
            <a:ext cx="7918800" cy="8004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Gittell, J.H. &amp; Ali, H.N. (2021). </a:t>
            </a:r>
            <a:r>
              <a:rPr b="0" i="1" lang="en-US" sz="2000" u="none" cap="none" strike="noStrike">
                <a:solidFill>
                  <a:srgbClr val="000000"/>
                </a:solidFill>
                <a:latin typeface="Calibri"/>
                <a:ea typeface="Calibri"/>
                <a:cs typeface="Calibri"/>
                <a:sym typeface="Calibri"/>
              </a:rPr>
              <a:t>Relational Analytics: Guidebook for Analysis and Action.  </a:t>
            </a:r>
            <a:r>
              <a:rPr b="0" i="0" lang="en-US" sz="2000" u="none" cap="none" strike="noStrike">
                <a:solidFill>
                  <a:srgbClr val="000000"/>
                </a:solidFill>
                <a:latin typeface="Calibri"/>
                <a:ea typeface="Calibri"/>
                <a:cs typeface="Calibri"/>
                <a:sym typeface="Calibri"/>
              </a:rPr>
              <a:t>Routledge Publishing.</a:t>
            </a:r>
            <a:endParaRPr b="0" i="0" sz="2000" u="none" cap="none" strike="noStrike">
              <a:solidFill>
                <a:srgbClr val="000000"/>
              </a:solidFill>
              <a:latin typeface="Calibri"/>
              <a:ea typeface="Calibri"/>
              <a:cs typeface="Calibri"/>
              <a:sym typeface="Calibri"/>
            </a:endParaRPr>
          </a:p>
        </p:txBody>
      </p:sp>
      <p:pic>
        <p:nvPicPr>
          <p:cNvPr id="943" name="Google Shape;943;g27f6ddbcfb5_0_713"/>
          <p:cNvPicPr preferRelativeResize="0"/>
          <p:nvPr/>
        </p:nvPicPr>
        <p:blipFill rotWithShape="1">
          <a:blip r:embed="rId6">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g27f6ddbcfb5_0_705"/>
          <p:cNvSpPr txBox="1"/>
          <p:nvPr/>
        </p:nvSpPr>
        <p:spPr>
          <a:xfrm>
            <a:off x="1017300" y="4885550"/>
            <a:ext cx="9922500" cy="492600"/>
          </a:xfrm>
          <a:prstGeom prst="rect">
            <a:avLst/>
          </a:prstGeom>
          <a:noFill/>
          <a:ln cap="flat" cmpd="sng" w="19050">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Calibri"/>
                <a:ea typeface="Calibri"/>
                <a:cs typeface="Calibri"/>
                <a:sym typeface="Calibri"/>
                <a:hlinkClick r:id="rId3"/>
              </a:rPr>
              <a:t>Visit Relational Coordination Analytics for </a:t>
            </a:r>
            <a:r>
              <a:rPr lang="en-US" sz="2000" u="sng">
                <a:solidFill>
                  <a:schemeClr val="hlink"/>
                </a:solidFill>
                <a:latin typeface="Calibri"/>
                <a:ea typeface="Calibri"/>
                <a:cs typeface="Calibri"/>
                <a:sym typeface="Calibri"/>
                <a:hlinkClick r:id="rId4"/>
              </a:rPr>
              <a:t>measurement, a</a:t>
            </a:r>
            <a:r>
              <a:rPr b="0" i="0" lang="en-US" sz="2000" u="sng" cap="none" strike="noStrike">
                <a:solidFill>
                  <a:schemeClr val="hlink"/>
                </a:solidFill>
                <a:latin typeface="Calibri"/>
                <a:ea typeface="Calibri"/>
                <a:cs typeface="Calibri"/>
                <a:sym typeface="Calibri"/>
                <a:hlinkClick r:id="rId5"/>
              </a:rPr>
              <a:t>nalytic and reporting support</a:t>
            </a: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p:txBody>
      </p:sp>
      <p:pic>
        <p:nvPicPr>
          <p:cNvPr id="949" name="Google Shape;949;g27f6ddbcfb5_0_705"/>
          <p:cNvPicPr preferRelativeResize="0"/>
          <p:nvPr/>
        </p:nvPicPr>
        <p:blipFill rotWithShape="1">
          <a:blip r:embed="rId6">
            <a:alphaModFix/>
          </a:blip>
          <a:srcRect b="0" l="0" r="0" t="0"/>
          <a:stretch/>
        </p:blipFill>
        <p:spPr>
          <a:xfrm>
            <a:off x="2486675" y="1628551"/>
            <a:ext cx="6505775" cy="2697500"/>
          </a:xfrm>
          <a:prstGeom prst="rect">
            <a:avLst/>
          </a:prstGeom>
          <a:noFill/>
          <a:ln>
            <a:noFill/>
          </a:ln>
        </p:spPr>
      </p:pic>
      <p:pic>
        <p:nvPicPr>
          <p:cNvPr id="950" name="Google Shape;950;g27f6ddbcfb5_0_705"/>
          <p:cNvPicPr preferRelativeResize="0"/>
          <p:nvPr/>
        </p:nvPicPr>
        <p:blipFill rotWithShape="1">
          <a:blip r:embed="rId7">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7f6ddbcfb5_0_39"/>
          <p:cNvSpPr/>
          <p:nvPr/>
        </p:nvSpPr>
        <p:spPr>
          <a:xfrm>
            <a:off x="4978400" y="304800"/>
            <a:ext cx="1828800" cy="8382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49" name="Google Shape;149;g27f6ddbcfb5_0_39"/>
          <p:cNvSpPr/>
          <p:nvPr/>
        </p:nvSpPr>
        <p:spPr>
          <a:xfrm>
            <a:off x="5181600" y="5791200"/>
            <a:ext cx="1625700" cy="6858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0" name="Google Shape;150;g27f6ddbcfb5_0_39"/>
          <p:cNvSpPr/>
          <p:nvPr/>
        </p:nvSpPr>
        <p:spPr>
          <a:xfrm>
            <a:off x="711200" y="3124200"/>
            <a:ext cx="1625700" cy="7620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1" name="Google Shape;151;g27f6ddbcfb5_0_39"/>
          <p:cNvSpPr/>
          <p:nvPr/>
        </p:nvSpPr>
        <p:spPr>
          <a:xfrm>
            <a:off x="9550400" y="3048000"/>
            <a:ext cx="1828800" cy="7620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2" name="Google Shape;152;g27f6ddbcfb5_0_39"/>
          <p:cNvSpPr/>
          <p:nvPr/>
        </p:nvSpPr>
        <p:spPr>
          <a:xfrm>
            <a:off x="2336800" y="1066800"/>
            <a:ext cx="1625700" cy="6096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3" name="Google Shape;153;g27f6ddbcfb5_0_39"/>
          <p:cNvSpPr/>
          <p:nvPr/>
        </p:nvSpPr>
        <p:spPr>
          <a:xfrm>
            <a:off x="1625600" y="2057400"/>
            <a:ext cx="1524000" cy="6858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4" name="Google Shape;154;g27f6ddbcfb5_0_39"/>
          <p:cNvSpPr/>
          <p:nvPr/>
        </p:nvSpPr>
        <p:spPr>
          <a:xfrm>
            <a:off x="7620000" y="990600"/>
            <a:ext cx="1422300" cy="6858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5" name="Google Shape;155;g27f6ddbcfb5_0_39"/>
          <p:cNvSpPr/>
          <p:nvPr/>
        </p:nvSpPr>
        <p:spPr>
          <a:xfrm>
            <a:off x="8839200" y="2057400"/>
            <a:ext cx="1422300" cy="6858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6" name="Google Shape;156;g27f6ddbcfb5_0_39"/>
          <p:cNvSpPr/>
          <p:nvPr/>
        </p:nvSpPr>
        <p:spPr>
          <a:xfrm>
            <a:off x="8636000" y="4191000"/>
            <a:ext cx="1422300" cy="6858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7" name="Google Shape;157;g27f6ddbcfb5_0_39"/>
          <p:cNvSpPr/>
          <p:nvPr/>
        </p:nvSpPr>
        <p:spPr>
          <a:xfrm>
            <a:off x="7315200" y="5334000"/>
            <a:ext cx="1625700" cy="6096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8" name="Google Shape;158;g27f6ddbcfb5_0_39"/>
          <p:cNvSpPr/>
          <p:nvPr/>
        </p:nvSpPr>
        <p:spPr>
          <a:xfrm>
            <a:off x="1524000" y="4419600"/>
            <a:ext cx="1524000" cy="6096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59" name="Google Shape;159;g27f6ddbcfb5_0_39"/>
          <p:cNvSpPr/>
          <p:nvPr/>
        </p:nvSpPr>
        <p:spPr>
          <a:xfrm>
            <a:off x="2743200" y="5486400"/>
            <a:ext cx="1828800" cy="762000"/>
          </a:xfrm>
          <a:prstGeom prst="ellipse">
            <a:avLst/>
          </a:prstGeom>
          <a:solidFill>
            <a:srgbClr val="9BBB5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160" name="Google Shape;160;g27f6ddbcfb5_0_39"/>
          <p:cNvSpPr txBox="1"/>
          <p:nvPr/>
        </p:nvSpPr>
        <p:spPr>
          <a:xfrm>
            <a:off x="5080000" y="381000"/>
            <a:ext cx="1625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Operations Agents</a:t>
            </a:r>
            <a:endParaRPr b="0" i="0" sz="1400" u="none" cap="none" strike="noStrike">
              <a:solidFill>
                <a:srgbClr val="000000"/>
              </a:solidFill>
              <a:latin typeface="Arial"/>
              <a:ea typeface="Arial"/>
              <a:cs typeface="Arial"/>
              <a:sym typeface="Arial"/>
            </a:endParaRPr>
          </a:p>
        </p:txBody>
      </p:sp>
      <p:sp>
        <p:nvSpPr>
          <p:cNvPr id="161" name="Google Shape;161;g27f6ddbcfb5_0_39"/>
          <p:cNvSpPr txBox="1"/>
          <p:nvPr/>
        </p:nvSpPr>
        <p:spPr>
          <a:xfrm>
            <a:off x="5486400" y="5943600"/>
            <a:ext cx="1117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Pilots</a:t>
            </a:r>
            <a:endParaRPr b="0" i="0" sz="1400" u="none" cap="none" strike="noStrike">
              <a:solidFill>
                <a:srgbClr val="000000"/>
              </a:solidFill>
              <a:latin typeface="Arial"/>
              <a:ea typeface="Arial"/>
              <a:cs typeface="Arial"/>
              <a:sym typeface="Arial"/>
            </a:endParaRPr>
          </a:p>
        </p:txBody>
      </p:sp>
      <p:sp>
        <p:nvSpPr>
          <p:cNvPr id="162" name="Google Shape;162;g27f6ddbcfb5_0_39"/>
          <p:cNvSpPr txBox="1"/>
          <p:nvPr/>
        </p:nvSpPr>
        <p:spPr>
          <a:xfrm>
            <a:off x="2844800" y="5562600"/>
            <a:ext cx="1727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Flight Attendants</a:t>
            </a:r>
            <a:endParaRPr b="0" i="0" sz="1400" u="none" cap="none" strike="noStrike">
              <a:solidFill>
                <a:srgbClr val="000000"/>
              </a:solidFill>
              <a:latin typeface="Arial"/>
              <a:ea typeface="Arial"/>
              <a:cs typeface="Arial"/>
              <a:sym typeface="Arial"/>
            </a:endParaRPr>
          </a:p>
        </p:txBody>
      </p:sp>
      <p:sp>
        <p:nvSpPr>
          <p:cNvPr id="163" name="Google Shape;163;g27f6ddbcfb5_0_39"/>
          <p:cNvSpPr txBox="1"/>
          <p:nvPr/>
        </p:nvSpPr>
        <p:spPr>
          <a:xfrm>
            <a:off x="7416800" y="5486400"/>
            <a:ext cx="1625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Mechanics</a:t>
            </a:r>
            <a:endParaRPr b="0" i="0" sz="1400" u="none" cap="none" strike="noStrike">
              <a:solidFill>
                <a:srgbClr val="000000"/>
              </a:solidFill>
              <a:latin typeface="Arial"/>
              <a:ea typeface="Arial"/>
              <a:cs typeface="Arial"/>
              <a:sym typeface="Arial"/>
            </a:endParaRPr>
          </a:p>
        </p:txBody>
      </p:sp>
      <p:sp>
        <p:nvSpPr>
          <p:cNvPr id="164" name="Google Shape;164;g27f6ddbcfb5_0_39"/>
          <p:cNvSpPr txBox="1"/>
          <p:nvPr/>
        </p:nvSpPr>
        <p:spPr>
          <a:xfrm>
            <a:off x="9753600" y="3276600"/>
            <a:ext cx="1422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Caterers</a:t>
            </a:r>
            <a:endParaRPr b="0" i="0" sz="1400" u="none" cap="none" strike="noStrike">
              <a:solidFill>
                <a:srgbClr val="000000"/>
              </a:solidFill>
              <a:latin typeface="Arial"/>
              <a:ea typeface="Arial"/>
              <a:cs typeface="Arial"/>
              <a:sym typeface="Arial"/>
            </a:endParaRPr>
          </a:p>
        </p:txBody>
      </p:sp>
      <p:sp>
        <p:nvSpPr>
          <p:cNvPr id="165" name="Google Shape;165;g27f6ddbcfb5_0_39"/>
          <p:cNvSpPr txBox="1"/>
          <p:nvPr/>
        </p:nvSpPr>
        <p:spPr>
          <a:xfrm>
            <a:off x="812800" y="3124200"/>
            <a:ext cx="1422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Cabin Cleaners</a:t>
            </a:r>
            <a:endParaRPr b="0" i="0" sz="1400" u="none" cap="none" strike="noStrike">
              <a:solidFill>
                <a:srgbClr val="000000"/>
              </a:solidFill>
              <a:latin typeface="Arial"/>
              <a:ea typeface="Arial"/>
              <a:cs typeface="Arial"/>
              <a:sym typeface="Arial"/>
            </a:endParaRPr>
          </a:p>
        </p:txBody>
      </p:sp>
      <p:sp>
        <p:nvSpPr>
          <p:cNvPr id="166" name="Google Shape;166;g27f6ddbcfb5_0_39"/>
          <p:cNvSpPr txBox="1"/>
          <p:nvPr/>
        </p:nvSpPr>
        <p:spPr>
          <a:xfrm>
            <a:off x="1727200" y="2057400"/>
            <a:ext cx="12192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Gate Agents</a:t>
            </a:r>
            <a:endParaRPr b="0" i="0" sz="1400" u="none" cap="none" strike="noStrike">
              <a:solidFill>
                <a:srgbClr val="000000"/>
              </a:solidFill>
              <a:latin typeface="Arial"/>
              <a:ea typeface="Arial"/>
              <a:cs typeface="Arial"/>
              <a:sym typeface="Arial"/>
            </a:endParaRPr>
          </a:p>
        </p:txBody>
      </p:sp>
      <p:sp>
        <p:nvSpPr>
          <p:cNvPr id="167" name="Google Shape;167;g27f6ddbcfb5_0_39"/>
          <p:cNvSpPr txBox="1"/>
          <p:nvPr/>
        </p:nvSpPr>
        <p:spPr>
          <a:xfrm>
            <a:off x="9042400" y="2057400"/>
            <a:ext cx="1219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Ticket Agents</a:t>
            </a:r>
            <a:endParaRPr b="0" i="0" sz="1400" u="none" cap="none" strike="noStrike">
              <a:solidFill>
                <a:srgbClr val="000000"/>
              </a:solidFill>
              <a:latin typeface="Arial"/>
              <a:ea typeface="Arial"/>
              <a:cs typeface="Arial"/>
              <a:sym typeface="Arial"/>
            </a:endParaRPr>
          </a:p>
        </p:txBody>
      </p:sp>
      <p:sp>
        <p:nvSpPr>
          <p:cNvPr id="168" name="Google Shape;168;g27f6ddbcfb5_0_39"/>
          <p:cNvSpPr txBox="1"/>
          <p:nvPr/>
        </p:nvSpPr>
        <p:spPr>
          <a:xfrm>
            <a:off x="7721600" y="990600"/>
            <a:ext cx="1320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Ramp Agents</a:t>
            </a:r>
            <a:endParaRPr b="0" i="0" sz="1400" u="none" cap="none" strike="noStrike">
              <a:solidFill>
                <a:srgbClr val="000000"/>
              </a:solidFill>
              <a:latin typeface="Arial"/>
              <a:ea typeface="Arial"/>
              <a:cs typeface="Arial"/>
              <a:sym typeface="Arial"/>
            </a:endParaRPr>
          </a:p>
        </p:txBody>
      </p:sp>
      <p:sp>
        <p:nvSpPr>
          <p:cNvPr id="169" name="Google Shape;169;g27f6ddbcfb5_0_39"/>
          <p:cNvSpPr txBox="1"/>
          <p:nvPr/>
        </p:nvSpPr>
        <p:spPr>
          <a:xfrm>
            <a:off x="2540000" y="1066800"/>
            <a:ext cx="1320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Baggage Agents</a:t>
            </a:r>
            <a:endParaRPr b="0" i="0" sz="1400" u="none" cap="none" strike="noStrike">
              <a:solidFill>
                <a:srgbClr val="000000"/>
              </a:solidFill>
              <a:latin typeface="Arial"/>
              <a:ea typeface="Arial"/>
              <a:cs typeface="Arial"/>
              <a:sym typeface="Arial"/>
            </a:endParaRPr>
          </a:p>
        </p:txBody>
      </p:sp>
      <p:sp>
        <p:nvSpPr>
          <p:cNvPr id="170" name="Google Shape;170;g27f6ddbcfb5_0_39"/>
          <p:cNvSpPr txBox="1"/>
          <p:nvPr/>
        </p:nvSpPr>
        <p:spPr>
          <a:xfrm>
            <a:off x="1727200" y="4495800"/>
            <a:ext cx="1219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Fuelers</a:t>
            </a:r>
            <a:endParaRPr b="0" i="0" sz="1400" u="none" cap="none" strike="noStrike">
              <a:solidFill>
                <a:srgbClr val="000000"/>
              </a:solidFill>
              <a:latin typeface="Arial"/>
              <a:ea typeface="Arial"/>
              <a:cs typeface="Arial"/>
              <a:sym typeface="Arial"/>
            </a:endParaRPr>
          </a:p>
        </p:txBody>
      </p:sp>
      <p:sp>
        <p:nvSpPr>
          <p:cNvPr id="171" name="Google Shape;171;g27f6ddbcfb5_0_39"/>
          <p:cNvSpPr txBox="1"/>
          <p:nvPr/>
        </p:nvSpPr>
        <p:spPr>
          <a:xfrm>
            <a:off x="8737600" y="4191000"/>
            <a:ext cx="12192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Freight Agents</a:t>
            </a:r>
            <a:endParaRPr b="0" i="0" sz="1400" u="none" cap="none" strike="noStrike">
              <a:solidFill>
                <a:srgbClr val="000000"/>
              </a:solidFill>
              <a:latin typeface="Arial"/>
              <a:ea typeface="Arial"/>
              <a:cs typeface="Arial"/>
              <a:sym typeface="Arial"/>
            </a:endParaRPr>
          </a:p>
        </p:txBody>
      </p:sp>
      <p:cxnSp>
        <p:nvCxnSpPr>
          <p:cNvPr id="172" name="Google Shape;172;g27f6ddbcfb5_0_39"/>
          <p:cNvCxnSpPr/>
          <p:nvPr/>
        </p:nvCxnSpPr>
        <p:spPr>
          <a:xfrm rot="10800000">
            <a:off x="5994400" y="1143000"/>
            <a:ext cx="0" cy="4648200"/>
          </a:xfrm>
          <a:prstGeom prst="straightConnector1">
            <a:avLst/>
          </a:prstGeom>
          <a:noFill/>
          <a:ln cap="flat" cmpd="sng" w="9525">
            <a:solidFill>
              <a:schemeClr val="dk1"/>
            </a:solidFill>
            <a:prstDash val="solid"/>
            <a:round/>
            <a:headEnd len="sm" w="sm" type="none"/>
            <a:tailEnd len="sm" w="sm" type="none"/>
          </a:ln>
        </p:spPr>
      </p:cxnSp>
      <p:cxnSp>
        <p:nvCxnSpPr>
          <p:cNvPr id="173" name="Google Shape;173;g27f6ddbcfb5_0_39"/>
          <p:cNvCxnSpPr/>
          <p:nvPr/>
        </p:nvCxnSpPr>
        <p:spPr>
          <a:xfrm>
            <a:off x="2336800" y="3505200"/>
            <a:ext cx="7213500" cy="0"/>
          </a:xfrm>
          <a:prstGeom prst="straightConnector1">
            <a:avLst/>
          </a:prstGeom>
          <a:noFill/>
          <a:ln cap="flat" cmpd="sng" w="9525">
            <a:solidFill>
              <a:schemeClr val="dk1"/>
            </a:solidFill>
            <a:prstDash val="solid"/>
            <a:round/>
            <a:headEnd len="sm" w="sm" type="none"/>
            <a:tailEnd len="sm" w="sm" type="none"/>
          </a:ln>
        </p:spPr>
      </p:cxnSp>
      <p:cxnSp>
        <p:nvCxnSpPr>
          <p:cNvPr id="174" name="Google Shape;174;g27f6ddbcfb5_0_39"/>
          <p:cNvCxnSpPr/>
          <p:nvPr/>
        </p:nvCxnSpPr>
        <p:spPr>
          <a:xfrm flipH="1" rot="10800000">
            <a:off x="4064000" y="1600200"/>
            <a:ext cx="3759300" cy="3962400"/>
          </a:xfrm>
          <a:prstGeom prst="straightConnector1">
            <a:avLst/>
          </a:prstGeom>
          <a:noFill/>
          <a:ln cap="flat" cmpd="sng" w="9525">
            <a:solidFill>
              <a:schemeClr val="dk1"/>
            </a:solidFill>
            <a:prstDash val="solid"/>
            <a:round/>
            <a:headEnd len="sm" w="sm" type="none"/>
            <a:tailEnd len="sm" w="sm" type="none"/>
          </a:ln>
        </p:spPr>
      </p:cxnSp>
      <p:cxnSp>
        <p:nvCxnSpPr>
          <p:cNvPr id="175" name="Google Shape;175;g27f6ddbcfb5_0_39"/>
          <p:cNvCxnSpPr/>
          <p:nvPr/>
        </p:nvCxnSpPr>
        <p:spPr>
          <a:xfrm>
            <a:off x="3962400" y="1447800"/>
            <a:ext cx="3759300" cy="3886200"/>
          </a:xfrm>
          <a:prstGeom prst="straightConnector1">
            <a:avLst/>
          </a:prstGeom>
          <a:noFill/>
          <a:ln cap="flat" cmpd="sng" w="9525">
            <a:solidFill>
              <a:schemeClr val="dk1"/>
            </a:solidFill>
            <a:prstDash val="solid"/>
            <a:round/>
            <a:headEnd len="sm" w="sm" type="none"/>
            <a:tailEnd len="sm" w="sm" type="none"/>
          </a:ln>
        </p:spPr>
      </p:cxnSp>
      <p:cxnSp>
        <p:nvCxnSpPr>
          <p:cNvPr id="176" name="Google Shape;176;g27f6ddbcfb5_0_39"/>
          <p:cNvCxnSpPr/>
          <p:nvPr/>
        </p:nvCxnSpPr>
        <p:spPr>
          <a:xfrm flipH="1" rot="10800000">
            <a:off x="3048000" y="2438400"/>
            <a:ext cx="5791200" cy="2209800"/>
          </a:xfrm>
          <a:prstGeom prst="straightConnector1">
            <a:avLst/>
          </a:prstGeom>
          <a:noFill/>
          <a:ln cap="flat" cmpd="sng" w="9525">
            <a:solidFill>
              <a:schemeClr val="dk1"/>
            </a:solidFill>
            <a:prstDash val="solid"/>
            <a:round/>
            <a:headEnd len="sm" w="sm" type="none"/>
            <a:tailEnd len="sm" w="sm" type="none"/>
          </a:ln>
        </p:spPr>
      </p:cxnSp>
      <p:cxnSp>
        <p:nvCxnSpPr>
          <p:cNvPr id="177" name="Google Shape;177;g27f6ddbcfb5_0_39"/>
          <p:cNvCxnSpPr/>
          <p:nvPr/>
        </p:nvCxnSpPr>
        <p:spPr>
          <a:xfrm>
            <a:off x="3149600" y="2438400"/>
            <a:ext cx="5486400" cy="2057400"/>
          </a:xfrm>
          <a:prstGeom prst="straightConnector1">
            <a:avLst/>
          </a:prstGeom>
          <a:noFill/>
          <a:ln cap="flat" cmpd="sng" w="9525">
            <a:solidFill>
              <a:schemeClr val="dk1"/>
            </a:solidFill>
            <a:prstDash val="solid"/>
            <a:round/>
            <a:headEnd len="sm" w="sm" type="none"/>
            <a:tailEnd len="sm" w="sm" type="none"/>
          </a:ln>
        </p:spPr>
      </p:cxnSp>
      <p:cxnSp>
        <p:nvCxnSpPr>
          <p:cNvPr id="178" name="Google Shape;178;g27f6ddbcfb5_0_39"/>
          <p:cNvCxnSpPr/>
          <p:nvPr/>
        </p:nvCxnSpPr>
        <p:spPr>
          <a:xfrm>
            <a:off x="3962400" y="1447800"/>
            <a:ext cx="2031900" cy="4343400"/>
          </a:xfrm>
          <a:prstGeom prst="straightConnector1">
            <a:avLst/>
          </a:prstGeom>
          <a:noFill/>
          <a:ln cap="flat" cmpd="sng" w="9525">
            <a:solidFill>
              <a:schemeClr val="dk1"/>
            </a:solidFill>
            <a:prstDash val="solid"/>
            <a:round/>
            <a:headEnd len="sm" w="sm" type="none"/>
            <a:tailEnd len="sm" w="sm" type="none"/>
          </a:ln>
        </p:spPr>
      </p:cxnSp>
      <p:cxnSp>
        <p:nvCxnSpPr>
          <p:cNvPr id="179" name="Google Shape;179;g27f6ddbcfb5_0_39"/>
          <p:cNvCxnSpPr/>
          <p:nvPr/>
        </p:nvCxnSpPr>
        <p:spPr>
          <a:xfrm>
            <a:off x="3962400" y="1447800"/>
            <a:ext cx="4673700" cy="3048000"/>
          </a:xfrm>
          <a:prstGeom prst="straightConnector1">
            <a:avLst/>
          </a:prstGeom>
          <a:noFill/>
          <a:ln cap="flat" cmpd="sng" w="9525">
            <a:solidFill>
              <a:schemeClr val="dk1"/>
            </a:solidFill>
            <a:prstDash val="solid"/>
            <a:round/>
            <a:headEnd len="sm" w="sm" type="none"/>
            <a:tailEnd len="sm" w="sm" type="none"/>
          </a:ln>
        </p:spPr>
      </p:cxnSp>
      <p:cxnSp>
        <p:nvCxnSpPr>
          <p:cNvPr id="180" name="Google Shape;180;g27f6ddbcfb5_0_39"/>
          <p:cNvCxnSpPr/>
          <p:nvPr/>
        </p:nvCxnSpPr>
        <p:spPr>
          <a:xfrm>
            <a:off x="3962400" y="1447800"/>
            <a:ext cx="101700" cy="4114800"/>
          </a:xfrm>
          <a:prstGeom prst="straightConnector1">
            <a:avLst/>
          </a:prstGeom>
          <a:noFill/>
          <a:ln cap="flat" cmpd="sng" w="9525">
            <a:solidFill>
              <a:schemeClr val="dk1"/>
            </a:solidFill>
            <a:prstDash val="solid"/>
            <a:round/>
            <a:headEnd len="sm" w="sm" type="none"/>
            <a:tailEnd len="sm" w="sm" type="none"/>
          </a:ln>
        </p:spPr>
      </p:cxnSp>
      <p:cxnSp>
        <p:nvCxnSpPr>
          <p:cNvPr id="181" name="Google Shape;181;g27f6ddbcfb5_0_39"/>
          <p:cNvCxnSpPr/>
          <p:nvPr/>
        </p:nvCxnSpPr>
        <p:spPr>
          <a:xfrm>
            <a:off x="3962400" y="1447800"/>
            <a:ext cx="5486400" cy="2057400"/>
          </a:xfrm>
          <a:prstGeom prst="straightConnector1">
            <a:avLst/>
          </a:prstGeom>
          <a:noFill/>
          <a:ln cap="flat" cmpd="sng" w="9525">
            <a:solidFill>
              <a:schemeClr val="dk1"/>
            </a:solidFill>
            <a:prstDash val="solid"/>
            <a:round/>
            <a:headEnd len="sm" w="sm" type="none"/>
            <a:tailEnd len="sm" w="sm" type="none"/>
          </a:ln>
        </p:spPr>
      </p:cxnSp>
      <p:cxnSp>
        <p:nvCxnSpPr>
          <p:cNvPr id="182" name="Google Shape;182;g27f6ddbcfb5_0_39"/>
          <p:cNvCxnSpPr/>
          <p:nvPr/>
        </p:nvCxnSpPr>
        <p:spPr>
          <a:xfrm>
            <a:off x="3962400" y="1447800"/>
            <a:ext cx="4876800" cy="990600"/>
          </a:xfrm>
          <a:prstGeom prst="straightConnector1">
            <a:avLst/>
          </a:prstGeom>
          <a:noFill/>
          <a:ln cap="flat" cmpd="sng" w="9525">
            <a:solidFill>
              <a:schemeClr val="dk1"/>
            </a:solidFill>
            <a:prstDash val="solid"/>
            <a:round/>
            <a:headEnd len="sm" w="sm" type="none"/>
            <a:tailEnd len="sm" w="sm" type="none"/>
          </a:ln>
        </p:spPr>
      </p:cxnSp>
      <p:cxnSp>
        <p:nvCxnSpPr>
          <p:cNvPr id="183" name="Google Shape;183;g27f6ddbcfb5_0_39"/>
          <p:cNvCxnSpPr/>
          <p:nvPr/>
        </p:nvCxnSpPr>
        <p:spPr>
          <a:xfrm>
            <a:off x="3962400" y="1447800"/>
            <a:ext cx="3860700" cy="152400"/>
          </a:xfrm>
          <a:prstGeom prst="straightConnector1">
            <a:avLst/>
          </a:prstGeom>
          <a:noFill/>
          <a:ln cap="flat" cmpd="sng" w="9525">
            <a:solidFill>
              <a:schemeClr val="dk1"/>
            </a:solidFill>
            <a:prstDash val="solid"/>
            <a:round/>
            <a:headEnd len="sm" w="sm" type="none"/>
            <a:tailEnd len="sm" w="sm" type="none"/>
          </a:ln>
        </p:spPr>
      </p:cxnSp>
      <p:cxnSp>
        <p:nvCxnSpPr>
          <p:cNvPr id="184" name="Google Shape;184;g27f6ddbcfb5_0_39"/>
          <p:cNvCxnSpPr/>
          <p:nvPr/>
        </p:nvCxnSpPr>
        <p:spPr>
          <a:xfrm flipH="1" rot="10800000">
            <a:off x="3962400" y="1143000"/>
            <a:ext cx="2031900" cy="304800"/>
          </a:xfrm>
          <a:prstGeom prst="straightConnector1">
            <a:avLst/>
          </a:prstGeom>
          <a:noFill/>
          <a:ln cap="flat" cmpd="sng" w="9525">
            <a:solidFill>
              <a:schemeClr val="dk1"/>
            </a:solidFill>
            <a:prstDash val="solid"/>
            <a:round/>
            <a:headEnd len="sm" w="sm" type="none"/>
            <a:tailEnd len="sm" w="sm" type="none"/>
          </a:ln>
        </p:spPr>
      </p:cxnSp>
      <p:cxnSp>
        <p:nvCxnSpPr>
          <p:cNvPr id="185" name="Google Shape;185;g27f6ddbcfb5_0_39"/>
          <p:cNvCxnSpPr/>
          <p:nvPr/>
        </p:nvCxnSpPr>
        <p:spPr>
          <a:xfrm flipH="1">
            <a:off x="3048000" y="1447800"/>
            <a:ext cx="914400" cy="3200400"/>
          </a:xfrm>
          <a:prstGeom prst="straightConnector1">
            <a:avLst/>
          </a:prstGeom>
          <a:noFill/>
          <a:ln cap="flat" cmpd="sng" w="9525">
            <a:solidFill>
              <a:schemeClr val="dk1"/>
            </a:solidFill>
            <a:prstDash val="solid"/>
            <a:round/>
            <a:headEnd len="sm" w="sm" type="none"/>
            <a:tailEnd len="sm" w="sm" type="none"/>
          </a:ln>
        </p:spPr>
      </p:cxnSp>
      <p:cxnSp>
        <p:nvCxnSpPr>
          <p:cNvPr id="186" name="Google Shape;186;g27f6ddbcfb5_0_39"/>
          <p:cNvCxnSpPr/>
          <p:nvPr/>
        </p:nvCxnSpPr>
        <p:spPr>
          <a:xfrm flipH="1">
            <a:off x="2336700" y="1447800"/>
            <a:ext cx="1625700" cy="2133600"/>
          </a:xfrm>
          <a:prstGeom prst="straightConnector1">
            <a:avLst/>
          </a:prstGeom>
          <a:noFill/>
          <a:ln cap="flat" cmpd="sng" w="9525">
            <a:solidFill>
              <a:schemeClr val="dk1"/>
            </a:solidFill>
            <a:prstDash val="solid"/>
            <a:round/>
            <a:headEnd len="sm" w="sm" type="none"/>
            <a:tailEnd len="sm" w="sm" type="none"/>
          </a:ln>
        </p:spPr>
      </p:cxnSp>
      <p:cxnSp>
        <p:nvCxnSpPr>
          <p:cNvPr id="187" name="Google Shape;187;g27f6ddbcfb5_0_39"/>
          <p:cNvCxnSpPr/>
          <p:nvPr/>
        </p:nvCxnSpPr>
        <p:spPr>
          <a:xfrm flipH="1">
            <a:off x="3149700" y="1447800"/>
            <a:ext cx="812700" cy="838200"/>
          </a:xfrm>
          <a:prstGeom prst="straightConnector1">
            <a:avLst/>
          </a:prstGeom>
          <a:noFill/>
          <a:ln cap="flat" cmpd="sng" w="9525">
            <a:solidFill>
              <a:schemeClr val="dk1"/>
            </a:solidFill>
            <a:prstDash val="solid"/>
            <a:round/>
            <a:headEnd len="sm" w="sm" type="none"/>
            <a:tailEnd len="sm" w="sm" type="none"/>
          </a:ln>
        </p:spPr>
      </p:cxnSp>
      <p:cxnSp>
        <p:nvCxnSpPr>
          <p:cNvPr id="188" name="Google Shape;188;g27f6ddbcfb5_0_39"/>
          <p:cNvCxnSpPr/>
          <p:nvPr/>
        </p:nvCxnSpPr>
        <p:spPr>
          <a:xfrm>
            <a:off x="5994400" y="1143000"/>
            <a:ext cx="1828800" cy="457200"/>
          </a:xfrm>
          <a:prstGeom prst="straightConnector1">
            <a:avLst/>
          </a:prstGeom>
          <a:noFill/>
          <a:ln cap="flat" cmpd="sng" w="9525">
            <a:solidFill>
              <a:schemeClr val="dk1"/>
            </a:solidFill>
            <a:prstDash val="solid"/>
            <a:round/>
            <a:headEnd len="sm" w="sm" type="none"/>
            <a:tailEnd len="sm" w="sm" type="none"/>
          </a:ln>
        </p:spPr>
      </p:cxnSp>
      <p:cxnSp>
        <p:nvCxnSpPr>
          <p:cNvPr id="189" name="Google Shape;189;g27f6ddbcfb5_0_39"/>
          <p:cNvCxnSpPr/>
          <p:nvPr/>
        </p:nvCxnSpPr>
        <p:spPr>
          <a:xfrm>
            <a:off x="5994400" y="1143000"/>
            <a:ext cx="2844900" cy="1295400"/>
          </a:xfrm>
          <a:prstGeom prst="straightConnector1">
            <a:avLst/>
          </a:prstGeom>
          <a:noFill/>
          <a:ln cap="flat" cmpd="sng" w="9525">
            <a:solidFill>
              <a:schemeClr val="dk1"/>
            </a:solidFill>
            <a:prstDash val="solid"/>
            <a:round/>
            <a:headEnd len="sm" w="sm" type="none"/>
            <a:tailEnd len="sm" w="sm" type="none"/>
          </a:ln>
        </p:spPr>
      </p:cxnSp>
      <p:cxnSp>
        <p:nvCxnSpPr>
          <p:cNvPr id="190" name="Google Shape;190;g27f6ddbcfb5_0_39"/>
          <p:cNvCxnSpPr/>
          <p:nvPr/>
        </p:nvCxnSpPr>
        <p:spPr>
          <a:xfrm>
            <a:off x="5994400" y="1143000"/>
            <a:ext cx="3555900" cy="2362200"/>
          </a:xfrm>
          <a:prstGeom prst="straightConnector1">
            <a:avLst/>
          </a:prstGeom>
          <a:noFill/>
          <a:ln cap="flat" cmpd="sng" w="9525">
            <a:solidFill>
              <a:schemeClr val="dk1"/>
            </a:solidFill>
            <a:prstDash val="solid"/>
            <a:round/>
            <a:headEnd len="sm" w="sm" type="none"/>
            <a:tailEnd len="sm" w="sm" type="none"/>
          </a:ln>
        </p:spPr>
      </p:cxnSp>
      <p:cxnSp>
        <p:nvCxnSpPr>
          <p:cNvPr id="191" name="Google Shape;191;g27f6ddbcfb5_0_39"/>
          <p:cNvCxnSpPr/>
          <p:nvPr/>
        </p:nvCxnSpPr>
        <p:spPr>
          <a:xfrm>
            <a:off x="5994400" y="1143000"/>
            <a:ext cx="2641500" cy="3352800"/>
          </a:xfrm>
          <a:prstGeom prst="straightConnector1">
            <a:avLst/>
          </a:prstGeom>
          <a:noFill/>
          <a:ln cap="flat" cmpd="sng" w="9525">
            <a:solidFill>
              <a:schemeClr val="dk1"/>
            </a:solidFill>
            <a:prstDash val="solid"/>
            <a:round/>
            <a:headEnd len="sm" w="sm" type="none"/>
            <a:tailEnd len="sm" w="sm" type="none"/>
          </a:ln>
        </p:spPr>
      </p:cxnSp>
      <p:cxnSp>
        <p:nvCxnSpPr>
          <p:cNvPr id="192" name="Google Shape;192;g27f6ddbcfb5_0_39"/>
          <p:cNvCxnSpPr/>
          <p:nvPr/>
        </p:nvCxnSpPr>
        <p:spPr>
          <a:xfrm>
            <a:off x="5892800" y="1143000"/>
            <a:ext cx="1828800" cy="4191000"/>
          </a:xfrm>
          <a:prstGeom prst="straightConnector1">
            <a:avLst/>
          </a:prstGeom>
          <a:noFill/>
          <a:ln cap="flat" cmpd="sng" w="9525">
            <a:solidFill>
              <a:schemeClr val="dk1"/>
            </a:solidFill>
            <a:prstDash val="solid"/>
            <a:round/>
            <a:headEnd len="sm" w="sm" type="none"/>
            <a:tailEnd len="sm" w="sm" type="none"/>
          </a:ln>
        </p:spPr>
      </p:cxnSp>
      <p:cxnSp>
        <p:nvCxnSpPr>
          <p:cNvPr id="193" name="Google Shape;193;g27f6ddbcfb5_0_39"/>
          <p:cNvCxnSpPr/>
          <p:nvPr/>
        </p:nvCxnSpPr>
        <p:spPr>
          <a:xfrm flipH="1">
            <a:off x="4064000" y="1143000"/>
            <a:ext cx="1828800" cy="4419600"/>
          </a:xfrm>
          <a:prstGeom prst="straightConnector1">
            <a:avLst/>
          </a:prstGeom>
          <a:noFill/>
          <a:ln cap="flat" cmpd="sng" w="9525">
            <a:solidFill>
              <a:schemeClr val="dk1"/>
            </a:solidFill>
            <a:prstDash val="solid"/>
            <a:round/>
            <a:headEnd len="sm" w="sm" type="none"/>
            <a:tailEnd len="sm" w="sm" type="none"/>
          </a:ln>
        </p:spPr>
      </p:cxnSp>
      <p:cxnSp>
        <p:nvCxnSpPr>
          <p:cNvPr id="194" name="Google Shape;194;g27f6ddbcfb5_0_39"/>
          <p:cNvCxnSpPr/>
          <p:nvPr/>
        </p:nvCxnSpPr>
        <p:spPr>
          <a:xfrm flipH="1">
            <a:off x="3047900" y="1143000"/>
            <a:ext cx="2844900" cy="3505200"/>
          </a:xfrm>
          <a:prstGeom prst="straightConnector1">
            <a:avLst/>
          </a:prstGeom>
          <a:noFill/>
          <a:ln cap="flat" cmpd="sng" w="9525">
            <a:solidFill>
              <a:schemeClr val="dk1"/>
            </a:solidFill>
            <a:prstDash val="solid"/>
            <a:round/>
            <a:headEnd len="sm" w="sm" type="none"/>
            <a:tailEnd len="sm" w="sm" type="none"/>
          </a:ln>
        </p:spPr>
      </p:cxnSp>
      <p:cxnSp>
        <p:nvCxnSpPr>
          <p:cNvPr id="195" name="Google Shape;195;g27f6ddbcfb5_0_39"/>
          <p:cNvCxnSpPr/>
          <p:nvPr/>
        </p:nvCxnSpPr>
        <p:spPr>
          <a:xfrm flipH="1">
            <a:off x="2336900" y="1143000"/>
            <a:ext cx="3555900" cy="2438400"/>
          </a:xfrm>
          <a:prstGeom prst="straightConnector1">
            <a:avLst/>
          </a:prstGeom>
          <a:noFill/>
          <a:ln cap="flat" cmpd="sng" w="9525">
            <a:solidFill>
              <a:schemeClr val="dk1"/>
            </a:solidFill>
            <a:prstDash val="solid"/>
            <a:round/>
            <a:headEnd len="sm" w="sm" type="none"/>
            <a:tailEnd len="sm" w="sm" type="none"/>
          </a:ln>
        </p:spPr>
      </p:cxnSp>
      <p:cxnSp>
        <p:nvCxnSpPr>
          <p:cNvPr id="196" name="Google Shape;196;g27f6ddbcfb5_0_39"/>
          <p:cNvCxnSpPr/>
          <p:nvPr/>
        </p:nvCxnSpPr>
        <p:spPr>
          <a:xfrm flipH="1">
            <a:off x="3149600" y="1143000"/>
            <a:ext cx="2743200" cy="1295400"/>
          </a:xfrm>
          <a:prstGeom prst="straightConnector1">
            <a:avLst/>
          </a:prstGeom>
          <a:noFill/>
          <a:ln cap="flat" cmpd="sng" w="9525">
            <a:solidFill>
              <a:schemeClr val="dk1"/>
            </a:solidFill>
            <a:prstDash val="solid"/>
            <a:round/>
            <a:headEnd len="sm" w="sm" type="none"/>
            <a:tailEnd len="sm" w="sm" type="none"/>
          </a:ln>
        </p:spPr>
      </p:cxnSp>
      <p:cxnSp>
        <p:nvCxnSpPr>
          <p:cNvPr id="197" name="Google Shape;197;g27f6ddbcfb5_0_39"/>
          <p:cNvCxnSpPr/>
          <p:nvPr/>
        </p:nvCxnSpPr>
        <p:spPr>
          <a:xfrm flipH="1">
            <a:off x="3251200" y="1600200"/>
            <a:ext cx="4572000" cy="838200"/>
          </a:xfrm>
          <a:prstGeom prst="straightConnector1">
            <a:avLst/>
          </a:prstGeom>
          <a:noFill/>
          <a:ln cap="flat" cmpd="sng" w="9525">
            <a:solidFill>
              <a:schemeClr val="dk1"/>
            </a:solidFill>
            <a:prstDash val="solid"/>
            <a:round/>
            <a:headEnd len="sm" w="sm" type="none"/>
            <a:tailEnd len="sm" w="sm" type="none"/>
          </a:ln>
        </p:spPr>
      </p:cxnSp>
      <p:cxnSp>
        <p:nvCxnSpPr>
          <p:cNvPr id="198" name="Google Shape;198;g27f6ddbcfb5_0_39"/>
          <p:cNvCxnSpPr/>
          <p:nvPr/>
        </p:nvCxnSpPr>
        <p:spPr>
          <a:xfrm flipH="1">
            <a:off x="2438500" y="1600200"/>
            <a:ext cx="5384700" cy="1905000"/>
          </a:xfrm>
          <a:prstGeom prst="straightConnector1">
            <a:avLst/>
          </a:prstGeom>
          <a:noFill/>
          <a:ln cap="flat" cmpd="sng" w="9525">
            <a:solidFill>
              <a:schemeClr val="dk1"/>
            </a:solidFill>
            <a:prstDash val="solid"/>
            <a:round/>
            <a:headEnd len="sm" w="sm" type="none"/>
            <a:tailEnd len="sm" w="sm" type="none"/>
          </a:ln>
        </p:spPr>
      </p:cxnSp>
      <p:cxnSp>
        <p:nvCxnSpPr>
          <p:cNvPr id="199" name="Google Shape;199;g27f6ddbcfb5_0_39"/>
          <p:cNvCxnSpPr/>
          <p:nvPr/>
        </p:nvCxnSpPr>
        <p:spPr>
          <a:xfrm flipH="1">
            <a:off x="3048000" y="1600200"/>
            <a:ext cx="4876800" cy="3048000"/>
          </a:xfrm>
          <a:prstGeom prst="straightConnector1">
            <a:avLst/>
          </a:prstGeom>
          <a:noFill/>
          <a:ln cap="flat" cmpd="sng" w="9525">
            <a:solidFill>
              <a:schemeClr val="dk1"/>
            </a:solidFill>
            <a:prstDash val="solid"/>
            <a:round/>
            <a:headEnd len="sm" w="sm" type="none"/>
            <a:tailEnd len="sm" w="sm" type="none"/>
          </a:ln>
        </p:spPr>
      </p:cxnSp>
      <p:cxnSp>
        <p:nvCxnSpPr>
          <p:cNvPr id="200" name="Google Shape;200;g27f6ddbcfb5_0_39"/>
          <p:cNvCxnSpPr/>
          <p:nvPr/>
        </p:nvCxnSpPr>
        <p:spPr>
          <a:xfrm flipH="1">
            <a:off x="5994500" y="1600200"/>
            <a:ext cx="2031900" cy="4191000"/>
          </a:xfrm>
          <a:prstGeom prst="straightConnector1">
            <a:avLst/>
          </a:prstGeom>
          <a:noFill/>
          <a:ln cap="flat" cmpd="sng" w="9525">
            <a:solidFill>
              <a:schemeClr val="dk1"/>
            </a:solidFill>
            <a:prstDash val="solid"/>
            <a:round/>
            <a:headEnd len="sm" w="sm" type="none"/>
            <a:tailEnd len="sm" w="sm" type="none"/>
          </a:ln>
        </p:spPr>
      </p:cxnSp>
      <p:cxnSp>
        <p:nvCxnSpPr>
          <p:cNvPr id="201" name="Google Shape;201;g27f6ddbcfb5_0_39"/>
          <p:cNvCxnSpPr/>
          <p:nvPr/>
        </p:nvCxnSpPr>
        <p:spPr>
          <a:xfrm flipH="1">
            <a:off x="7721600" y="1600200"/>
            <a:ext cx="304800" cy="3810000"/>
          </a:xfrm>
          <a:prstGeom prst="straightConnector1">
            <a:avLst/>
          </a:prstGeom>
          <a:noFill/>
          <a:ln cap="flat" cmpd="sng" w="9525">
            <a:solidFill>
              <a:schemeClr val="dk1"/>
            </a:solidFill>
            <a:prstDash val="solid"/>
            <a:round/>
            <a:headEnd len="sm" w="sm" type="none"/>
            <a:tailEnd len="sm" w="sm" type="none"/>
          </a:ln>
        </p:spPr>
      </p:cxnSp>
      <p:cxnSp>
        <p:nvCxnSpPr>
          <p:cNvPr id="202" name="Google Shape;202;g27f6ddbcfb5_0_39"/>
          <p:cNvCxnSpPr/>
          <p:nvPr/>
        </p:nvCxnSpPr>
        <p:spPr>
          <a:xfrm>
            <a:off x="8026400" y="1600200"/>
            <a:ext cx="609600" cy="2895600"/>
          </a:xfrm>
          <a:prstGeom prst="straightConnector1">
            <a:avLst/>
          </a:prstGeom>
          <a:noFill/>
          <a:ln cap="flat" cmpd="sng" w="9525">
            <a:solidFill>
              <a:schemeClr val="dk1"/>
            </a:solidFill>
            <a:prstDash val="solid"/>
            <a:round/>
            <a:headEnd len="sm" w="sm" type="none"/>
            <a:tailEnd len="sm" w="sm" type="none"/>
          </a:ln>
        </p:spPr>
      </p:cxnSp>
      <p:cxnSp>
        <p:nvCxnSpPr>
          <p:cNvPr id="203" name="Google Shape;203;g27f6ddbcfb5_0_39"/>
          <p:cNvCxnSpPr/>
          <p:nvPr/>
        </p:nvCxnSpPr>
        <p:spPr>
          <a:xfrm>
            <a:off x="8026400" y="1676400"/>
            <a:ext cx="1524000" cy="1828800"/>
          </a:xfrm>
          <a:prstGeom prst="straightConnector1">
            <a:avLst/>
          </a:prstGeom>
          <a:noFill/>
          <a:ln cap="flat" cmpd="sng" w="9525">
            <a:solidFill>
              <a:schemeClr val="dk1"/>
            </a:solidFill>
            <a:prstDash val="solid"/>
            <a:round/>
            <a:headEnd len="sm" w="sm" type="none"/>
            <a:tailEnd len="sm" w="sm" type="none"/>
          </a:ln>
        </p:spPr>
      </p:cxnSp>
      <p:cxnSp>
        <p:nvCxnSpPr>
          <p:cNvPr id="204" name="Google Shape;204;g27f6ddbcfb5_0_39"/>
          <p:cNvCxnSpPr/>
          <p:nvPr/>
        </p:nvCxnSpPr>
        <p:spPr>
          <a:xfrm>
            <a:off x="8026400" y="1676400"/>
            <a:ext cx="812700" cy="762000"/>
          </a:xfrm>
          <a:prstGeom prst="straightConnector1">
            <a:avLst/>
          </a:prstGeom>
          <a:noFill/>
          <a:ln cap="flat" cmpd="sng" w="9525">
            <a:solidFill>
              <a:schemeClr val="dk1"/>
            </a:solidFill>
            <a:prstDash val="solid"/>
            <a:round/>
            <a:headEnd len="sm" w="sm" type="none"/>
            <a:tailEnd len="sm" w="sm" type="none"/>
          </a:ln>
        </p:spPr>
      </p:cxnSp>
      <p:cxnSp>
        <p:nvCxnSpPr>
          <p:cNvPr id="205" name="Google Shape;205;g27f6ddbcfb5_0_39"/>
          <p:cNvCxnSpPr/>
          <p:nvPr/>
        </p:nvCxnSpPr>
        <p:spPr>
          <a:xfrm rot="10800000">
            <a:off x="2336700" y="3505200"/>
            <a:ext cx="711300" cy="1143000"/>
          </a:xfrm>
          <a:prstGeom prst="straightConnector1">
            <a:avLst/>
          </a:prstGeom>
          <a:noFill/>
          <a:ln cap="flat" cmpd="sng" w="9525">
            <a:solidFill>
              <a:schemeClr val="dk1"/>
            </a:solidFill>
            <a:prstDash val="solid"/>
            <a:round/>
            <a:headEnd len="sm" w="sm" type="none"/>
            <a:tailEnd len="sm" w="sm" type="none"/>
          </a:ln>
        </p:spPr>
      </p:cxnSp>
      <p:cxnSp>
        <p:nvCxnSpPr>
          <p:cNvPr id="206" name="Google Shape;206;g27f6ddbcfb5_0_39"/>
          <p:cNvCxnSpPr/>
          <p:nvPr/>
        </p:nvCxnSpPr>
        <p:spPr>
          <a:xfrm flipH="1" rot="10800000">
            <a:off x="3048000" y="2438400"/>
            <a:ext cx="101700" cy="2209800"/>
          </a:xfrm>
          <a:prstGeom prst="straightConnector1">
            <a:avLst/>
          </a:prstGeom>
          <a:noFill/>
          <a:ln cap="flat" cmpd="sng" w="9525">
            <a:solidFill>
              <a:schemeClr val="dk1"/>
            </a:solidFill>
            <a:prstDash val="solid"/>
            <a:round/>
            <a:headEnd len="sm" w="sm" type="none"/>
            <a:tailEnd len="sm" w="sm" type="none"/>
          </a:ln>
        </p:spPr>
      </p:cxnSp>
      <p:cxnSp>
        <p:nvCxnSpPr>
          <p:cNvPr id="207" name="Google Shape;207;g27f6ddbcfb5_0_39"/>
          <p:cNvCxnSpPr/>
          <p:nvPr/>
        </p:nvCxnSpPr>
        <p:spPr>
          <a:xfrm>
            <a:off x="3149600" y="2438400"/>
            <a:ext cx="914400" cy="3124200"/>
          </a:xfrm>
          <a:prstGeom prst="straightConnector1">
            <a:avLst/>
          </a:prstGeom>
          <a:noFill/>
          <a:ln cap="flat" cmpd="sng" w="9525">
            <a:solidFill>
              <a:schemeClr val="dk1"/>
            </a:solidFill>
            <a:prstDash val="solid"/>
            <a:round/>
            <a:headEnd len="sm" w="sm" type="none"/>
            <a:tailEnd len="sm" w="sm" type="none"/>
          </a:ln>
        </p:spPr>
      </p:cxnSp>
      <p:cxnSp>
        <p:nvCxnSpPr>
          <p:cNvPr id="208" name="Google Shape;208;g27f6ddbcfb5_0_39"/>
          <p:cNvCxnSpPr/>
          <p:nvPr/>
        </p:nvCxnSpPr>
        <p:spPr>
          <a:xfrm>
            <a:off x="3149600" y="2438400"/>
            <a:ext cx="2844900" cy="3352800"/>
          </a:xfrm>
          <a:prstGeom prst="straightConnector1">
            <a:avLst/>
          </a:prstGeom>
          <a:noFill/>
          <a:ln cap="flat" cmpd="sng" w="9525">
            <a:solidFill>
              <a:schemeClr val="dk1"/>
            </a:solidFill>
            <a:prstDash val="solid"/>
            <a:round/>
            <a:headEnd len="sm" w="sm" type="none"/>
            <a:tailEnd len="sm" w="sm" type="none"/>
          </a:ln>
        </p:spPr>
      </p:cxnSp>
      <p:cxnSp>
        <p:nvCxnSpPr>
          <p:cNvPr id="209" name="Google Shape;209;g27f6ddbcfb5_0_39"/>
          <p:cNvCxnSpPr/>
          <p:nvPr/>
        </p:nvCxnSpPr>
        <p:spPr>
          <a:xfrm>
            <a:off x="3149600" y="2438400"/>
            <a:ext cx="4572000" cy="2895600"/>
          </a:xfrm>
          <a:prstGeom prst="straightConnector1">
            <a:avLst/>
          </a:prstGeom>
          <a:noFill/>
          <a:ln cap="flat" cmpd="sng" w="9525">
            <a:solidFill>
              <a:schemeClr val="dk1"/>
            </a:solidFill>
            <a:prstDash val="solid"/>
            <a:round/>
            <a:headEnd len="sm" w="sm" type="none"/>
            <a:tailEnd len="sm" w="sm" type="none"/>
          </a:ln>
        </p:spPr>
      </p:cxnSp>
      <p:cxnSp>
        <p:nvCxnSpPr>
          <p:cNvPr id="210" name="Google Shape;210;g27f6ddbcfb5_0_39"/>
          <p:cNvCxnSpPr/>
          <p:nvPr/>
        </p:nvCxnSpPr>
        <p:spPr>
          <a:xfrm>
            <a:off x="3149600" y="2438400"/>
            <a:ext cx="6299100" cy="1066800"/>
          </a:xfrm>
          <a:prstGeom prst="straightConnector1">
            <a:avLst/>
          </a:prstGeom>
          <a:noFill/>
          <a:ln cap="flat" cmpd="sng" w="9525">
            <a:solidFill>
              <a:schemeClr val="dk1"/>
            </a:solidFill>
            <a:prstDash val="solid"/>
            <a:round/>
            <a:headEnd len="sm" w="sm" type="none"/>
            <a:tailEnd len="sm" w="sm" type="none"/>
          </a:ln>
        </p:spPr>
      </p:cxnSp>
      <p:cxnSp>
        <p:nvCxnSpPr>
          <p:cNvPr id="211" name="Google Shape;211;g27f6ddbcfb5_0_39"/>
          <p:cNvCxnSpPr/>
          <p:nvPr/>
        </p:nvCxnSpPr>
        <p:spPr>
          <a:xfrm>
            <a:off x="3149600" y="2438400"/>
            <a:ext cx="5588100" cy="0"/>
          </a:xfrm>
          <a:prstGeom prst="straightConnector1">
            <a:avLst/>
          </a:prstGeom>
          <a:noFill/>
          <a:ln cap="flat" cmpd="sng" w="9525">
            <a:solidFill>
              <a:schemeClr val="dk1"/>
            </a:solidFill>
            <a:prstDash val="solid"/>
            <a:round/>
            <a:headEnd len="sm" w="sm" type="none"/>
            <a:tailEnd len="sm" w="sm" type="none"/>
          </a:ln>
        </p:spPr>
      </p:cxnSp>
      <p:cxnSp>
        <p:nvCxnSpPr>
          <p:cNvPr id="212" name="Google Shape;212;g27f6ddbcfb5_0_39"/>
          <p:cNvCxnSpPr/>
          <p:nvPr/>
        </p:nvCxnSpPr>
        <p:spPr>
          <a:xfrm flipH="1">
            <a:off x="2540100" y="2438400"/>
            <a:ext cx="6299100" cy="1066800"/>
          </a:xfrm>
          <a:prstGeom prst="straightConnector1">
            <a:avLst/>
          </a:prstGeom>
          <a:noFill/>
          <a:ln cap="flat" cmpd="sng" w="9525">
            <a:solidFill>
              <a:schemeClr val="dk1"/>
            </a:solidFill>
            <a:prstDash val="solid"/>
            <a:round/>
            <a:headEnd len="sm" w="sm" type="none"/>
            <a:tailEnd len="sm" w="sm" type="none"/>
          </a:ln>
        </p:spPr>
      </p:cxnSp>
      <p:cxnSp>
        <p:nvCxnSpPr>
          <p:cNvPr id="213" name="Google Shape;213;g27f6ddbcfb5_0_39"/>
          <p:cNvCxnSpPr/>
          <p:nvPr/>
        </p:nvCxnSpPr>
        <p:spPr>
          <a:xfrm flipH="1">
            <a:off x="4064100" y="2438400"/>
            <a:ext cx="4775100" cy="3048000"/>
          </a:xfrm>
          <a:prstGeom prst="straightConnector1">
            <a:avLst/>
          </a:prstGeom>
          <a:noFill/>
          <a:ln cap="flat" cmpd="sng" w="9525">
            <a:solidFill>
              <a:schemeClr val="dk1"/>
            </a:solidFill>
            <a:prstDash val="solid"/>
            <a:round/>
            <a:headEnd len="sm" w="sm" type="none"/>
            <a:tailEnd len="sm" w="sm" type="none"/>
          </a:ln>
        </p:spPr>
      </p:cxnSp>
      <p:cxnSp>
        <p:nvCxnSpPr>
          <p:cNvPr id="214" name="Google Shape;214;g27f6ddbcfb5_0_39"/>
          <p:cNvCxnSpPr/>
          <p:nvPr/>
        </p:nvCxnSpPr>
        <p:spPr>
          <a:xfrm flipH="1">
            <a:off x="5994300" y="2438400"/>
            <a:ext cx="2844900" cy="3352800"/>
          </a:xfrm>
          <a:prstGeom prst="straightConnector1">
            <a:avLst/>
          </a:prstGeom>
          <a:noFill/>
          <a:ln cap="flat" cmpd="sng" w="9525">
            <a:solidFill>
              <a:schemeClr val="dk1"/>
            </a:solidFill>
            <a:prstDash val="solid"/>
            <a:round/>
            <a:headEnd len="sm" w="sm" type="none"/>
            <a:tailEnd len="sm" w="sm" type="none"/>
          </a:ln>
        </p:spPr>
      </p:cxnSp>
      <p:cxnSp>
        <p:nvCxnSpPr>
          <p:cNvPr id="215" name="Google Shape;215;g27f6ddbcfb5_0_39"/>
          <p:cNvCxnSpPr/>
          <p:nvPr/>
        </p:nvCxnSpPr>
        <p:spPr>
          <a:xfrm flipH="1">
            <a:off x="7721500" y="2438400"/>
            <a:ext cx="1016100" cy="2895600"/>
          </a:xfrm>
          <a:prstGeom prst="straightConnector1">
            <a:avLst/>
          </a:prstGeom>
          <a:noFill/>
          <a:ln cap="flat" cmpd="sng" w="9525">
            <a:solidFill>
              <a:schemeClr val="dk1"/>
            </a:solidFill>
            <a:prstDash val="solid"/>
            <a:round/>
            <a:headEnd len="sm" w="sm" type="none"/>
            <a:tailEnd len="sm" w="sm" type="none"/>
          </a:ln>
        </p:spPr>
      </p:cxnSp>
      <p:cxnSp>
        <p:nvCxnSpPr>
          <p:cNvPr id="216" name="Google Shape;216;g27f6ddbcfb5_0_39"/>
          <p:cNvCxnSpPr/>
          <p:nvPr/>
        </p:nvCxnSpPr>
        <p:spPr>
          <a:xfrm flipH="1">
            <a:off x="8636100" y="2438400"/>
            <a:ext cx="203100" cy="2057400"/>
          </a:xfrm>
          <a:prstGeom prst="straightConnector1">
            <a:avLst/>
          </a:prstGeom>
          <a:noFill/>
          <a:ln cap="flat" cmpd="sng" w="9525">
            <a:solidFill>
              <a:schemeClr val="dk1"/>
            </a:solidFill>
            <a:prstDash val="solid"/>
            <a:round/>
            <a:headEnd len="sm" w="sm" type="none"/>
            <a:tailEnd len="sm" w="sm" type="none"/>
          </a:ln>
        </p:spPr>
      </p:cxnSp>
      <p:cxnSp>
        <p:nvCxnSpPr>
          <p:cNvPr id="217" name="Google Shape;217;g27f6ddbcfb5_0_39"/>
          <p:cNvCxnSpPr/>
          <p:nvPr/>
        </p:nvCxnSpPr>
        <p:spPr>
          <a:xfrm>
            <a:off x="8839200" y="2438400"/>
            <a:ext cx="711300" cy="1066800"/>
          </a:xfrm>
          <a:prstGeom prst="straightConnector1">
            <a:avLst/>
          </a:prstGeom>
          <a:noFill/>
          <a:ln cap="flat" cmpd="sng" w="9525">
            <a:solidFill>
              <a:schemeClr val="dk1"/>
            </a:solidFill>
            <a:prstDash val="solid"/>
            <a:round/>
            <a:headEnd len="sm" w="sm" type="none"/>
            <a:tailEnd len="sm" w="sm" type="none"/>
          </a:ln>
        </p:spPr>
      </p:cxnSp>
      <p:cxnSp>
        <p:nvCxnSpPr>
          <p:cNvPr id="218" name="Google Shape;218;g27f6ddbcfb5_0_39"/>
          <p:cNvCxnSpPr/>
          <p:nvPr/>
        </p:nvCxnSpPr>
        <p:spPr>
          <a:xfrm>
            <a:off x="2336800" y="3505200"/>
            <a:ext cx="1625700" cy="1981200"/>
          </a:xfrm>
          <a:prstGeom prst="straightConnector1">
            <a:avLst/>
          </a:prstGeom>
          <a:noFill/>
          <a:ln cap="flat" cmpd="sng" w="9525">
            <a:solidFill>
              <a:schemeClr val="dk1"/>
            </a:solidFill>
            <a:prstDash val="solid"/>
            <a:round/>
            <a:headEnd len="sm" w="sm" type="none"/>
            <a:tailEnd len="sm" w="sm" type="none"/>
          </a:ln>
        </p:spPr>
      </p:cxnSp>
      <p:cxnSp>
        <p:nvCxnSpPr>
          <p:cNvPr id="219" name="Google Shape;219;g27f6ddbcfb5_0_39"/>
          <p:cNvCxnSpPr/>
          <p:nvPr/>
        </p:nvCxnSpPr>
        <p:spPr>
          <a:xfrm>
            <a:off x="2336800" y="3505200"/>
            <a:ext cx="3657600" cy="2286000"/>
          </a:xfrm>
          <a:prstGeom prst="straightConnector1">
            <a:avLst/>
          </a:prstGeom>
          <a:noFill/>
          <a:ln cap="flat" cmpd="sng" w="9525">
            <a:solidFill>
              <a:schemeClr val="dk1"/>
            </a:solidFill>
            <a:prstDash val="solid"/>
            <a:round/>
            <a:headEnd len="sm" w="sm" type="none"/>
            <a:tailEnd len="sm" w="sm" type="none"/>
          </a:ln>
        </p:spPr>
      </p:cxnSp>
      <p:cxnSp>
        <p:nvCxnSpPr>
          <p:cNvPr id="220" name="Google Shape;220;g27f6ddbcfb5_0_39"/>
          <p:cNvCxnSpPr/>
          <p:nvPr/>
        </p:nvCxnSpPr>
        <p:spPr>
          <a:xfrm>
            <a:off x="2438400" y="3505200"/>
            <a:ext cx="5283300" cy="1828800"/>
          </a:xfrm>
          <a:prstGeom prst="straightConnector1">
            <a:avLst/>
          </a:prstGeom>
          <a:noFill/>
          <a:ln cap="flat" cmpd="sng" w="9525">
            <a:solidFill>
              <a:schemeClr val="dk1"/>
            </a:solidFill>
            <a:prstDash val="solid"/>
            <a:round/>
            <a:headEnd len="sm" w="sm" type="none"/>
            <a:tailEnd len="sm" w="sm" type="none"/>
          </a:ln>
        </p:spPr>
      </p:cxnSp>
      <p:cxnSp>
        <p:nvCxnSpPr>
          <p:cNvPr id="221" name="Google Shape;221;g27f6ddbcfb5_0_39"/>
          <p:cNvCxnSpPr/>
          <p:nvPr/>
        </p:nvCxnSpPr>
        <p:spPr>
          <a:xfrm>
            <a:off x="2438400" y="3505200"/>
            <a:ext cx="6197700" cy="990600"/>
          </a:xfrm>
          <a:prstGeom prst="straightConnector1">
            <a:avLst/>
          </a:prstGeom>
          <a:noFill/>
          <a:ln cap="flat" cmpd="sng" w="9525">
            <a:solidFill>
              <a:schemeClr val="dk1"/>
            </a:solidFill>
            <a:prstDash val="solid"/>
            <a:round/>
            <a:headEnd len="sm" w="sm" type="none"/>
            <a:tailEnd len="sm" w="sm" type="none"/>
          </a:ln>
        </p:spPr>
      </p:cxnSp>
      <p:cxnSp>
        <p:nvCxnSpPr>
          <p:cNvPr id="222" name="Google Shape;222;g27f6ddbcfb5_0_39"/>
          <p:cNvCxnSpPr/>
          <p:nvPr/>
        </p:nvCxnSpPr>
        <p:spPr>
          <a:xfrm flipH="1">
            <a:off x="8636000" y="3505200"/>
            <a:ext cx="914400" cy="914400"/>
          </a:xfrm>
          <a:prstGeom prst="straightConnector1">
            <a:avLst/>
          </a:prstGeom>
          <a:noFill/>
          <a:ln cap="flat" cmpd="sng" w="9525">
            <a:solidFill>
              <a:schemeClr val="dk1"/>
            </a:solidFill>
            <a:prstDash val="solid"/>
            <a:round/>
            <a:headEnd len="sm" w="sm" type="none"/>
            <a:tailEnd len="sm" w="sm" type="none"/>
          </a:ln>
        </p:spPr>
      </p:cxnSp>
      <p:cxnSp>
        <p:nvCxnSpPr>
          <p:cNvPr id="223" name="Google Shape;223;g27f6ddbcfb5_0_39"/>
          <p:cNvCxnSpPr/>
          <p:nvPr/>
        </p:nvCxnSpPr>
        <p:spPr>
          <a:xfrm flipH="1">
            <a:off x="7721700" y="3505200"/>
            <a:ext cx="1727100" cy="1752600"/>
          </a:xfrm>
          <a:prstGeom prst="straightConnector1">
            <a:avLst/>
          </a:prstGeom>
          <a:noFill/>
          <a:ln cap="flat" cmpd="sng" w="9525">
            <a:solidFill>
              <a:schemeClr val="dk1"/>
            </a:solidFill>
            <a:prstDash val="solid"/>
            <a:round/>
            <a:headEnd len="sm" w="sm" type="none"/>
            <a:tailEnd len="sm" w="sm" type="none"/>
          </a:ln>
        </p:spPr>
      </p:cxnSp>
      <p:cxnSp>
        <p:nvCxnSpPr>
          <p:cNvPr id="224" name="Google Shape;224;g27f6ddbcfb5_0_39"/>
          <p:cNvCxnSpPr/>
          <p:nvPr/>
        </p:nvCxnSpPr>
        <p:spPr>
          <a:xfrm flipH="1">
            <a:off x="5994300" y="3505200"/>
            <a:ext cx="3454500" cy="2209800"/>
          </a:xfrm>
          <a:prstGeom prst="straightConnector1">
            <a:avLst/>
          </a:prstGeom>
          <a:noFill/>
          <a:ln cap="flat" cmpd="sng" w="9525">
            <a:solidFill>
              <a:schemeClr val="dk1"/>
            </a:solidFill>
            <a:prstDash val="solid"/>
            <a:round/>
            <a:headEnd len="sm" w="sm" type="none"/>
            <a:tailEnd len="sm" w="sm" type="none"/>
          </a:ln>
        </p:spPr>
      </p:cxnSp>
      <p:cxnSp>
        <p:nvCxnSpPr>
          <p:cNvPr id="225" name="Google Shape;225;g27f6ddbcfb5_0_39"/>
          <p:cNvCxnSpPr/>
          <p:nvPr/>
        </p:nvCxnSpPr>
        <p:spPr>
          <a:xfrm flipH="1">
            <a:off x="3962400" y="3505200"/>
            <a:ext cx="5486400" cy="2057400"/>
          </a:xfrm>
          <a:prstGeom prst="straightConnector1">
            <a:avLst/>
          </a:prstGeom>
          <a:noFill/>
          <a:ln cap="flat" cmpd="sng" w="9525">
            <a:solidFill>
              <a:schemeClr val="dk1"/>
            </a:solidFill>
            <a:prstDash val="solid"/>
            <a:round/>
            <a:headEnd len="sm" w="sm" type="none"/>
            <a:tailEnd len="sm" w="sm" type="none"/>
          </a:ln>
        </p:spPr>
      </p:cxnSp>
      <p:cxnSp>
        <p:nvCxnSpPr>
          <p:cNvPr id="226" name="Google Shape;226;g27f6ddbcfb5_0_39"/>
          <p:cNvCxnSpPr/>
          <p:nvPr/>
        </p:nvCxnSpPr>
        <p:spPr>
          <a:xfrm flipH="1">
            <a:off x="3048000" y="3505200"/>
            <a:ext cx="6400800" cy="1143000"/>
          </a:xfrm>
          <a:prstGeom prst="straightConnector1">
            <a:avLst/>
          </a:prstGeom>
          <a:noFill/>
          <a:ln cap="flat" cmpd="sng" w="9525">
            <a:solidFill>
              <a:schemeClr val="dk1"/>
            </a:solidFill>
            <a:prstDash val="solid"/>
            <a:round/>
            <a:headEnd len="sm" w="sm" type="none"/>
            <a:tailEnd len="sm" w="sm" type="none"/>
          </a:ln>
        </p:spPr>
      </p:cxnSp>
      <p:cxnSp>
        <p:nvCxnSpPr>
          <p:cNvPr id="227" name="Google Shape;227;g27f6ddbcfb5_0_39"/>
          <p:cNvCxnSpPr/>
          <p:nvPr/>
        </p:nvCxnSpPr>
        <p:spPr>
          <a:xfrm>
            <a:off x="3048000" y="4648200"/>
            <a:ext cx="914400" cy="914400"/>
          </a:xfrm>
          <a:prstGeom prst="straightConnector1">
            <a:avLst/>
          </a:prstGeom>
          <a:noFill/>
          <a:ln cap="flat" cmpd="sng" w="9525">
            <a:solidFill>
              <a:schemeClr val="dk1"/>
            </a:solidFill>
            <a:prstDash val="solid"/>
            <a:round/>
            <a:headEnd len="sm" w="sm" type="none"/>
            <a:tailEnd len="sm" w="sm" type="none"/>
          </a:ln>
        </p:spPr>
      </p:cxnSp>
      <p:cxnSp>
        <p:nvCxnSpPr>
          <p:cNvPr id="228" name="Google Shape;228;g27f6ddbcfb5_0_39"/>
          <p:cNvCxnSpPr/>
          <p:nvPr/>
        </p:nvCxnSpPr>
        <p:spPr>
          <a:xfrm>
            <a:off x="3048000" y="4648200"/>
            <a:ext cx="2844900" cy="1066800"/>
          </a:xfrm>
          <a:prstGeom prst="straightConnector1">
            <a:avLst/>
          </a:prstGeom>
          <a:noFill/>
          <a:ln cap="flat" cmpd="sng" w="9525">
            <a:solidFill>
              <a:schemeClr val="dk1"/>
            </a:solidFill>
            <a:prstDash val="solid"/>
            <a:round/>
            <a:headEnd len="sm" w="sm" type="none"/>
            <a:tailEnd len="sm" w="sm" type="none"/>
          </a:ln>
        </p:spPr>
      </p:cxnSp>
      <p:cxnSp>
        <p:nvCxnSpPr>
          <p:cNvPr id="229" name="Google Shape;229;g27f6ddbcfb5_0_39"/>
          <p:cNvCxnSpPr/>
          <p:nvPr/>
        </p:nvCxnSpPr>
        <p:spPr>
          <a:xfrm>
            <a:off x="3048000" y="4648200"/>
            <a:ext cx="4673700" cy="685800"/>
          </a:xfrm>
          <a:prstGeom prst="straightConnector1">
            <a:avLst/>
          </a:prstGeom>
          <a:noFill/>
          <a:ln cap="flat" cmpd="sng" w="9525">
            <a:solidFill>
              <a:schemeClr val="dk1"/>
            </a:solidFill>
            <a:prstDash val="solid"/>
            <a:round/>
            <a:headEnd len="sm" w="sm" type="none"/>
            <a:tailEnd len="sm" w="sm" type="none"/>
          </a:ln>
        </p:spPr>
      </p:cxnSp>
      <p:cxnSp>
        <p:nvCxnSpPr>
          <p:cNvPr id="230" name="Google Shape;230;g27f6ddbcfb5_0_39"/>
          <p:cNvCxnSpPr/>
          <p:nvPr/>
        </p:nvCxnSpPr>
        <p:spPr>
          <a:xfrm flipH="1" rot="10800000">
            <a:off x="3048000" y="4495800"/>
            <a:ext cx="5486400" cy="152400"/>
          </a:xfrm>
          <a:prstGeom prst="straightConnector1">
            <a:avLst/>
          </a:prstGeom>
          <a:noFill/>
          <a:ln cap="flat" cmpd="sng" w="9525">
            <a:solidFill>
              <a:schemeClr val="dk1"/>
            </a:solidFill>
            <a:prstDash val="solid"/>
            <a:round/>
            <a:headEnd len="sm" w="sm" type="none"/>
            <a:tailEnd len="sm" w="sm" type="none"/>
          </a:ln>
        </p:spPr>
      </p:cxnSp>
      <p:cxnSp>
        <p:nvCxnSpPr>
          <p:cNvPr id="231" name="Google Shape;231;g27f6ddbcfb5_0_39"/>
          <p:cNvCxnSpPr/>
          <p:nvPr/>
        </p:nvCxnSpPr>
        <p:spPr>
          <a:xfrm flipH="1">
            <a:off x="4064100" y="4495800"/>
            <a:ext cx="4470300" cy="1066800"/>
          </a:xfrm>
          <a:prstGeom prst="straightConnector1">
            <a:avLst/>
          </a:prstGeom>
          <a:noFill/>
          <a:ln cap="flat" cmpd="sng" w="9525">
            <a:solidFill>
              <a:schemeClr val="dk1"/>
            </a:solidFill>
            <a:prstDash val="solid"/>
            <a:round/>
            <a:headEnd len="sm" w="sm" type="none"/>
            <a:tailEnd len="sm" w="sm" type="none"/>
          </a:ln>
        </p:spPr>
      </p:cxnSp>
      <p:cxnSp>
        <p:nvCxnSpPr>
          <p:cNvPr id="232" name="Google Shape;232;g27f6ddbcfb5_0_39"/>
          <p:cNvCxnSpPr/>
          <p:nvPr/>
        </p:nvCxnSpPr>
        <p:spPr>
          <a:xfrm flipH="1">
            <a:off x="5892900" y="4419600"/>
            <a:ext cx="2641500" cy="1371600"/>
          </a:xfrm>
          <a:prstGeom prst="straightConnector1">
            <a:avLst/>
          </a:prstGeom>
          <a:noFill/>
          <a:ln cap="flat" cmpd="sng" w="9525">
            <a:solidFill>
              <a:schemeClr val="dk1"/>
            </a:solidFill>
            <a:prstDash val="solid"/>
            <a:round/>
            <a:headEnd len="sm" w="sm" type="none"/>
            <a:tailEnd len="sm" w="sm" type="none"/>
          </a:ln>
        </p:spPr>
      </p:cxnSp>
      <p:cxnSp>
        <p:nvCxnSpPr>
          <p:cNvPr id="233" name="Google Shape;233;g27f6ddbcfb5_0_39"/>
          <p:cNvCxnSpPr/>
          <p:nvPr/>
        </p:nvCxnSpPr>
        <p:spPr>
          <a:xfrm>
            <a:off x="8636000" y="4419600"/>
            <a:ext cx="0" cy="76200"/>
          </a:xfrm>
          <a:prstGeom prst="straightConnector1">
            <a:avLst/>
          </a:prstGeom>
          <a:noFill/>
          <a:ln cap="flat" cmpd="sng" w="9525">
            <a:solidFill>
              <a:schemeClr val="dk1"/>
            </a:solidFill>
            <a:prstDash val="solid"/>
            <a:round/>
            <a:headEnd len="sm" w="sm" type="none"/>
            <a:tailEnd len="sm" w="sm" type="none"/>
          </a:ln>
        </p:spPr>
      </p:cxnSp>
      <p:cxnSp>
        <p:nvCxnSpPr>
          <p:cNvPr id="234" name="Google Shape;234;g27f6ddbcfb5_0_39"/>
          <p:cNvCxnSpPr/>
          <p:nvPr/>
        </p:nvCxnSpPr>
        <p:spPr>
          <a:xfrm>
            <a:off x="4064000" y="5562600"/>
            <a:ext cx="1727100" cy="228600"/>
          </a:xfrm>
          <a:prstGeom prst="straightConnector1">
            <a:avLst/>
          </a:prstGeom>
          <a:noFill/>
          <a:ln cap="flat" cmpd="sng" w="9525">
            <a:solidFill>
              <a:schemeClr val="dk1"/>
            </a:solidFill>
            <a:prstDash val="solid"/>
            <a:round/>
            <a:headEnd len="sm" w="sm" type="none"/>
            <a:tailEnd len="sm" w="sm" type="none"/>
          </a:ln>
        </p:spPr>
      </p:cxnSp>
      <p:cxnSp>
        <p:nvCxnSpPr>
          <p:cNvPr id="235" name="Google Shape;235;g27f6ddbcfb5_0_39"/>
          <p:cNvCxnSpPr/>
          <p:nvPr/>
        </p:nvCxnSpPr>
        <p:spPr>
          <a:xfrm flipH="1" rot="10800000">
            <a:off x="4064000" y="5334000"/>
            <a:ext cx="3555900" cy="228600"/>
          </a:xfrm>
          <a:prstGeom prst="straightConnector1">
            <a:avLst/>
          </a:prstGeom>
          <a:noFill/>
          <a:ln cap="flat" cmpd="sng" w="9525">
            <a:solidFill>
              <a:schemeClr val="dk1"/>
            </a:solidFill>
            <a:prstDash val="solid"/>
            <a:round/>
            <a:headEnd len="sm" w="sm" type="none"/>
            <a:tailEnd len="sm" w="sm" type="none"/>
          </a:ln>
        </p:spPr>
      </p:cxnSp>
      <p:cxnSp>
        <p:nvCxnSpPr>
          <p:cNvPr id="236" name="Google Shape;236;g27f6ddbcfb5_0_39"/>
          <p:cNvCxnSpPr/>
          <p:nvPr/>
        </p:nvCxnSpPr>
        <p:spPr>
          <a:xfrm flipH="1">
            <a:off x="5892900" y="5334000"/>
            <a:ext cx="1727100" cy="457200"/>
          </a:xfrm>
          <a:prstGeom prst="straightConnector1">
            <a:avLst/>
          </a:prstGeom>
          <a:noFill/>
          <a:ln cap="flat" cmpd="sng" w="9525">
            <a:solidFill>
              <a:schemeClr val="dk1"/>
            </a:solidFill>
            <a:prstDash val="solid"/>
            <a:round/>
            <a:headEnd len="sm" w="sm" type="none"/>
            <a:tailEnd len="sm" w="sm" type="none"/>
          </a:ln>
        </p:spPr>
      </p:cxnSp>
      <p:cxnSp>
        <p:nvCxnSpPr>
          <p:cNvPr id="237" name="Google Shape;237;g27f6ddbcfb5_0_39"/>
          <p:cNvCxnSpPr/>
          <p:nvPr/>
        </p:nvCxnSpPr>
        <p:spPr>
          <a:xfrm flipH="1" rot="10800000">
            <a:off x="7721600" y="4419600"/>
            <a:ext cx="914400" cy="914400"/>
          </a:xfrm>
          <a:prstGeom prst="straightConnector1">
            <a:avLst/>
          </a:prstGeom>
          <a:noFill/>
          <a:ln cap="flat" cmpd="sng" w="9525">
            <a:solidFill>
              <a:schemeClr val="dk1"/>
            </a:solidFill>
            <a:prstDash val="solid"/>
            <a:round/>
            <a:headEnd len="sm" w="sm" type="none"/>
            <a:tailEnd len="sm" w="sm" type="none"/>
          </a:ln>
        </p:spPr>
      </p:cxnSp>
      <p:sp>
        <p:nvSpPr>
          <p:cNvPr id="238" name="Google Shape;238;g27f6ddbcfb5_0_39"/>
          <p:cNvSpPr txBox="1"/>
          <p:nvPr/>
        </p:nvSpPr>
        <p:spPr>
          <a:xfrm>
            <a:off x="7213600" y="159600"/>
            <a:ext cx="5384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497D"/>
                </a:solidFill>
                <a:latin typeface="Calibri"/>
                <a:ea typeface="Calibri"/>
                <a:cs typeface="Calibri"/>
                <a:sym typeface="Calibri"/>
              </a:rPr>
              <a:t>Flight departure process: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497D"/>
                </a:solidFill>
                <a:latin typeface="Calibri"/>
                <a:ea typeface="Calibri"/>
                <a:cs typeface="Calibri"/>
                <a:sym typeface="Calibri"/>
              </a:rPr>
              <a:t>A coordination challenge</a:t>
            </a:r>
            <a:endParaRPr b="0" i="0" sz="2400" u="none" cap="none" strike="noStrike">
              <a:solidFill>
                <a:srgbClr val="1F497D"/>
              </a:solidFill>
              <a:latin typeface="Calibri"/>
              <a:ea typeface="Calibri"/>
              <a:cs typeface="Calibri"/>
              <a:sym typeface="Calibri"/>
            </a:endParaRPr>
          </a:p>
        </p:txBody>
      </p:sp>
      <p:sp>
        <p:nvSpPr>
          <p:cNvPr id="239" name="Google Shape;239;g27f6ddbcfb5_0_39"/>
          <p:cNvSpPr/>
          <p:nvPr/>
        </p:nvSpPr>
        <p:spPr>
          <a:xfrm>
            <a:off x="4876800" y="3048000"/>
            <a:ext cx="2133600" cy="838200"/>
          </a:xfrm>
          <a:prstGeom prst="ellipse">
            <a:avLst/>
          </a:prstGeom>
          <a:solidFill>
            <a:schemeClr val="dk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g27f6ddbcfb5_0_39"/>
          <p:cNvSpPr txBox="1"/>
          <p:nvPr/>
        </p:nvSpPr>
        <p:spPr>
          <a:xfrm>
            <a:off x="5080000" y="3276600"/>
            <a:ext cx="213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Passengers</a:t>
            </a:r>
            <a:endParaRPr b="0" i="0" sz="1400" u="none" cap="none" strike="noStrike">
              <a:solidFill>
                <a:srgbClr val="000000"/>
              </a:solidFill>
              <a:latin typeface="Arial"/>
              <a:ea typeface="Arial"/>
              <a:cs typeface="Arial"/>
              <a:sym typeface="Arial"/>
            </a:endParaRPr>
          </a:p>
        </p:txBody>
      </p:sp>
      <p:pic>
        <p:nvPicPr>
          <p:cNvPr id="241" name="Google Shape;241;g27f6ddbcfb5_0_39"/>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7f6ddbcfb5_0_136"/>
          <p:cNvSpPr/>
          <p:nvPr/>
        </p:nvSpPr>
        <p:spPr>
          <a:xfrm>
            <a:off x="1524000" y="304800"/>
            <a:ext cx="10363200" cy="1104900"/>
          </a:xfrm>
          <a:prstGeom prst="rect">
            <a:avLst/>
          </a:prstGeom>
          <a:noFill/>
          <a:ln>
            <a:noFill/>
          </a:ln>
        </p:spPr>
        <p:txBody>
          <a:bodyPr anchorCtr="0" anchor="ctr" bIns="46025" lIns="92075" spcFirstLastPara="1" rIns="92075" wrap="square" tIns="46025">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2"/>
                </a:solidFill>
                <a:latin typeface="Calibri"/>
                <a:ea typeface="Calibri"/>
                <a:cs typeface="Calibri"/>
                <a:sym typeface="Calibri"/>
              </a:rPr>
              <a:t>Relational coordination drives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2"/>
                </a:solidFill>
                <a:latin typeface="Calibri"/>
                <a:ea typeface="Calibri"/>
                <a:cs typeface="Calibri"/>
                <a:sym typeface="Calibri"/>
              </a:rPr>
              <a:t>flight departure performance</a:t>
            </a:r>
            <a:endParaRPr b="0" i="0" sz="1400" u="none" cap="none" strike="noStrike">
              <a:solidFill>
                <a:srgbClr val="000000"/>
              </a:solidFill>
              <a:latin typeface="Arial"/>
              <a:ea typeface="Arial"/>
              <a:cs typeface="Arial"/>
              <a:sym typeface="Arial"/>
            </a:endParaRPr>
          </a:p>
        </p:txBody>
      </p:sp>
      <p:cxnSp>
        <p:nvCxnSpPr>
          <p:cNvPr id="247" name="Google Shape;247;g27f6ddbcfb5_0_136"/>
          <p:cNvCxnSpPr/>
          <p:nvPr/>
        </p:nvCxnSpPr>
        <p:spPr>
          <a:xfrm>
            <a:off x="12192000" y="1905000"/>
            <a:ext cx="0" cy="4267200"/>
          </a:xfrm>
          <a:prstGeom prst="straightConnector1">
            <a:avLst/>
          </a:prstGeom>
          <a:noFill/>
          <a:ln cap="sq" cmpd="sng" w="12700">
            <a:solidFill>
              <a:schemeClr val="dk1"/>
            </a:solidFill>
            <a:prstDash val="solid"/>
            <a:round/>
            <a:headEnd len="sm" w="sm" type="none"/>
            <a:tailEnd len="sm" w="sm" type="none"/>
          </a:ln>
        </p:spPr>
      </p:cxnSp>
      <p:graphicFrame>
        <p:nvGraphicFramePr>
          <p:cNvPr id="248" name="Google Shape;248;g27f6ddbcfb5_0_136"/>
          <p:cNvGraphicFramePr/>
          <p:nvPr/>
        </p:nvGraphicFramePr>
        <p:xfrm>
          <a:off x="1625601" y="1688314"/>
          <a:ext cx="3000000" cy="3000000"/>
        </p:xfrm>
        <a:graphic>
          <a:graphicData uri="http://schemas.openxmlformats.org/drawingml/2006/table">
            <a:tbl>
              <a:tblPr>
                <a:noFill/>
                <a:tableStyleId>{F12E5480-E223-46A6-9AE7-85E524F409C6}</a:tableStyleId>
              </a:tblPr>
              <a:tblGrid>
                <a:gridCol w="1781400"/>
                <a:gridCol w="1455400"/>
                <a:gridCol w="1513600"/>
                <a:gridCol w="1513600"/>
                <a:gridCol w="1047875"/>
                <a:gridCol w="1222525"/>
              </a:tblGrid>
              <a:tr h="345100">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Arial"/>
                        <a:ea typeface="Arial"/>
                        <a:cs typeface="Arial"/>
                        <a:sym typeface="Arial"/>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Efficiency</a:t>
                      </a:r>
                      <a:endParaRPr sz="1400" u="none" cap="none" strike="noStrike"/>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3">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latin typeface="Arial"/>
                          <a:ea typeface="Arial"/>
                          <a:cs typeface="Arial"/>
                          <a:sym typeface="Arial"/>
                        </a:rPr>
                        <a:t>Quality</a:t>
                      </a:r>
                      <a:endParaRPr sz="20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6497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latin typeface="Arial"/>
                        <a:ea typeface="Arial"/>
                        <a:cs typeface="Arial"/>
                        <a:sym typeface="Arial"/>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Gate time/ flight</a:t>
                      </a:r>
                      <a:endParaRPr sz="1400" u="none" cap="none" strike="noStrike"/>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Staff time/ passenger</a:t>
                      </a:r>
                      <a:endParaRPr sz="14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Customer complaints</a:t>
                      </a:r>
                      <a:endParaRPr sz="14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Lost bags</a:t>
                      </a:r>
                      <a:endParaRPr sz="14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Late arrivals</a:t>
                      </a:r>
                      <a:endParaRPr sz="14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7650">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Relational coordination</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-.21***</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BBB59"/>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-.42***</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BBB59"/>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-.64***</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BBB59"/>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-.31*</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BBB59"/>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-.50**</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BBB59"/>
                    </a:solidFill>
                  </a:tcPr>
                </a:tc>
              </a:tr>
              <a:tr h="51737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Flights/day</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-.19***</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-.37***</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-.30***</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.13</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-.22+</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35325">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Flight length, passengers, cargo</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.79***</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.45***</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.13</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.12</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-.54**</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3600">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Passenger connections</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.12**</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.19**</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.09</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.13</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.00</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4050">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R squared</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.94</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.81</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.69</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.19</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Arial"/>
                          <a:ea typeface="Arial"/>
                          <a:cs typeface="Arial"/>
                          <a:sym typeface="Arial"/>
                        </a:rPr>
                        <a:t>.20</a:t>
                      </a:r>
                      <a:endParaRPr sz="700" u="none" cap="none" strike="noStrike">
                        <a:latin typeface="Times New Roman"/>
                        <a:ea typeface="Times New Roman"/>
                        <a:cs typeface="Times New Roman"/>
                        <a:sym typeface="Times New Roman"/>
                      </a:endParaRPr>
                    </a:p>
                  </a:txBody>
                  <a:tcPr marT="0" marB="0" marR="49900" marL="499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49" name="Google Shape;249;g27f6ddbcfb5_0_136"/>
          <p:cNvSpPr txBox="1"/>
          <p:nvPr/>
        </p:nvSpPr>
        <p:spPr>
          <a:xfrm>
            <a:off x="1117600" y="5562600"/>
            <a:ext cx="9448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Observations are months (n=12) in airport locations (n=9). Standardized coefficients are shown.</a:t>
            </a:r>
            <a:endParaRPr b="0" i="0" sz="1400" u="none" cap="none" strike="noStrike">
              <a:solidFill>
                <a:srgbClr val="000000"/>
              </a:solidFill>
              <a:latin typeface="Arial"/>
              <a:ea typeface="Arial"/>
              <a:cs typeface="Arial"/>
              <a:sym typeface="Arial"/>
            </a:endParaRPr>
          </a:p>
        </p:txBody>
      </p:sp>
      <p:pic>
        <p:nvPicPr>
          <p:cNvPr id="250" name="Google Shape;250;g27f6ddbcfb5_0_136"/>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7f6ddbcfb5_0_144"/>
          <p:cNvSpPr/>
          <p:nvPr/>
        </p:nvSpPr>
        <p:spPr>
          <a:xfrm>
            <a:off x="812800" y="533400"/>
            <a:ext cx="10871100" cy="838200"/>
          </a:xfrm>
          <a:prstGeom prst="rect">
            <a:avLst/>
          </a:prstGeom>
          <a:noFill/>
          <a:ln>
            <a:noFill/>
          </a:ln>
        </p:spPr>
        <p:txBody>
          <a:bodyPr anchorCtr="0" anchor="ctr" bIns="46025" lIns="92075" spcFirstLastPara="1" rIns="92075" wrap="square" tIns="46025">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2"/>
                </a:solidFill>
                <a:latin typeface="Calibri"/>
                <a:ea typeface="Calibri"/>
                <a:cs typeface="Calibri"/>
                <a:sym typeface="Calibri"/>
              </a:rPr>
              <a:t>Relational coordination drives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2"/>
                </a:solidFill>
                <a:latin typeface="Calibri"/>
                <a:ea typeface="Calibri"/>
                <a:cs typeface="Calibri"/>
                <a:sym typeface="Calibri"/>
              </a:rPr>
              <a:t>flight departure performance</a:t>
            </a:r>
            <a:endParaRPr b="0" i="0" sz="1400" u="none" cap="none" strike="noStrike">
              <a:solidFill>
                <a:srgbClr val="000000"/>
              </a:solidFill>
              <a:latin typeface="Arial"/>
              <a:ea typeface="Arial"/>
              <a:cs typeface="Arial"/>
              <a:sym typeface="Arial"/>
            </a:endParaRPr>
          </a:p>
        </p:txBody>
      </p:sp>
      <p:cxnSp>
        <p:nvCxnSpPr>
          <p:cNvPr id="256" name="Google Shape;256;g27f6ddbcfb5_0_144"/>
          <p:cNvCxnSpPr/>
          <p:nvPr/>
        </p:nvCxnSpPr>
        <p:spPr>
          <a:xfrm>
            <a:off x="2133600" y="1824038"/>
            <a:ext cx="0" cy="4572000"/>
          </a:xfrm>
          <a:prstGeom prst="straightConnector1">
            <a:avLst/>
          </a:prstGeom>
          <a:noFill/>
          <a:ln cap="sq" cmpd="sng" w="12700">
            <a:solidFill>
              <a:schemeClr val="dk1"/>
            </a:solidFill>
            <a:prstDash val="solid"/>
            <a:round/>
            <a:headEnd len="sm" w="sm" type="none"/>
            <a:tailEnd len="sm" w="sm" type="none"/>
          </a:ln>
        </p:spPr>
      </p:cxnSp>
      <p:cxnSp>
        <p:nvCxnSpPr>
          <p:cNvPr id="257" name="Google Shape;257;g27f6ddbcfb5_0_144"/>
          <p:cNvCxnSpPr/>
          <p:nvPr/>
        </p:nvCxnSpPr>
        <p:spPr>
          <a:xfrm>
            <a:off x="2133600" y="6396038"/>
            <a:ext cx="8636100" cy="0"/>
          </a:xfrm>
          <a:prstGeom prst="straightConnector1">
            <a:avLst/>
          </a:prstGeom>
          <a:noFill/>
          <a:ln cap="sq" cmpd="sng" w="12700">
            <a:solidFill>
              <a:schemeClr val="dk1"/>
            </a:solidFill>
            <a:prstDash val="solid"/>
            <a:round/>
            <a:headEnd len="sm" w="sm" type="none"/>
            <a:tailEnd len="sm" w="sm" type="none"/>
          </a:ln>
        </p:spPr>
      </p:cxnSp>
      <p:sp>
        <p:nvSpPr>
          <p:cNvPr id="258" name="Google Shape;258;g27f6ddbcfb5_0_144"/>
          <p:cNvSpPr txBox="1"/>
          <p:nvPr/>
        </p:nvSpPr>
        <p:spPr>
          <a:xfrm>
            <a:off x="304800" y="2890838"/>
            <a:ext cx="1524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240"/>
              <a:buFont typeface="Arial"/>
              <a:buNone/>
            </a:pPr>
            <a:r>
              <a:t/>
            </a:r>
            <a:endParaRPr b="0" i="0" sz="3200" u="none" cap="none" strike="noStrike">
              <a:solidFill>
                <a:schemeClr val="dk1"/>
              </a:solidFill>
              <a:latin typeface="Arial"/>
              <a:ea typeface="Arial"/>
              <a:cs typeface="Arial"/>
              <a:sym typeface="Arial"/>
            </a:endParaRPr>
          </a:p>
        </p:txBody>
      </p:sp>
      <p:sp>
        <p:nvSpPr>
          <p:cNvPr id="259" name="Google Shape;259;g27f6ddbcfb5_0_144"/>
          <p:cNvSpPr txBox="1"/>
          <p:nvPr/>
        </p:nvSpPr>
        <p:spPr>
          <a:xfrm>
            <a:off x="2946400" y="6438900"/>
            <a:ext cx="5283300" cy="400200"/>
          </a:xfrm>
          <a:prstGeom prst="rect">
            <a:avLst/>
          </a:prstGeom>
          <a:solidFill>
            <a:srgbClr val="4F622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lt1"/>
                </a:solidFill>
                <a:latin typeface="Calibri"/>
                <a:ea typeface="Calibri"/>
                <a:cs typeface="Calibri"/>
                <a:sym typeface="Calibri"/>
              </a:rPr>
              <a:t>Relational coordination</a:t>
            </a:r>
            <a:endParaRPr b="0" i="0" sz="1400" u="none" cap="none" strike="noStrike">
              <a:solidFill>
                <a:srgbClr val="000000"/>
              </a:solidFill>
              <a:latin typeface="Arial"/>
              <a:ea typeface="Arial"/>
              <a:cs typeface="Arial"/>
              <a:sym typeface="Arial"/>
            </a:endParaRPr>
          </a:p>
        </p:txBody>
      </p:sp>
      <p:sp>
        <p:nvSpPr>
          <p:cNvPr id="260" name="Google Shape;260;g27f6ddbcfb5_0_144"/>
          <p:cNvSpPr txBox="1"/>
          <p:nvPr/>
        </p:nvSpPr>
        <p:spPr>
          <a:xfrm>
            <a:off x="0" y="3200400"/>
            <a:ext cx="2946300" cy="708000"/>
          </a:xfrm>
          <a:prstGeom prst="rect">
            <a:avLst/>
          </a:prstGeom>
          <a:solidFill>
            <a:srgbClr val="4F622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400"/>
              <a:buFont typeface="Arial"/>
              <a:buNone/>
            </a:pPr>
            <a:r>
              <a:rPr b="0" i="0" lang="en-US" sz="2000" u="none" cap="none" strike="noStrike">
                <a:solidFill>
                  <a:schemeClr val="lt1"/>
                </a:solidFill>
                <a:latin typeface="Calibri"/>
                <a:ea typeface="Calibri"/>
                <a:cs typeface="Calibri"/>
                <a:sym typeface="Calibri"/>
              </a:rPr>
              <a:t>Quality/efficiency performance index</a:t>
            </a:r>
            <a:endParaRPr b="0" i="0" sz="1400" u="none" cap="none" strike="noStrike">
              <a:solidFill>
                <a:srgbClr val="000000"/>
              </a:solidFill>
              <a:latin typeface="Arial"/>
              <a:ea typeface="Arial"/>
              <a:cs typeface="Arial"/>
              <a:sym typeface="Arial"/>
            </a:endParaRPr>
          </a:p>
        </p:txBody>
      </p:sp>
      <p:sp>
        <p:nvSpPr>
          <p:cNvPr id="261" name="Google Shape;261;g27f6ddbcfb5_0_144"/>
          <p:cNvSpPr txBox="1"/>
          <p:nvPr/>
        </p:nvSpPr>
        <p:spPr>
          <a:xfrm>
            <a:off x="2540000" y="5710238"/>
            <a:ext cx="1422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260"/>
              <a:buFont typeface="Arial"/>
              <a:buNone/>
            </a:pPr>
            <a:r>
              <a:rPr b="0" i="0" lang="en-US" sz="1800" u="none" cap="none" strike="noStrike">
                <a:solidFill>
                  <a:schemeClr val="dk1"/>
                </a:solidFill>
                <a:latin typeface="Arial"/>
                <a:ea typeface="Arial"/>
                <a:cs typeface="Arial"/>
                <a:sym typeface="Arial"/>
              </a:rPr>
              <a:t>AMR2</a:t>
            </a:r>
            <a:endParaRPr b="0" i="0" sz="1400" u="none" cap="none" strike="noStrike">
              <a:solidFill>
                <a:srgbClr val="000000"/>
              </a:solidFill>
              <a:latin typeface="Arial"/>
              <a:ea typeface="Arial"/>
              <a:cs typeface="Arial"/>
              <a:sym typeface="Arial"/>
            </a:endParaRPr>
          </a:p>
        </p:txBody>
      </p:sp>
      <p:sp>
        <p:nvSpPr>
          <p:cNvPr id="262" name="Google Shape;262;g27f6ddbcfb5_0_144"/>
          <p:cNvSpPr txBox="1"/>
          <p:nvPr/>
        </p:nvSpPr>
        <p:spPr>
          <a:xfrm>
            <a:off x="3962400" y="5181600"/>
            <a:ext cx="1422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260"/>
              <a:buFont typeface="Arial"/>
              <a:buNone/>
            </a:pPr>
            <a:r>
              <a:rPr b="0" i="0" lang="en-US" sz="1800" u="none" cap="none" strike="noStrike">
                <a:solidFill>
                  <a:schemeClr val="dk1"/>
                </a:solidFill>
                <a:latin typeface="Arial"/>
                <a:ea typeface="Arial"/>
                <a:cs typeface="Arial"/>
                <a:sym typeface="Arial"/>
              </a:rPr>
              <a:t>AMR1</a:t>
            </a:r>
            <a:endParaRPr b="0" i="0" sz="3200" u="none" cap="none" strike="noStrike">
              <a:solidFill>
                <a:schemeClr val="dk1"/>
              </a:solidFill>
              <a:latin typeface="Arial"/>
              <a:ea typeface="Arial"/>
              <a:cs typeface="Arial"/>
              <a:sym typeface="Arial"/>
            </a:endParaRPr>
          </a:p>
        </p:txBody>
      </p:sp>
      <p:sp>
        <p:nvSpPr>
          <p:cNvPr id="263" name="Google Shape;263;g27f6ddbcfb5_0_144"/>
          <p:cNvSpPr txBox="1"/>
          <p:nvPr/>
        </p:nvSpPr>
        <p:spPr>
          <a:xfrm>
            <a:off x="4673600" y="5715000"/>
            <a:ext cx="1219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260"/>
              <a:buFont typeface="Arial"/>
              <a:buNone/>
            </a:pPr>
            <a:r>
              <a:rPr b="0" i="0" lang="en-US" sz="1800" u="none" cap="none" strike="noStrike">
                <a:solidFill>
                  <a:schemeClr val="dk1"/>
                </a:solidFill>
                <a:latin typeface="Arial"/>
                <a:ea typeface="Arial"/>
                <a:cs typeface="Arial"/>
                <a:sym typeface="Arial"/>
              </a:rPr>
              <a:t>UNI2</a:t>
            </a:r>
            <a:endParaRPr b="0" i="0" sz="1400" u="none" cap="none" strike="noStrike">
              <a:solidFill>
                <a:srgbClr val="000000"/>
              </a:solidFill>
              <a:latin typeface="Arial"/>
              <a:ea typeface="Arial"/>
              <a:cs typeface="Arial"/>
              <a:sym typeface="Arial"/>
            </a:endParaRPr>
          </a:p>
        </p:txBody>
      </p:sp>
      <p:sp>
        <p:nvSpPr>
          <p:cNvPr id="264" name="Google Shape;264;g27f6ddbcfb5_0_144"/>
          <p:cNvSpPr txBox="1"/>
          <p:nvPr/>
        </p:nvSpPr>
        <p:spPr>
          <a:xfrm>
            <a:off x="5486400" y="4419600"/>
            <a:ext cx="1219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260"/>
              <a:buFont typeface="Arial"/>
              <a:buNone/>
            </a:pPr>
            <a:r>
              <a:rPr b="0" i="0" lang="en-US" sz="1800" u="none" cap="none" strike="noStrike">
                <a:solidFill>
                  <a:schemeClr val="dk1"/>
                </a:solidFill>
                <a:latin typeface="Arial"/>
                <a:ea typeface="Arial"/>
                <a:cs typeface="Arial"/>
                <a:sym typeface="Arial"/>
              </a:rPr>
              <a:t>UNI1</a:t>
            </a:r>
            <a:endParaRPr b="0" i="0" sz="3200" u="none" cap="none" strike="noStrike">
              <a:solidFill>
                <a:schemeClr val="dk1"/>
              </a:solidFill>
              <a:latin typeface="Arial"/>
              <a:ea typeface="Arial"/>
              <a:cs typeface="Arial"/>
              <a:sym typeface="Arial"/>
            </a:endParaRPr>
          </a:p>
        </p:txBody>
      </p:sp>
      <p:sp>
        <p:nvSpPr>
          <p:cNvPr id="265" name="Google Shape;265;g27f6ddbcfb5_0_144"/>
          <p:cNvSpPr txBox="1"/>
          <p:nvPr/>
        </p:nvSpPr>
        <p:spPr>
          <a:xfrm>
            <a:off x="7213600" y="3505200"/>
            <a:ext cx="152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260"/>
              <a:buFont typeface="Arial"/>
              <a:buNone/>
            </a:pPr>
            <a:r>
              <a:rPr b="0" i="0" lang="en-US" sz="1800" u="none" cap="none" strike="noStrike">
                <a:solidFill>
                  <a:schemeClr val="dk1"/>
                </a:solidFill>
                <a:latin typeface="Arial"/>
                <a:ea typeface="Arial"/>
                <a:cs typeface="Arial"/>
                <a:sym typeface="Arial"/>
              </a:rPr>
              <a:t>CON1</a:t>
            </a:r>
            <a:endParaRPr b="0" i="0" sz="3200" u="none" cap="none" strike="noStrike">
              <a:solidFill>
                <a:schemeClr val="dk1"/>
              </a:solidFill>
              <a:latin typeface="Arial"/>
              <a:ea typeface="Arial"/>
              <a:cs typeface="Arial"/>
              <a:sym typeface="Arial"/>
            </a:endParaRPr>
          </a:p>
        </p:txBody>
      </p:sp>
      <p:sp>
        <p:nvSpPr>
          <p:cNvPr id="266" name="Google Shape;266;g27f6ddbcfb5_0_144"/>
          <p:cNvSpPr txBox="1"/>
          <p:nvPr/>
        </p:nvSpPr>
        <p:spPr>
          <a:xfrm>
            <a:off x="9245600" y="3505200"/>
            <a:ext cx="1219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260"/>
              <a:buFont typeface="Arial"/>
              <a:buNone/>
            </a:pPr>
            <a:r>
              <a:rPr b="0" i="0" lang="en-US" sz="1800" u="none" cap="none" strike="noStrike">
                <a:solidFill>
                  <a:schemeClr val="dk1"/>
                </a:solidFill>
                <a:latin typeface="Arial"/>
                <a:ea typeface="Arial"/>
                <a:cs typeface="Arial"/>
                <a:sym typeface="Arial"/>
              </a:rPr>
              <a:t>UNI3</a:t>
            </a:r>
            <a:endParaRPr b="0" i="0" sz="3200" u="none" cap="none" strike="noStrike">
              <a:solidFill>
                <a:schemeClr val="dk1"/>
              </a:solidFill>
              <a:latin typeface="Arial"/>
              <a:ea typeface="Arial"/>
              <a:cs typeface="Arial"/>
              <a:sym typeface="Arial"/>
            </a:endParaRPr>
          </a:p>
        </p:txBody>
      </p:sp>
      <p:sp>
        <p:nvSpPr>
          <p:cNvPr id="267" name="Google Shape;267;g27f6ddbcfb5_0_144"/>
          <p:cNvSpPr txBox="1"/>
          <p:nvPr/>
        </p:nvSpPr>
        <p:spPr>
          <a:xfrm>
            <a:off x="5080000" y="2438400"/>
            <a:ext cx="1422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260"/>
              <a:buFont typeface="Arial"/>
              <a:buNone/>
            </a:pPr>
            <a:r>
              <a:rPr b="0" i="0" lang="en-US" sz="1800" u="none" cap="none" strike="noStrike">
                <a:solidFill>
                  <a:schemeClr val="dk1"/>
                </a:solidFill>
                <a:latin typeface="Arial"/>
                <a:ea typeface="Arial"/>
                <a:cs typeface="Arial"/>
                <a:sym typeface="Arial"/>
              </a:rPr>
              <a:t>CON2</a:t>
            </a:r>
            <a:endParaRPr b="0" i="0" sz="1400" u="none" cap="none" strike="noStrike">
              <a:solidFill>
                <a:srgbClr val="000000"/>
              </a:solidFill>
              <a:latin typeface="Arial"/>
              <a:ea typeface="Arial"/>
              <a:cs typeface="Arial"/>
              <a:sym typeface="Arial"/>
            </a:endParaRPr>
          </a:p>
        </p:txBody>
      </p:sp>
      <p:sp>
        <p:nvSpPr>
          <p:cNvPr id="268" name="Google Shape;268;g27f6ddbcfb5_0_144"/>
          <p:cNvSpPr txBox="1"/>
          <p:nvPr/>
        </p:nvSpPr>
        <p:spPr>
          <a:xfrm>
            <a:off x="6604000" y="2971800"/>
            <a:ext cx="1422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260"/>
              <a:buFont typeface="Arial"/>
              <a:buNone/>
            </a:pPr>
            <a:r>
              <a:rPr b="0" i="0" lang="en-US" sz="1800" u="none" cap="none" strike="noStrike">
                <a:solidFill>
                  <a:schemeClr val="dk1"/>
                </a:solidFill>
                <a:latin typeface="Arial"/>
                <a:ea typeface="Arial"/>
                <a:cs typeface="Arial"/>
                <a:sym typeface="Arial"/>
              </a:rPr>
              <a:t>SWA2</a:t>
            </a:r>
            <a:endParaRPr b="0" i="0" sz="3200" u="none" cap="none" strike="noStrike">
              <a:solidFill>
                <a:schemeClr val="dk1"/>
              </a:solidFill>
              <a:latin typeface="Arial"/>
              <a:ea typeface="Arial"/>
              <a:cs typeface="Arial"/>
              <a:sym typeface="Arial"/>
            </a:endParaRPr>
          </a:p>
        </p:txBody>
      </p:sp>
      <p:sp>
        <p:nvSpPr>
          <p:cNvPr id="269" name="Google Shape;269;g27f6ddbcfb5_0_144"/>
          <p:cNvSpPr txBox="1"/>
          <p:nvPr/>
        </p:nvSpPr>
        <p:spPr>
          <a:xfrm>
            <a:off x="10160000" y="1900238"/>
            <a:ext cx="152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260"/>
              <a:buFont typeface="Arial"/>
              <a:buNone/>
            </a:pPr>
            <a:r>
              <a:rPr b="0" i="0" lang="en-US" sz="1800" u="none" cap="none" strike="noStrike">
                <a:solidFill>
                  <a:schemeClr val="dk1"/>
                </a:solidFill>
                <a:latin typeface="Arial"/>
                <a:ea typeface="Arial"/>
                <a:cs typeface="Arial"/>
                <a:sym typeface="Arial"/>
              </a:rPr>
              <a:t>SWA1</a:t>
            </a:r>
            <a:endParaRPr b="0" i="0" sz="3200" u="none" cap="none" strike="noStrike">
              <a:solidFill>
                <a:schemeClr val="dk1"/>
              </a:solidFill>
              <a:latin typeface="Arial"/>
              <a:ea typeface="Arial"/>
              <a:cs typeface="Arial"/>
              <a:sym typeface="Arial"/>
            </a:endParaRPr>
          </a:p>
        </p:txBody>
      </p:sp>
      <p:cxnSp>
        <p:nvCxnSpPr>
          <p:cNvPr id="270" name="Google Shape;270;g27f6ddbcfb5_0_144"/>
          <p:cNvCxnSpPr/>
          <p:nvPr/>
        </p:nvCxnSpPr>
        <p:spPr>
          <a:xfrm flipH="1" rot="10800000">
            <a:off x="2336800" y="1747838"/>
            <a:ext cx="9347100" cy="4495800"/>
          </a:xfrm>
          <a:prstGeom prst="straightConnector1">
            <a:avLst/>
          </a:prstGeom>
          <a:noFill/>
          <a:ln cap="sq" cmpd="sng" w="12700">
            <a:solidFill>
              <a:schemeClr val="dk1"/>
            </a:solidFill>
            <a:prstDash val="solid"/>
            <a:round/>
            <a:headEnd len="sm" w="sm" type="none"/>
            <a:tailEnd len="sm" w="sm" type="none"/>
          </a:ln>
        </p:spPr>
      </p:cxnSp>
      <p:pic>
        <p:nvPicPr>
          <p:cNvPr id="271" name="Google Shape;271;g27f6ddbcfb5_0_144"/>
          <p:cNvPicPr preferRelativeResize="0"/>
          <p:nvPr/>
        </p:nvPicPr>
        <p:blipFill rotWithShape="1">
          <a:blip r:embed="rId3">
            <a:alphaModFix/>
          </a:blip>
          <a:srcRect b="0" l="0" r="0" t="0"/>
          <a:stretch/>
        </p:blipFill>
        <p:spPr>
          <a:xfrm>
            <a:off x="9890325" y="6099300"/>
            <a:ext cx="2112775" cy="632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2023-01-25T14:28:01Z</dcterms:created>
  <dc:creator>Jody Hoffer Gittell</dc:creator>
</cp:coreProperties>
</file>