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6" r:id="rId3"/>
    <p:sldId id="303" r:id="rId4"/>
    <p:sldId id="299" r:id="rId5"/>
    <p:sldId id="315" r:id="rId6"/>
    <p:sldId id="298" r:id="rId7"/>
    <p:sldId id="306" r:id="rId8"/>
    <p:sldId id="309" r:id="rId9"/>
    <p:sldId id="311" r:id="rId10"/>
    <p:sldId id="312" r:id="rId11"/>
    <p:sldId id="314" r:id="rId12"/>
    <p:sldId id="305" r:id="rId13"/>
    <p:sldId id="301" r:id="rId14"/>
    <p:sldId id="313" r:id="rId15"/>
    <p:sldId id="300" r:id="rId16"/>
    <p:sldId id="302" r:id="rId17"/>
    <p:sldId id="304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C56"/>
    <a:srgbClr val="389879"/>
    <a:srgbClr val="006ED2"/>
    <a:srgbClr val="000D67"/>
    <a:srgbClr val="4BA9FF"/>
    <a:srgbClr val="005CB0"/>
    <a:srgbClr val="8FCAFF"/>
    <a:srgbClr val="295193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7" autoAdjust="0"/>
    <p:restoredTop sz="76795" autoAdjust="0"/>
  </p:normalViewPr>
  <p:slideViewPr>
    <p:cSldViewPr snapToGrid="0">
      <p:cViewPr>
        <p:scale>
          <a:sx n="80" d="100"/>
          <a:sy n="80" d="100"/>
        </p:scale>
        <p:origin x="552" y="6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0D901-9FEF-4042-87F2-71B9F2C14D8A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78573-6E11-BB4D-BB9B-44EA5BE0D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78573-6E11-BB4D-BB9B-44EA5BE0D7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8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3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78573-6E11-BB4D-BB9B-44EA5BE0D7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3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5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F3B13F-BB1F-184F-8A4E-DE9A74929F2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5F7970B-FB70-0A47-A291-D13D2AE5B32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931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3AED-7D25-F34F-AE1C-5558B36270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13AED-7D25-F34F-AE1C-5558B36270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4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902201"/>
          </a:xfrm>
          <a:prstGeom prst="rect">
            <a:avLst/>
          </a:prstGeom>
          <a:solidFill>
            <a:srgbClr val="29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5604751"/>
            <a:ext cx="5676900" cy="11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4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6192837"/>
            <a:ext cx="12192001" cy="6651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 baseline="0">
                <a:solidFill>
                  <a:srgbClr val="296C56"/>
                </a:solidFill>
                <a:latin typeface="+mn-lt"/>
              </a:defRPr>
            </a:lvl1pPr>
          </a:lstStyle>
          <a:p>
            <a:r>
              <a:rPr lang="en-US" dirty="0" smtClean="0"/>
              <a:t>Acknowledgements (no more than 2 lines)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23227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 baseline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 (minimum 24pt font)</a:t>
            </a:r>
          </a:p>
          <a:p>
            <a:pPr lvl="1"/>
            <a:r>
              <a:rPr lang="en-US" dirty="0" smtClean="0"/>
              <a:t>Second level (minimum 24pt font)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192837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1786189" y="-3175"/>
            <a:ext cx="405811" cy="6861175"/>
          </a:xfrm>
          <a:prstGeom prst="rect">
            <a:avLst/>
          </a:prstGeom>
          <a:gradFill>
            <a:gsLst>
              <a:gs pos="0">
                <a:srgbClr val="296C56"/>
              </a:gs>
              <a:gs pos="72000">
                <a:srgbClr val="389879"/>
              </a:gs>
              <a:gs pos="100000">
                <a:srgbClr val="000D67">
                  <a:tint val="23500"/>
                  <a:satMod val="16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9044" y="6261370"/>
            <a:ext cx="2717504" cy="5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1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rgbClr val="000D6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296C56"/>
                </a:solidFill>
              </a:rPr>
              <a:t>Acknowledgements (no more than 2 lines)</a:t>
            </a:r>
            <a:endParaRPr lang="en-US" dirty="0">
              <a:solidFill>
                <a:srgbClr val="296C5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200" y="1825625"/>
            <a:ext cx="10515600" cy="423227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 baseline="0"/>
            </a:lvl2pPr>
          </a:lstStyle>
          <a:p>
            <a:pPr lvl="0"/>
            <a:r>
              <a:rPr lang="en-US" dirty="0" smtClean="0"/>
              <a:t>Click to edit Master text styles (minimum 24pt font)</a:t>
            </a:r>
          </a:p>
          <a:p>
            <a:pPr lvl="1"/>
            <a:r>
              <a:rPr lang="en-US" dirty="0" smtClean="0"/>
              <a:t>Second level (minimum 24pt font)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970A42-C35C-408D-A940-2F3330ADDD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192837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06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96C56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" y="6192837"/>
            <a:ext cx="12192001" cy="6651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92837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1938589" y="-3175"/>
            <a:ext cx="405811" cy="6861175"/>
          </a:xfrm>
          <a:prstGeom prst="rect">
            <a:avLst/>
          </a:prstGeom>
          <a:gradFill>
            <a:gsLst>
              <a:gs pos="0">
                <a:srgbClr val="296C56"/>
              </a:gs>
              <a:gs pos="72000">
                <a:srgbClr val="389879"/>
              </a:gs>
              <a:gs pos="100000">
                <a:srgbClr val="000D67">
                  <a:tint val="23500"/>
                  <a:satMod val="16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9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0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6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DC326-26C1-44BC-9230-F1C87C55ECAC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70A42-C35C-408D-A940-2F3330ADD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4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.gov/" TargetMode="External"/><Relationship Id="rId4" Type="http://schemas.openxmlformats.org/officeDocument/2006/relationships/hyperlink" Target="https://consumercomplaints.fcc.gov/hc/en-u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eoc.gov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ta.org/" TargetMode="External"/><Relationship Id="rId4" Type="http://schemas.openxmlformats.org/officeDocument/2006/relationships/hyperlink" Target="http://www.ad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drn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rpowell@brandeis.edu" TargetMode="External"/><Relationship Id="rId4" Type="http://schemas.openxmlformats.org/officeDocument/2006/relationships/hyperlink" Target="http://www.centerforparentswithdisabilitie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enterforparentswithdisabilities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74635" y="540179"/>
            <a:ext cx="82677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Introduction to Disability Rights </a:t>
            </a:r>
            <a:r>
              <a:rPr lang="en-US" sz="4400" b="1" dirty="0" smtClean="0">
                <a:solidFill>
                  <a:schemeClr val="bg1"/>
                </a:solidFill>
              </a:rPr>
              <a:t>Law for Parents and Prospective Parents </a:t>
            </a:r>
            <a:r>
              <a:rPr lang="en-US" sz="4400" b="1" smtClean="0">
                <a:solidFill>
                  <a:schemeClr val="bg1"/>
                </a:solidFill>
              </a:rPr>
              <a:t>with Disabilities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677" y="2888448"/>
            <a:ext cx="6415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Robyn M. Powell, M.A., J.D.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Parents Empowering Parents: National Research Center for Parents with Disabilities and their Families</a:t>
            </a:r>
          </a:p>
        </p:txBody>
      </p:sp>
    </p:spTree>
    <p:extLst>
      <p:ext uri="{BB962C8B-B14F-4D97-AF65-F5344CB8AC3E}">
        <p14:creationId xmlns:p14="http://schemas.microsoft.com/office/powerpoint/2010/main" val="11536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3193"/>
            <a:ext cx="10744200" cy="1143000"/>
          </a:xfrm>
        </p:spPr>
        <p:txBody>
          <a:bodyPr/>
          <a:lstStyle/>
          <a:p>
            <a:r>
              <a:rPr lang="en-US" sz="3600" b="1" dirty="0"/>
              <a:t>Who is a </a:t>
            </a:r>
            <a:r>
              <a:rPr lang="en-US" sz="3600" b="1" dirty="0" smtClean="0"/>
              <a:t>person with a disability under ADA </a:t>
            </a:r>
            <a:r>
              <a:rPr lang="en-US" sz="3600" b="1" dirty="0"/>
              <a:t>and Section 504?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09600" y="1665204"/>
            <a:ext cx="10744200" cy="406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600" kern="0" dirty="0">
                <a:ea typeface="Tahoma" panose="020B0604030504040204" pitchFamily="34" charset="0"/>
                <a:cs typeface="Tahoma" panose="020B0604030504040204" pitchFamily="34" charset="0"/>
              </a:rPr>
              <a:t>Three ways to meet definition: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kern="0" dirty="0">
                <a:ea typeface="Tahoma" panose="020B0604030504040204" pitchFamily="34" charset="0"/>
                <a:cs typeface="Tahoma" panose="020B0604030504040204" pitchFamily="34" charset="0"/>
              </a:rPr>
              <a:t>Physical or mental impairment that substantially limits one or more major life activities or major bodily functions;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kern="0" dirty="0">
                <a:ea typeface="Tahoma" panose="020B0604030504040204" pitchFamily="34" charset="0"/>
                <a:cs typeface="Tahoma" panose="020B0604030504040204" pitchFamily="34" charset="0"/>
              </a:rPr>
              <a:t>A record of such an impairment; OR</a:t>
            </a:r>
          </a:p>
          <a:p>
            <a:pPr marL="51435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kern="0" dirty="0">
                <a:ea typeface="Tahoma" panose="020B0604030504040204" pitchFamily="34" charset="0"/>
                <a:cs typeface="Tahoma" panose="020B0604030504040204" pitchFamily="34" charset="0"/>
              </a:rPr>
              <a:t>	(e.g., history of heart disease)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kern="0" dirty="0">
                <a:ea typeface="Tahoma" panose="020B0604030504040204" pitchFamily="34" charset="0"/>
                <a:cs typeface="Tahoma" panose="020B0604030504040204" pitchFamily="34" charset="0"/>
              </a:rPr>
              <a:t>Being regarded as having such an impairment</a:t>
            </a:r>
          </a:p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kern="0" dirty="0">
                <a:ea typeface="Tahoma" panose="020B0604030504040204" pitchFamily="34" charset="0"/>
                <a:cs typeface="Tahoma" panose="020B0604030504040204" pitchFamily="34" charset="0"/>
              </a:rPr>
              <a:t>	(e.g., employer fires employee after rumor of HIV, </a:t>
            </a:r>
            <a:r>
              <a:rPr lang="en-US" kern="0" dirty="0" smtClean="0">
                <a:ea typeface="Tahoma" panose="020B0604030504040204" pitchFamily="34" charset="0"/>
                <a:cs typeface="Tahoma" panose="020B0604030504040204" pitchFamily="34" charset="0"/>
              </a:rPr>
              <a:t>although </a:t>
            </a:r>
            <a:r>
              <a:rPr lang="en-US" kern="0" dirty="0">
                <a:ea typeface="Tahoma" panose="020B0604030504040204" pitchFamily="34" charset="0"/>
                <a:cs typeface="Tahoma" panose="020B0604030504040204" pitchFamily="34" charset="0"/>
              </a:rPr>
              <a:t>it didn't substantially limit)</a:t>
            </a:r>
          </a:p>
        </p:txBody>
      </p:sp>
    </p:spTree>
    <p:extLst>
      <p:ext uri="{BB962C8B-B14F-4D97-AF65-F5344CB8AC3E}">
        <p14:creationId xmlns:p14="http://schemas.microsoft.com/office/powerpoint/2010/main" val="3579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Prohibits discrimination based on someone’s association with a person with a disability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3038"/>
            <a:ext cx="10915804" cy="1188720"/>
          </a:xfrm>
        </p:spPr>
        <p:txBody>
          <a:bodyPr/>
          <a:lstStyle/>
          <a:p>
            <a:r>
              <a:rPr lang="en-US" dirty="0"/>
              <a:t>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4000"/>
            <a:ext cx="7171266" cy="4724400"/>
          </a:xfrm>
        </p:spPr>
        <p:txBody>
          <a:bodyPr>
            <a:noAutofit/>
          </a:bodyPr>
          <a:lstStyle/>
          <a:p>
            <a:r>
              <a:rPr lang="en-US" sz="2400" b="1" dirty="0"/>
              <a:t>Title I </a:t>
            </a:r>
            <a:r>
              <a:rPr lang="en-US" sz="2400" dirty="0"/>
              <a:t>– Employment </a:t>
            </a:r>
          </a:p>
          <a:p>
            <a:r>
              <a:rPr lang="en-US" sz="2400" b="1" dirty="0"/>
              <a:t>Title II</a:t>
            </a:r>
            <a:r>
              <a:rPr lang="en-US" sz="2400" dirty="0"/>
              <a:t> –  Public entities (i.e., state and local government); public transportation provided by public entities (e.g., MBTA)</a:t>
            </a:r>
          </a:p>
          <a:p>
            <a:r>
              <a:rPr lang="en-US" sz="2400" b="1" dirty="0"/>
              <a:t>Title III </a:t>
            </a:r>
            <a:r>
              <a:rPr lang="en-US" sz="2400" dirty="0"/>
              <a:t>– Public accommodations; commercial facilities; examinations &amp; courses related to licensing or certification; transportation provided to the public by private entities</a:t>
            </a:r>
          </a:p>
          <a:p>
            <a:r>
              <a:rPr lang="en-US" sz="2400" b="1" dirty="0"/>
              <a:t>Title IV</a:t>
            </a:r>
            <a:r>
              <a:rPr lang="en-US" sz="2400" dirty="0"/>
              <a:t> – Telecommunications</a:t>
            </a:r>
          </a:p>
          <a:p>
            <a:r>
              <a:rPr lang="en-US" sz="2400" b="1" dirty="0"/>
              <a:t>Title V </a:t>
            </a:r>
            <a:r>
              <a:rPr lang="en-US" sz="2400" dirty="0"/>
              <a:t>– Miscellaneous provisions (e.g., attorneys fees; enforcement)</a:t>
            </a:r>
          </a:p>
          <a:p>
            <a:endParaRPr lang="en-US" sz="2400" dirty="0"/>
          </a:p>
        </p:txBody>
      </p:sp>
      <p:pic>
        <p:nvPicPr>
          <p:cNvPr id="4" name="Picture 3" descr="First page of the ADA" title="AD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958837"/>
            <a:ext cx="321113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Non-discrimination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Integration</a:t>
            </a:r>
          </a:p>
          <a:p>
            <a:r>
              <a:rPr lang="en-US" dirty="0" smtClean="0"/>
              <a:t>Equal opportunity</a:t>
            </a:r>
            <a:endParaRPr lang="en-US" dirty="0"/>
          </a:p>
          <a:p>
            <a:r>
              <a:rPr lang="en-US" dirty="0" smtClean="0"/>
              <a:t>Eligibility criteria</a:t>
            </a:r>
            <a:endParaRPr lang="en-US" dirty="0"/>
          </a:p>
          <a:p>
            <a:r>
              <a:rPr lang="en-US" dirty="0" smtClean="0"/>
              <a:t>Reasonable modifications</a:t>
            </a:r>
            <a:endParaRPr lang="en-US" dirty="0"/>
          </a:p>
          <a:p>
            <a:r>
              <a:rPr lang="en-US" dirty="0" smtClean="0"/>
              <a:t>Effective communication</a:t>
            </a:r>
          </a:p>
          <a:p>
            <a:r>
              <a:rPr lang="en-US" dirty="0" smtClean="0"/>
              <a:t>Physical access</a:t>
            </a:r>
          </a:p>
          <a:p>
            <a:endParaRPr lang="en-US" dirty="0"/>
          </a:p>
          <a:p>
            <a:r>
              <a:rPr lang="en-US" dirty="0" smtClean="0"/>
              <a:t>Note: cannot charge or impose additional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Exceptions/defenses</a:t>
            </a:r>
            <a:endParaRPr lang="en-US" sz="4400" dirty="0"/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Fundamental alteration</a:t>
            </a:r>
          </a:p>
          <a:p>
            <a:r>
              <a:rPr lang="en-US" dirty="0" smtClean="0"/>
              <a:t>Undue financial and administrative burdens</a:t>
            </a:r>
          </a:p>
          <a:p>
            <a:r>
              <a:rPr lang="en-US" dirty="0" smtClean="0"/>
              <a:t>Direct threat</a:t>
            </a:r>
          </a:p>
          <a:p>
            <a:r>
              <a:rPr lang="en-US" dirty="0" smtClean="0"/>
              <a:t>Legitimate safety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Disability rights and parenting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1321"/>
            <a:ext cx="5181600" cy="4095641"/>
          </a:xfrm>
        </p:spPr>
        <p:txBody>
          <a:bodyPr/>
          <a:lstStyle/>
          <a:p>
            <a:r>
              <a:rPr lang="en-US" sz="2400" dirty="0" smtClean="0"/>
              <a:t>Child welfare system</a:t>
            </a:r>
          </a:p>
          <a:p>
            <a:r>
              <a:rPr lang="en-US" sz="2400" dirty="0" smtClean="0"/>
              <a:t>Family law system</a:t>
            </a:r>
          </a:p>
          <a:p>
            <a:r>
              <a:rPr lang="en-US" sz="2400" dirty="0" smtClean="0"/>
              <a:t>Adoption and foster care</a:t>
            </a:r>
          </a:p>
          <a:p>
            <a:r>
              <a:rPr lang="en-US" sz="2400" dirty="0" smtClean="0"/>
              <a:t>Health care</a:t>
            </a:r>
          </a:p>
          <a:p>
            <a:r>
              <a:rPr lang="en-US" sz="2400" dirty="0" smtClean="0"/>
              <a:t>Education </a:t>
            </a:r>
          </a:p>
          <a:p>
            <a:r>
              <a:rPr lang="en-US" sz="2400" dirty="0" smtClean="0"/>
              <a:t>Work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81321"/>
            <a:ext cx="5181600" cy="409564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Playgrounds</a:t>
            </a:r>
            <a:endParaRPr lang="en-US" sz="2400" dirty="0"/>
          </a:p>
          <a:p>
            <a:r>
              <a:rPr lang="en-US" sz="2400" dirty="0"/>
              <a:t>Restaurants</a:t>
            </a:r>
          </a:p>
          <a:p>
            <a:r>
              <a:rPr lang="en-US" sz="2400" dirty="0"/>
              <a:t>Sporting events</a:t>
            </a:r>
          </a:p>
          <a:p>
            <a:r>
              <a:rPr lang="en-US" sz="2400" dirty="0" smtClean="0"/>
              <a:t>Concerts</a:t>
            </a:r>
          </a:p>
          <a:p>
            <a:r>
              <a:rPr lang="en-US" sz="2400" dirty="0" smtClean="0"/>
              <a:t>Etc.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900363" y="1180222"/>
            <a:ext cx="10391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Disability rights laws apply to all aspects of parenting with </a:t>
            </a:r>
            <a:r>
              <a:rPr lang="en-US" sz="2800"/>
              <a:t>a </a:t>
            </a:r>
            <a:r>
              <a:rPr lang="en-US" sz="2800" smtClean="0"/>
              <a:t>disability!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80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535"/>
            <a:ext cx="10515600" cy="1325563"/>
          </a:xfrm>
        </p:spPr>
        <p:txBody>
          <a:bodyPr/>
          <a:lstStyle/>
          <a:p>
            <a:r>
              <a:rPr lang="en-US" dirty="0" smtClean="0"/>
              <a:t>Enforcement of disability rights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099"/>
            <a:ext cx="10515600" cy="45918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Title I: Employment</a:t>
            </a:r>
          </a:p>
          <a:p>
            <a:pPr lvl="1"/>
            <a:r>
              <a:rPr lang="en-US" dirty="0" smtClean="0"/>
              <a:t>U.S</a:t>
            </a:r>
            <a:r>
              <a:rPr lang="en-US" dirty="0"/>
              <a:t>. Equal Employment Opportunity Commission (EEOC) </a:t>
            </a:r>
            <a:r>
              <a:rPr lang="en-US" dirty="0" smtClean="0">
                <a:hlinkClick r:id="rId2"/>
              </a:rPr>
              <a:t>www.eeoc.gov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Title II: Public Entities (State &amp; Local Governments)</a:t>
            </a:r>
          </a:p>
          <a:p>
            <a:pPr lvl="1"/>
            <a:r>
              <a:rPr lang="en-US" dirty="0" smtClean="0"/>
              <a:t>U.S</a:t>
            </a:r>
            <a:r>
              <a:rPr lang="en-US" dirty="0"/>
              <a:t>. Department of Justice (DOJ) Disability Rights Section (in conjunction with other designated federal agencies) </a:t>
            </a:r>
            <a:r>
              <a:rPr lang="en-US" dirty="0" smtClean="0">
                <a:hlinkClick r:id="rId3"/>
              </a:rPr>
              <a:t>www.ada.gov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Title III: Public Accommodations (Private Businesses)</a:t>
            </a:r>
          </a:p>
          <a:p>
            <a:pPr lvl="1"/>
            <a:r>
              <a:rPr lang="en-US" dirty="0" smtClean="0"/>
              <a:t>U.S</a:t>
            </a:r>
            <a:r>
              <a:rPr lang="en-US" dirty="0"/>
              <a:t>. Department of Justice (DOJ) Disability Rights Section (in conjunction with other designated federal agencies) </a:t>
            </a:r>
            <a:r>
              <a:rPr lang="en-US" dirty="0" smtClean="0">
                <a:hlinkClick r:id="rId3"/>
              </a:rPr>
              <a:t>www.ada.gov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Title IV: Telecommunications</a:t>
            </a:r>
          </a:p>
          <a:p>
            <a:pPr lvl="1"/>
            <a:r>
              <a:rPr lang="en-US" dirty="0" smtClean="0"/>
              <a:t>Federal </a:t>
            </a:r>
            <a:r>
              <a:rPr lang="en-US" dirty="0"/>
              <a:t>Communications Commission (FCC) </a:t>
            </a:r>
            <a:r>
              <a:rPr lang="en-US" dirty="0" smtClean="0">
                <a:hlinkClick r:id="rId4"/>
              </a:rPr>
              <a:t>www.consumercomplaints.fcc.gov/hc/en-us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Title </a:t>
            </a:r>
            <a:r>
              <a:rPr lang="en-US" dirty="0"/>
              <a:t>V: Miscellaneous Provisions</a:t>
            </a:r>
          </a:p>
          <a:p>
            <a:pPr lvl="1"/>
            <a:r>
              <a:rPr lang="en-US" dirty="0" smtClean="0"/>
              <a:t>Enforced </a:t>
            </a:r>
            <a:r>
              <a:rPr lang="en-US" dirty="0"/>
              <a:t>by the agencies responsible for each </a:t>
            </a:r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 and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Protection and Advocacy organizations </a:t>
            </a:r>
            <a:r>
              <a:rPr lang="en-US" dirty="0" smtClean="0">
                <a:hlinkClick r:id="rId2"/>
              </a:rPr>
              <a:t>www.ndrn.org</a:t>
            </a:r>
            <a:endParaRPr lang="en-US" dirty="0" smtClean="0"/>
          </a:p>
          <a:p>
            <a:r>
              <a:rPr lang="en-US" dirty="0" smtClean="0"/>
              <a:t>ADA National Network </a:t>
            </a:r>
            <a:r>
              <a:rPr lang="en-US" dirty="0" smtClean="0">
                <a:hlinkClick r:id="rId3"/>
              </a:rPr>
              <a:t>www.adata.org</a:t>
            </a:r>
            <a:endParaRPr lang="en-US" dirty="0" smtClean="0"/>
          </a:p>
          <a:p>
            <a:r>
              <a:rPr lang="en-US" dirty="0" smtClean="0"/>
              <a:t>Department of Justice </a:t>
            </a:r>
            <a:r>
              <a:rPr lang="en-US" dirty="0" smtClean="0">
                <a:hlinkClick r:id="rId4"/>
              </a:rPr>
              <a:t>www.ada.gov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2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15899"/>
            <a:ext cx="10744200" cy="1143000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17500" y="1003299"/>
            <a:ext cx="10744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Robyn M. Powell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kern="0" dirty="0" smtClean="0">
                <a:ea typeface="Tahoma" pitchFamily="34" charset="0"/>
                <a:cs typeface="Tahoma" pitchFamily="34" charset="0"/>
                <a:hlinkClick r:id="rId3"/>
              </a:rPr>
              <a:t>rpowell@brandeis.edu</a:t>
            </a:r>
            <a:r>
              <a:rPr lang="en-US" kern="0" dirty="0" smtClean="0">
                <a:ea typeface="Tahoma" pitchFamily="34" charset="0"/>
                <a:cs typeface="Tahoma" pitchFamily="34" charset="0"/>
              </a:rPr>
              <a:t>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kern="0" dirty="0" smtClean="0">
                <a:ea typeface="Tahoma" pitchFamily="34" charset="0"/>
                <a:cs typeface="Tahoma" pitchFamily="34" charset="0"/>
                <a:hlinkClick r:id="rId4"/>
              </a:rPr>
              <a:t>www.centerforparentswithdisabilities.org</a:t>
            </a:r>
            <a:endParaRPr lang="en-US" kern="0" dirty="0" smtClean="0">
              <a:ea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kern="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15899"/>
            <a:ext cx="10744200" cy="1143000"/>
          </a:xfrm>
        </p:spPr>
        <p:txBody>
          <a:bodyPr/>
          <a:lstStyle/>
          <a:p>
            <a:r>
              <a:rPr lang="en-US" sz="3600" b="1" dirty="0"/>
              <a:t>Acknowledgements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723900" y="1223168"/>
            <a:ext cx="10744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800" kern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kern="0" dirty="0">
                <a:ea typeface="Tahoma" panose="020B0604030504040204" pitchFamily="34" charset="0"/>
                <a:cs typeface="Tahoma" panose="020B0604030504040204" pitchFamily="34" charset="0"/>
              </a:rPr>
              <a:t>Support was provided by the grant #90DP6E0001-01-00, from the National Institute for Disability, Independent Living, and Rehabilitation Research (NIDILRR), US Department of Health and Human Services, </a:t>
            </a:r>
            <a:r>
              <a:rPr lang="en-US" sz="2800" dirty="0"/>
              <a:t>and the Lurie Institute for Disability Policy</a:t>
            </a:r>
            <a:r>
              <a:rPr lang="en-US" sz="2800" kern="0" dirty="0">
                <a:ea typeface="Tahoma" panose="020B0604030504040204" pitchFamily="34" charset="0"/>
                <a:cs typeface="Tahoma" panose="020B0604030504040204" pitchFamily="34" charset="0"/>
              </a:rPr>
              <a:t>. The opinions and conclusions are solely mine and should not be construed as representing the sponsor.</a:t>
            </a:r>
          </a:p>
        </p:txBody>
      </p:sp>
    </p:spTree>
    <p:extLst>
      <p:ext uri="{BB962C8B-B14F-4D97-AF65-F5344CB8AC3E}">
        <p14:creationId xmlns:p14="http://schemas.microsoft.com/office/powerpoint/2010/main" val="3122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on this </a:t>
            </a:r>
            <a:r>
              <a:rPr lang="en-US" dirty="0" smtClean="0"/>
              <a:t>webinar is </a:t>
            </a:r>
            <a:r>
              <a:rPr lang="en-US" dirty="0"/>
              <a:t>provided for informational purposes and is not intended to be legal advice regarding any specific situation. Any links to third-party websites are provided as a courtesy and are not intended to nor do they constitute an endorsement of the linked </a:t>
            </a:r>
            <a:r>
              <a:rPr lang="en-US" dirty="0" smtClean="0"/>
              <a:t>materials. </a:t>
            </a:r>
            <a:r>
              <a:rPr lang="en-US" dirty="0"/>
              <a:t>The information you obtain </a:t>
            </a:r>
            <a:r>
              <a:rPr lang="en-US" dirty="0" smtClean="0"/>
              <a:t>on this webinar </a:t>
            </a:r>
            <a:r>
              <a:rPr lang="en-US" dirty="0"/>
              <a:t>is not, nor is it intended to be, legal advice. You should consult an attorney for advice regarding your individual situation.</a:t>
            </a:r>
          </a:p>
        </p:txBody>
      </p:sp>
    </p:spTree>
    <p:extLst>
      <p:ext uri="{BB962C8B-B14F-4D97-AF65-F5344CB8AC3E}">
        <p14:creationId xmlns:p14="http://schemas.microsoft.com/office/powerpoint/2010/main" val="4341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15899"/>
            <a:ext cx="10744200" cy="1143000"/>
          </a:xfrm>
        </p:spPr>
        <p:txBody>
          <a:bodyPr/>
          <a:lstStyle/>
          <a:p>
            <a:r>
              <a:rPr lang="en-US" sz="3600" b="1" dirty="0"/>
              <a:t>Parents Empowering Parents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84BB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838200" y="1358899"/>
            <a:ext cx="10744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800" kern="0" dirty="0">
                <a:ea typeface="Tahoma" panose="020B0604030504040204" pitchFamily="34" charset="0"/>
                <a:cs typeface="Tahoma" panose="020B0604030504040204" pitchFamily="34" charset="0"/>
              </a:rPr>
              <a:t>Parents Empowering Parents (PEP): National Research Center on Parents with Disabilities and their Families is a cross-disability initiative guided by the ethos of the disability community, “nothing about us without us.” </a:t>
            </a:r>
          </a:p>
          <a:p>
            <a:pPr eaLnBrk="1" fontAlgn="auto" hangingPunct="1"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800" kern="0" dirty="0">
                <a:ea typeface="Tahoma" panose="020B0604030504040204" pitchFamily="34" charset="0"/>
                <a:cs typeface="Tahoma" panose="020B0604030504040204" pitchFamily="34" charset="0"/>
              </a:rPr>
              <a:t>Through services, research, and advocacy, the Center provides instruction and information about health and parenting services for parents with disabilities and their families. </a:t>
            </a:r>
          </a:p>
        </p:txBody>
      </p:sp>
    </p:spTree>
    <p:extLst>
      <p:ext uri="{BB962C8B-B14F-4D97-AF65-F5344CB8AC3E}">
        <p14:creationId xmlns:p14="http://schemas.microsoft.com/office/powerpoint/2010/main" val="3501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Introduction to disability rights law</a:t>
            </a:r>
          </a:p>
          <a:p>
            <a:r>
              <a:rPr lang="en-US" dirty="0" smtClean="0"/>
              <a:t>The rights of parents with disabilities in child welfare and family law</a:t>
            </a:r>
          </a:p>
          <a:p>
            <a:r>
              <a:rPr lang="en-US" dirty="0" smtClean="0"/>
              <a:t>The rights of prospective parents with disabilities in adoption and foster care</a:t>
            </a:r>
          </a:p>
          <a:p>
            <a:r>
              <a:rPr lang="en-US" dirty="0" smtClean="0"/>
              <a:t>Access to reproductive health care for parents and prospective parents with disabilities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www.centerforparentswithdisabilities.org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5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 about the Rehabilitation Act and the Americans with Disabilities Act</a:t>
            </a:r>
          </a:p>
          <a:p>
            <a:r>
              <a:rPr lang="en-US" dirty="0" smtClean="0"/>
              <a:t>Define disability under the </a:t>
            </a:r>
            <a:r>
              <a:rPr lang="en-US" dirty="0"/>
              <a:t>Rehabilitation Act and the Americans with Disabilities Act</a:t>
            </a:r>
            <a:endParaRPr lang="en-US" dirty="0" smtClean="0"/>
          </a:p>
          <a:p>
            <a:r>
              <a:rPr lang="en-US" dirty="0" smtClean="0"/>
              <a:t>Describe how disability rights laws relate to parenting with a disability</a:t>
            </a:r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10320528" cy="1320800"/>
          </a:xfrm>
        </p:spPr>
        <p:txBody>
          <a:bodyPr/>
          <a:lstStyle/>
          <a:p>
            <a:pPr>
              <a:defRPr/>
            </a:pPr>
            <a:r>
              <a:rPr lang="en-US" dirty="0"/>
              <a:t>Rehabilitation Act of 1973	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31136"/>
            <a:ext cx="10320528" cy="4248912"/>
          </a:xfrm>
        </p:spPr>
        <p:txBody>
          <a:bodyPr>
            <a:normAutofit/>
          </a:bodyPr>
          <a:lstStyle/>
          <a:p>
            <a:pPr marL="521208" indent="-457200">
              <a:defRPr/>
            </a:pPr>
            <a:r>
              <a:rPr lang="en-US" sz="2800" dirty="0"/>
              <a:t>The Rehabilitation Act prohibits discrimination on the basis of disability in programs conducted by </a:t>
            </a:r>
            <a:r>
              <a:rPr lang="en-US" sz="2800" i="1" dirty="0"/>
              <a:t>Federal agencies</a:t>
            </a:r>
            <a:r>
              <a:rPr lang="en-US" sz="2800" dirty="0"/>
              <a:t>, in programs receiving </a:t>
            </a:r>
            <a:r>
              <a:rPr lang="en-US" sz="2800" u="sng" dirty="0"/>
              <a:t>Federal financial assistance</a:t>
            </a:r>
            <a:r>
              <a:rPr lang="en-US" sz="2800" dirty="0"/>
              <a:t>, in </a:t>
            </a:r>
            <a:r>
              <a:rPr lang="en-US" sz="2800" u="sng" dirty="0"/>
              <a:t>Federal employment</a:t>
            </a:r>
            <a:r>
              <a:rPr lang="en-US" sz="2800" dirty="0"/>
              <a:t>, and in the employment practices of </a:t>
            </a:r>
            <a:r>
              <a:rPr lang="en-US" sz="2800" u="sng" dirty="0"/>
              <a:t>Federal contractors</a:t>
            </a:r>
            <a:endParaRPr lang="en-US" sz="2800" dirty="0"/>
          </a:p>
          <a:p>
            <a:pPr marL="521208" indent="-457200">
              <a:defRPr/>
            </a:pPr>
            <a:r>
              <a:rPr lang="en-US" sz="2800" dirty="0"/>
              <a:t>The standards for determining employment discrimination under the Rehabilitation Act are the same as those used in title I of the Americans with Disabilities Act</a:t>
            </a:r>
          </a:p>
          <a:p>
            <a:pPr marL="448056" indent="-384048">
              <a:buFont typeface="Wingdings 2"/>
              <a:buChar char=""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47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78363" y="258839"/>
            <a:ext cx="9692640" cy="1188720"/>
          </a:xfrm>
        </p:spPr>
        <p:txBody>
          <a:bodyPr/>
          <a:lstStyle/>
          <a:p>
            <a:pPr>
              <a:defRPr/>
            </a:pPr>
            <a:r>
              <a:rPr lang="en-US" dirty="0"/>
              <a:t>Section 504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778362" y="1447559"/>
            <a:ext cx="10210479" cy="4229742"/>
          </a:xfrm>
        </p:spPr>
        <p:txBody>
          <a:bodyPr>
            <a:noAutofit/>
          </a:bodyPr>
          <a:lstStyle/>
          <a:p>
            <a:pPr marL="365760" indent="-285750">
              <a:spcBef>
                <a:spcPct val="0"/>
              </a:spcBef>
              <a:defRPr/>
            </a:pPr>
            <a:r>
              <a:rPr lang="en-US" dirty="0"/>
              <a:t>Applies to:</a:t>
            </a:r>
          </a:p>
          <a:p>
            <a:pPr marL="765810" lvl="1">
              <a:spcBef>
                <a:spcPct val="0"/>
              </a:spcBef>
              <a:defRPr/>
            </a:pPr>
            <a:r>
              <a:rPr lang="en-US" dirty="0"/>
              <a:t>Almost all public school districts </a:t>
            </a:r>
          </a:p>
          <a:p>
            <a:pPr marL="765810" lvl="1">
              <a:spcBef>
                <a:spcPct val="0"/>
              </a:spcBef>
              <a:defRPr/>
            </a:pPr>
            <a:r>
              <a:rPr lang="en-US" dirty="0"/>
              <a:t>Public and most private colleges and universities</a:t>
            </a:r>
          </a:p>
          <a:p>
            <a:pPr marL="765810" lvl="1">
              <a:spcBef>
                <a:spcPct val="0"/>
              </a:spcBef>
              <a:defRPr/>
            </a:pPr>
            <a:r>
              <a:rPr lang="en-US" dirty="0"/>
              <a:t>Health and social services, programs</a:t>
            </a:r>
          </a:p>
          <a:p>
            <a:pPr marL="765810" lvl="1">
              <a:spcBef>
                <a:spcPct val="0"/>
              </a:spcBef>
              <a:defRPr/>
            </a:pPr>
            <a:r>
              <a:rPr lang="en-US" dirty="0"/>
              <a:t>Public housing authorities, cities and towns that receive Community Development Block Grants (CDBG) or other federal funds, private for profit or non-profit housing developers, and student housing</a:t>
            </a:r>
          </a:p>
          <a:p>
            <a:pPr marL="765810" lvl="1">
              <a:spcBef>
                <a:spcPct val="0"/>
              </a:spcBef>
              <a:defRPr/>
            </a:pPr>
            <a:r>
              <a:rPr lang="en-US" dirty="0"/>
              <a:t>Transportation services</a:t>
            </a:r>
          </a:p>
          <a:p>
            <a:pPr marL="765810" lvl="1">
              <a:spcBef>
                <a:spcPct val="0"/>
              </a:spcBef>
              <a:defRPr/>
            </a:pPr>
            <a:r>
              <a:rPr lang="en-US" dirty="0"/>
              <a:t>Applies to the Corporation for National Service</a:t>
            </a:r>
          </a:p>
          <a:p>
            <a:pPr marL="448056" indent="-384048">
              <a:buFont typeface="Wingdings 2"/>
              <a:buChar char="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972" y="226755"/>
            <a:ext cx="10878312" cy="1188720"/>
          </a:xfrm>
        </p:spPr>
        <p:txBody>
          <a:bodyPr/>
          <a:lstStyle/>
          <a:p>
            <a:r>
              <a:rPr lang="en-US" dirty="0"/>
              <a:t>Americans with Disabilities Act (“ADA”)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972" y="1929039"/>
            <a:ext cx="4794344" cy="3356769"/>
          </a:xfrm>
        </p:spPr>
        <p:txBody>
          <a:bodyPr anchor="ctr">
            <a:normAutofit/>
          </a:bodyPr>
          <a:lstStyle/>
          <a:p>
            <a:r>
              <a:rPr lang="en-US" dirty="0"/>
              <a:t>Signed into law by President George H.W. Bush on July 26, </a:t>
            </a:r>
            <a:r>
              <a:rPr lang="en-US" dirty="0" smtClean="0"/>
              <a:t>1990</a:t>
            </a:r>
            <a:endParaRPr lang="en-US" dirty="0"/>
          </a:p>
        </p:txBody>
      </p:sp>
      <p:pic>
        <p:nvPicPr>
          <p:cNvPr id="5" name="Picture 6" descr="President Bush signing the ADA" title="ADA sig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9263" y="2269956"/>
            <a:ext cx="4038600" cy="2674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84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ent Center PPT Template" id="{446459DE-F6A3-4043-BE05-ADB3E97B68B3}" vid="{BBD9509C-A94F-DE4A-A726-3B4E8E32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Parent Center PPT Template</Template>
  <TotalTime>626</TotalTime>
  <Words>812</Words>
  <Application>Microsoft Macintosh PowerPoint</Application>
  <PresentationFormat>Widescreen</PresentationFormat>
  <Paragraphs>114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Wingdings</vt:lpstr>
      <vt:lpstr>Wingdings 2</vt:lpstr>
      <vt:lpstr>Office Theme</vt:lpstr>
      <vt:lpstr>PowerPoint Presentation</vt:lpstr>
      <vt:lpstr>Acknowledgements</vt:lpstr>
      <vt:lpstr>Legal disclaimer</vt:lpstr>
      <vt:lpstr>Parents Empowering Parents</vt:lpstr>
      <vt:lpstr>Training curriculum</vt:lpstr>
      <vt:lpstr>Learning objectives</vt:lpstr>
      <vt:lpstr>Rehabilitation Act of 1973 </vt:lpstr>
      <vt:lpstr>Section 504</vt:lpstr>
      <vt:lpstr>Americans with Disabilities Act (“ADA”)</vt:lpstr>
      <vt:lpstr>Who is a person with a disability under ADA and Section 504?</vt:lpstr>
      <vt:lpstr>Association</vt:lpstr>
      <vt:lpstr>ADA</vt:lpstr>
      <vt:lpstr>Non-discrimination requirements</vt:lpstr>
      <vt:lpstr>Exceptions/defenses</vt:lpstr>
      <vt:lpstr>Disability rights and parenting</vt:lpstr>
      <vt:lpstr>Enforcement of disability rights laws</vt:lpstr>
      <vt:lpstr>Additional resources and tools</vt:lpstr>
      <vt:lpstr>THANK YOU!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Powell</dc:creator>
  <cp:lastModifiedBy>Robyn Powell</cp:lastModifiedBy>
  <cp:revision>17</cp:revision>
  <dcterms:created xsi:type="dcterms:W3CDTF">2019-03-07T15:18:31Z</dcterms:created>
  <dcterms:modified xsi:type="dcterms:W3CDTF">2019-03-14T16:50:49Z</dcterms:modified>
</cp:coreProperties>
</file>