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96" r:id="rId3"/>
    <p:sldId id="303" r:id="rId4"/>
    <p:sldId id="299" r:id="rId5"/>
    <p:sldId id="327" r:id="rId6"/>
    <p:sldId id="328" r:id="rId7"/>
    <p:sldId id="298" r:id="rId8"/>
    <p:sldId id="315" r:id="rId9"/>
    <p:sldId id="316" r:id="rId10"/>
    <p:sldId id="318" r:id="rId11"/>
    <p:sldId id="312" r:id="rId12"/>
    <p:sldId id="319" r:id="rId13"/>
    <p:sldId id="321" r:id="rId14"/>
    <p:sldId id="301" r:id="rId15"/>
    <p:sldId id="325" r:id="rId16"/>
    <p:sldId id="313" r:id="rId17"/>
    <p:sldId id="326" r:id="rId18"/>
    <p:sldId id="324" r:id="rId19"/>
    <p:sldId id="304" r:id="rId20"/>
    <p:sldId id="29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6C56"/>
    <a:srgbClr val="389879"/>
    <a:srgbClr val="006ED2"/>
    <a:srgbClr val="000D67"/>
    <a:srgbClr val="4BA9FF"/>
    <a:srgbClr val="005CB0"/>
    <a:srgbClr val="8FCAFF"/>
    <a:srgbClr val="295193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67" autoAdjust="0"/>
    <p:restoredTop sz="76795" autoAdjust="0"/>
  </p:normalViewPr>
  <p:slideViewPr>
    <p:cSldViewPr snapToGrid="0">
      <p:cViewPr>
        <p:scale>
          <a:sx n="80" d="100"/>
          <a:sy n="80" d="100"/>
        </p:scale>
        <p:origin x="576" y="6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0D901-9FEF-4042-87F2-71B9F2C14D8A}" type="datetimeFigureOut">
              <a:rPr lang="en-US" smtClean="0"/>
              <a:t>3/13/19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78573-6E11-BB4D-BB9B-44EA5BE0D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78573-6E11-BB4D-BB9B-44EA5BE0D7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383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i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69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78573-6E11-BB4D-BB9B-44EA5BE0D77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738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i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59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96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77A58-208A-4D4F-B21E-6E8C13C908E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1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36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tif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1"/>
            <a:ext cx="12192000" cy="4902201"/>
          </a:xfrm>
          <a:prstGeom prst="rect">
            <a:avLst/>
          </a:prstGeom>
          <a:solidFill>
            <a:srgbClr val="296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550" y="5604751"/>
            <a:ext cx="5676900" cy="111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495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4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" y="6192837"/>
            <a:ext cx="12192001" cy="665163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 b="1" baseline="0">
                <a:solidFill>
                  <a:srgbClr val="296C56"/>
                </a:solidFill>
                <a:latin typeface="+mn-lt"/>
              </a:defRPr>
            </a:lvl1pPr>
          </a:lstStyle>
          <a:p>
            <a:r>
              <a:rPr lang="en-US" dirty="0" smtClean="0"/>
              <a:t>Acknowledgements (no more than 2 lines)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232275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 baseline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 dirty="0" smtClean="0"/>
              <a:t>Click to edit Master text styles (minimum 24pt font)</a:t>
            </a:r>
          </a:p>
          <a:p>
            <a:pPr lvl="1"/>
            <a:r>
              <a:rPr lang="en-US" dirty="0" smtClean="0"/>
              <a:t>Second level (minimum 24pt font)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192837"/>
            <a:ext cx="12192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11786189" y="-3175"/>
            <a:ext cx="405811" cy="6861175"/>
          </a:xfrm>
          <a:prstGeom prst="rect">
            <a:avLst/>
          </a:prstGeom>
          <a:gradFill>
            <a:gsLst>
              <a:gs pos="0">
                <a:srgbClr val="296C56"/>
              </a:gs>
              <a:gs pos="72000">
                <a:srgbClr val="389879"/>
              </a:gs>
              <a:gs pos="100000">
                <a:srgbClr val="000D67">
                  <a:tint val="23500"/>
                  <a:satMod val="16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9044" y="6261370"/>
            <a:ext cx="2717504" cy="528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018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baseline="0">
                <a:solidFill>
                  <a:srgbClr val="000D67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296C56"/>
                </a:solidFill>
              </a:rPr>
              <a:t>Acknowledgements (no more than 2 lines)</a:t>
            </a:r>
            <a:endParaRPr lang="en-US" dirty="0">
              <a:solidFill>
                <a:srgbClr val="296C56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838200" y="1825625"/>
            <a:ext cx="10515600" cy="4232275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 baseline="0"/>
            </a:lvl2pPr>
          </a:lstStyle>
          <a:p>
            <a:pPr lvl="0"/>
            <a:r>
              <a:rPr lang="en-US" dirty="0" smtClean="0"/>
              <a:t>Click to edit Master text styles (minimum 24pt font)</a:t>
            </a:r>
          </a:p>
          <a:p>
            <a:pPr lvl="1"/>
            <a:r>
              <a:rPr lang="en-US" dirty="0" smtClean="0"/>
              <a:t>Second level (minimum 24pt font)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5970A42-C35C-408D-A940-2F3330ADDDB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6192837"/>
            <a:ext cx="12192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806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296C56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-1" y="6192837"/>
            <a:ext cx="12192001" cy="665163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192837"/>
            <a:ext cx="12192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11938589" y="-3175"/>
            <a:ext cx="405811" cy="6861175"/>
          </a:xfrm>
          <a:prstGeom prst="rect">
            <a:avLst/>
          </a:prstGeom>
          <a:gradFill>
            <a:gsLst>
              <a:gs pos="0">
                <a:srgbClr val="296C56"/>
              </a:gs>
              <a:gs pos="72000">
                <a:srgbClr val="389879"/>
              </a:gs>
              <a:gs pos="100000">
                <a:srgbClr val="000D67">
                  <a:tint val="23500"/>
                  <a:satMod val="16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9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30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53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6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33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46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41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a.gov/filing_complaint.htm" TargetMode="External"/><Relationship Id="rId4" Type="http://schemas.openxmlformats.org/officeDocument/2006/relationships/hyperlink" Target="https://ocrportal.hhs.gov/ocr/portal/lobby.jsf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ata.org/" TargetMode="External"/><Relationship Id="rId4" Type="http://schemas.openxmlformats.org/officeDocument/2006/relationships/hyperlink" Target="http://www.ada.gov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drn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rpowell@brandeis.edu" TargetMode="External"/><Relationship Id="rId4" Type="http://schemas.openxmlformats.org/officeDocument/2006/relationships/hyperlink" Target="http://www.centerforparentswithdisabilities.org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enterforparentswithdisabilities.org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274635" y="540179"/>
            <a:ext cx="82677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The Rights of Prospective Parents with Disabilities in Adoption and Foster Care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677" y="2888448"/>
            <a:ext cx="6415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Robyn M. Powell, M.A., J.D.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Parents Empowering Parents: National Research Center for Parents with Disabilities and their Families</a:t>
            </a:r>
          </a:p>
        </p:txBody>
      </p:sp>
    </p:spTree>
    <p:extLst>
      <p:ext uri="{BB962C8B-B14F-4D97-AF65-F5344CB8AC3E}">
        <p14:creationId xmlns:p14="http://schemas.microsoft.com/office/powerpoint/2010/main" val="115365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Disability rights laws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Americans with Disabilities Act (ADA)</a:t>
            </a:r>
          </a:p>
          <a:p>
            <a:pPr lvl="1"/>
            <a:r>
              <a:rPr lang="en-US" dirty="0" smtClean="0"/>
              <a:t>Became law in 1990</a:t>
            </a:r>
          </a:p>
          <a:p>
            <a:pPr lvl="1"/>
            <a:r>
              <a:rPr lang="en-US" dirty="0" smtClean="0"/>
              <a:t>Applies to employment (Title I); state and local governments (Title II); places of public accommodation (Title III); telecommunications (Title IV)</a:t>
            </a:r>
          </a:p>
          <a:p>
            <a:pPr lvl="1"/>
            <a:endParaRPr lang="en-US" dirty="0"/>
          </a:p>
          <a:p>
            <a:r>
              <a:rPr lang="en-US" dirty="0" smtClean="0"/>
              <a:t>Section 504 of the Rehabilitation Act</a:t>
            </a:r>
          </a:p>
          <a:p>
            <a:pPr lvl="1"/>
            <a:r>
              <a:rPr lang="en-US" dirty="0" smtClean="0"/>
              <a:t>Became law in 1973</a:t>
            </a:r>
          </a:p>
          <a:p>
            <a:pPr lvl="1"/>
            <a:r>
              <a:rPr lang="en-US" dirty="0" smtClean="0"/>
              <a:t>Applies to federal agencies and entities receiving federal funding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3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3193"/>
            <a:ext cx="10744200" cy="1143000"/>
          </a:xfrm>
        </p:spPr>
        <p:txBody>
          <a:bodyPr/>
          <a:lstStyle/>
          <a:p>
            <a:r>
              <a:rPr lang="en-US" sz="3600" b="1" dirty="0"/>
              <a:t>Who is a </a:t>
            </a:r>
            <a:r>
              <a:rPr lang="en-US" sz="3600" b="1" dirty="0" smtClean="0"/>
              <a:t>person with a disability under ADA </a:t>
            </a:r>
            <a:r>
              <a:rPr lang="en-US" sz="3600" b="1" dirty="0"/>
              <a:t>and Section 504?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609600" y="1665204"/>
            <a:ext cx="10744200" cy="4068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n-US" sz="3600" kern="0" dirty="0">
                <a:ea typeface="Tahoma" panose="020B0604030504040204" pitchFamily="34" charset="0"/>
                <a:cs typeface="Tahoma" panose="020B0604030504040204" pitchFamily="34" charset="0"/>
              </a:rPr>
              <a:t>Three ways to meet definition:</a:t>
            </a:r>
          </a:p>
          <a:p>
            <a:pPr lvl="1">
              <a:spcBef>
                <a:spcPts val="0"/>
              </a:spcBef>
              <a:spcAft>
                <a:spcPts val="1000"/>
              </a:spcAft>
            </a:pP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Physical or mental impairment that substantially limits one or more major life activities or major bodily functions;</a:t>
            </a:r>
          </a:p>
          <a:p>
            <a:pPr lvl="1">
              <a:spcBef>
                <a:spcPts val="0"/>
              </a:spcBef>
              <a:spcAft>
                <a:spcPts val="1000"/>
              </a:spcAft>
            </a:pP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A record of such an impairment; OR</a:t>
            </a:r>
          </a:p>
          <a:p>
            <a:pPr marL="514350" lvl="1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	(e.g., history of heart disease)</a:t>
            </a:r>
          </a:p>
          <a:p>
            <a:pPr lvl="1">
              <a:spcBef>
                <a:spcPts val="0"/>
              </a:spcBef>
              <a:spcAft>
                <a:spcPts val="1000"/>
              </a:spcAft>
            </a:pP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Being regarded as having such an impairment</a:t>
            </a:r>
          </a:p>
          <a:p>
            <a:pPr marL="457200" lvl="1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	(e.g., employer fires employee after rumor of HIV, </a:t>
            </a:r>
            <a:r>
              <a:rPr lang="en-US" kern="0" dirty="0" smtClean="0">
                <a:ea typeface="Tahoma" panose="020B0604030504040204" pitchFamily="34" charset="0"/>
                <a:cs typeface="Tahoma" panose="020B0604030504040204" pitchFamily="34" charset="0"/>
              </a:rPr>
              <a:t>although </a:t>
            </a: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it didn't substantially limit)</a:t>
            </a:r>
          </a:p>
        </p:txBody>
      </p:sp>
    </p:spTree>
    <p:extLst>
      <p:ext uri="{BB962C8B-B14F-4D97-AF65-F5344CB8AC3E}">
        <p14:creationId xmlns:p14="http://schemas.microsoft.com/office/powerpoint/2010/main" val="35792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disability rights laws apply to adoption?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 and Section 504 of the Rehabilitation Act</a:t>
            </a:r>
          </a:p>
          <a:p>
            <a:pPr lvl="1"/>
            <a:r>
              <a:rPr lang="en-US" dirty="0" smtClean="0"/>
              <a:t>Title II </a:t>
            </a:r>
            <a:r>
              <a:rPr lang="mr-IN" dirty="0" smtClean="0"/>
              <a:t>–</a:t>
            </a:r>
            <a:r>
              <a:rPr lang="en-US" dirty="0" smtClean="0"/>
              <a:t> state or local agencies and contractors, courts</a:t>
            </a:r>
          </a:p>
          <a:p>
            <a:pPr lvl="1"/>
            <a:r>
              <a:rPr lang="en-US" dirty="0" smtClean="0"/>
              <a:t>Title III </a:t>
            </a:r>
            <a:r>
              <a:rPr lang="mr-IN" dirty="0" smtClean="0"/>
              <a:t>–</a:t>
            </a:r>
            <a:r>
              <a:rPr lang="en-US" dirty="0" smtClean="0"/>
              <a:t> private agencies (both domestic and international), attorneys, psychologists, evaluators</a:t>
            </a:r>
          </a:p>
          <a:p>
            <a:pPr lvl="1"/>
            <a:r>
              <a:rPr lang="en-US" dirty="0" smtClean="0"/>
              <a:t>Section 504 </a:t>
            </a:r>
            <a:r>
              <a:rPr lang="mr-IN" dirty="0" smtClean="0"/>
              <a:t>–</a:t>
            </a:r>
            <a:r>
              <a:rPr lang="en-US" dirty="0" smtClean="0"/>
              <a:t> states receive federal funding for their child welfare agencies, courts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9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disability rights laws apply to foster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 and Section 504 of the Rehabilitation Act</a:t>
            </a:r>
          </a:p>
          <a:p>
            <a:pPr lvl="1"/>
            <a:r>
              <a:rPr lang="en-US" dirty="0" smtClean="0"/>
              <a:t>Title II </a:t>
            </a:r>
            <a:r>
              <a:rPr lang="mr-IN" dirty="0" smtClean="0"/>
              <a:t>–</a:t>
            </a:r>
            <a:r>
              <a:rPr lang="en-US" dirty="0" smtClean="0"/>
              <a:t> courts</a:t>
            </a:r>
          </a:p>
          <a:p>
            <a:pPr lvl="1"/>
            <a:r>
              <a:rPr lang="en-US" dirty="0" smtClean="0"/>
              <a:t>Title III </a:t>
            </a:r>
            <a:r>
              <a:rPr lang="mr-IN" dirty="0" smtClean="0"/>
              <a:t>–</a:t>
            </a:r>
            <a:r>
              <a:rPr lang="en-US" dirty="0" smtClean="0"/>
              <a:t> attorneys, psychologists, evaluators</a:t>
            </a:r>
          </a:p>
          <a:p>
            <a:pPr lvl="1"/>
            <a:r>
              <a:rPr lang="en-US" dirty="0" smtClean="0"/>
              <a:t>Section 504 </a:t>
            </a:r>
            <a:r>
              <a:rPr lang="mr-IN" dirty="0" smtClean="0"/>
              <a:t>–</a:t>
            </a:r>
            <a:r>
              <a:rPr lang="en-US" dirty="0" smtClean="0"/>
              <a:t> courts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1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Non-discrimination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Integration</a:t>
            </a:r>
          </a:p>
          <a:p>
            <a:r>
              <a:rPr lang="en-US" dirty="0" smtClean="0"/>
              <a:t>Equal opportunity</a:t>
            </a:r>
            <a:endParaRPr lang="en-US" dirty="0"/>
          </a:p>
          <a:p>
            <a:r>
              <a:rPr lang="en-US" dirty="0" smtClean="0"/>
              <a:t>Eligibility criteria</a:t>
            </a:r>
            <a:endParaRPr lang="en-US" dirty="0"/>
          </a:p>
          <a:p>
            <a:r>
              <a:rPr lang="en-US" dirty="0" smtClean="0"/>
              <a:t>Reasonable modifications</a:t>
            </a:r>
            <a:endParaRPr lang="en-US" dirty="0"/>
          </a:p>
          <a:p>
            <a:r>
              <a:rPr lang="en-US" dirty="0" smtClean="0"/>
              <a:t>Effective communication</a:t>
            </a:r>
          </a:p>
          <a:p>
            <a:r>
              <a:rPr lang="en-US" dirty="0" smtClean="0"/>
              <a:t>Physical access</a:t>
            </a:r>
          </a:p>
          <a:p>
            <a:r>
              <a:rPr lang="en-US" dirty="0" smtClean="0"/>
              <a:t>Individualized assessment</a:t>
            </a:r>
          </a:p>
          <a:p>
            <a:endParaRPr lang="en-US" dirty="0"/>
          </a:p>
          <a:p>
            <a:r>
              <a:rPr lang="en-US" dirty="0" smtClean="0"/>
              <a:t>Note: cannot charge or impose additional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49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things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Categorical denials violate the ADA</a:t>
            </a:r>
          </a:p>
          <a:p>
            <a:r>
              <a:rPr lang="en-US" dirty="0" smtClean="0"/>
              <a:t>Home studies should be accessible</a:t>
            </a:r>
          </a:p>
          <a:p>
            <a:r>
              <a:rPr lang="en-US" dirty="0" smtClean="0"/>
              <a:t>Discrimination based on bias is possible, particularly if birth parents are involved</a:t>
            </a:r>
          </a:p>
          <a:p>
            <a:r>
              <a:rPr lang="en-US" dirty="0" smtClean="0"/>
              <a:t>International adoption: agencies based in the US have to comply with ADA, but cannot govern other countries (e.g., eligibility criteria)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171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Exceptions/defenses</a:t>
            </a:r>
            <a:endParaRPr lang="en-US" sz="4400" dirty="0"/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Fundamental alteration</a:t>
            </a:r>
          </a:p>
          <a:p>
            <a:r>
              <a:rPr lang="en-US" dirty="0" smtClean="0"/>
              <a:t>Undue financial and administrative burdens</a:t>
            </a:r>
          </a:p>
          <a:p>
            <a:r>
              <a:rPr lang="en-US" dirty="0" smtClean="0"/>
              <a:t>Direct threat</a:t>
            </a:r>
          </a:p>
          <a:p>
            <a:r>
              <a:rPr lang="en-US" dirty="0" smtClean="0"/>
              <a:t>Legitimate safety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84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HHS Settlement Agreement with State of Georgia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3227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December 15, 2015</a:t>
            </a:r>
          </a:p>
          <a:p>
            <a:r>
              <a:rPr lang="en-US" dirty="0" smtClean="0"/>
              <a:t>Agreement between HHS and Georgia Department of Human Services</a:t>
            </a:r>
          </a:p>
          <a:p>
            <a:r>
              <a:rPr lang="en-US" dirty="0" smtClean="0"/>
              <a:t>Woman with a disability denied opportunity to become Foster-Adopt parent</a:t>
            </a:r>
          </a:p>
          <a:p>
            <a:r>
              <a:rPr lang="en-US" dirty="0" smtClean="0"/>
              <a:t>OCR found GA violated ADA and Rehabilitation Act</a:t>
            </a:r>
          </a:p>
          <a:p>
            <a:r>
              <a:rPr lang="en-US" dirty="0" smtClean="0"/>
              <a:t>Voluntary agreement (GA denied wrongdoing)</a:t>
            </a:r>
          </a:p>
          <a:p>
            <a:pPr lvl="1"/>
            <a:r>
              <a:rPr lang="en-US" dirty="0" smtClean="0"/>
              <a:t>Designation of ADA/Section 504 coordinators, policies, trainings, individualized assessment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01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536" y="279400"/>
            <a:ext cx="10154264" cy="1320800"/>
          </a:xfrm>
        </p:spPr>
        <p:txBody>
          <a:bodyPr>
            <a:noAutofit/>
          </a:bodyPr>
          <a:lstStyle/>
          <a:p>
            <a:r>
              <a:rPr lang="en-US" dirty="0"/>
              <a:t>How to </a:t>
            </a:r>
            <a:r>
              <a:rPr lang="en-US" dirty="0" smtClean="0"/>
              <a:t>file complaints with </a:t>
            </a:r>
            <a:r>
              <a:rPr lang="en-US" dirty="0"/>
              <a:t>DOJ &amp; HHS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536" y="2160590"/>
            <a:ext cx="10344764" cy="3880773"/>
          </a:xfrm>
        </p:spPr>
        <p:txBody>
          <a:bodyPr>
            <a:noAutofit/>
          </a:bodyPr>
          <a:lstStyle/>
          <a:p>
            <a:r>
              <a:rPr lang="en-US" sz="2800" dirty="0"/>
              <a:t>DOJ – Civil Rights Division, Disability Rights Section</a:t>
            </a:r>
          </a:p>
          <a:p>
            <a:pPr lvl="1"/>
            <a:r>
              <a:rPr lang="en-US" dirty="0">
                <a:hlinkClick r:id="rId3"/>
              </a:rPr>
              <a:t>http://www.ada.gov/filing_complaint.htm</a:t>
            </a:r>
            <a:endParaRPr lang="en-US" dirty="0"/>
          </a:p>
          <a:p>
            <a:pPr marL="457189" lvl="1" indent="0">
              <a:buNone/>
            </a:pPr>
            <a:endParaRPr lang="en-US" dirty="0"/>
          </a:p>
          <a:p>
            <a:r>
              <a:rPr lang="en-US" sz="2800" dirty="0"/>
              <a:t>HHS – Office for Civil Rights</a:t>
            </a:r>
          </a:p>
          <a:p>
            <a:pPr lvl="1"/>
            <a:r>
              <a:rPr lang="en-US" u="sng" dirty="0">
                <a:hlinkClick r:id="rId4"/>
              </a:rPr>
              <a:t>https://ocrportal.hhs.gov/ocr/portal/lobby.jsf</a:t>
            </a:r>
            <a:endParaRPr lang="en-US" u="sng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12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 and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Protection and Advocacy organizations </a:t>
            </a:r>
            <a:r>
              <a:rPr lang="en-US" dirty="0" smtClean="0">
                <a:hlinkClick r:id="rId2"/>
              </a:rPr>
              <a:t>www.ndrn.org</a:t>
            </a:r>
            <a:endParaRPr lang="en-US" dirty="0" smtClean="0"/>
          </a:p>
          <a:p>
            <a:r>
              <a:rPr lang="en-US" dirty="0" smtClean="0"/>
              <a:t>ADA National Network </a:t>
            </a:r>
            <a:r>
              <a:rPr lang="en-US" dirty="0" smtClean="0">
                <a:hlinkClick r:id="rId3"/>
              </a:rPr>
              <a:t>www.adata.org</a:t>
            </a:r>
            <a:endParaRPr lang="en-US" dirty="0" smtClean="0"/>
          </a:p>
          <a:p>
            <a:r>
              <a:rPr lang="en-US" dirty="0" smtClean="0"/>
              <a:t>Department of Justice </a:t>
            </a:r>
            <a:r>
              <a:rPr lang="en-US" dirty="0" smtClean="0">
                <a:hlinkClick r:id="rId4"/>
              </a:rPr>
              <a:t>www.ada.gov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21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215899"/>
            <a:ext cx="10744200" cy="1143000"/>
          </a:xfrm>
        </p:spPr>
        <p:txBody>
          <a:bodyPr/>
          <a:lstStyle/>
          <a:p>
            <a:r>
              <a:rPr lang="en-US" sz="3600" b="1" dirty="0"/>
              <a:t>Acknowledgements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723900" y="1223168"/>
            <a:ext cx="10744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US" sz="1800" kern="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kern="0" dirty="0">
                <a:ea typeface="Tahoma" panose="020B0604030504040204" pitchFamily="34" charset="0"/>
                <a:cs typeface="Tahoma" panose="020B0604030504040204" pitchFamily="34" charset="0"/>
              </a:rPr>
              <a:t>Support was provided by the grant #90DP6E0001-01-00, from the National Institute for Disability, Independent Living, and Rehabilitation Research (NIDILRR), US Department of Health and Human Services, </a:t>
            </a:r>
            <a:r>
              <a:rPr lang="en-US" sz="2800" dirty="0"/>
              <a:t>and the Lurie Institute for Disability Policy</a:t>
            </a:r>
            <a:r>
              <a:rPr lang="en-US" sz="2800" kern="0" dirty="0">
                <a:ea typeface="Tahoma" panose="020B0604030504040204" pitchFamily="34" charset="0"/>
                <a:cs typeface="Tahoma" panose="020B0604030504040204" pitchFamily="34" charset="0"/>
              </a:rPr>
              <a:t>. The opinions and conclusions are solely mine and should not be construed as representing the sponsor.</a:t>
            </a:r>
          </a:p>
        </p:txBody>
      </p:sp>
    </p:spTree>
    <p:extLst>
      <p:ext uri="{BB962C8B-B14F-4D97-AF65-F5344CB8AC3E}">
        <p14:creationId xmlns:p14="http://schemas.microsoft.com/office/powerpoint/2010/main" val="31228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215899"/>
            <a:ext cx="10744200" cy="1143000"/>
          </a:xfrm>
        </p:spPr>
        <p:txBody>
          <a:bodyPr/>
          <a:lstStyle/>
          <a:p>
            <a:r>
              <a:rPr lang="en-US" b="1" dirty="0" smtClean="0"/>
              <a:t>THANK YOU!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317500" y="1003299"/>
            <a:ext cx="10744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Robyn M. Powell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kern="0" dirty="0" smtClean="0">
                <a:ea typeface="Tahoma" pitchFamily="34" charset="0"/>
                <a:cs typeface="Tahoma" pitchFamily="34" charset="0"/>
                <a:hlinkClick r:id="rId3"/>
              </a:rPr>
              <a:t>rpowell@brandeis.edu</a:t>
            </a:r>
            <a:r>
              <a:rPr lang="en-US" kern="0" dirty="0" smtClean="0">
                <a:ea typeface="Tahoma" pitchFamily="34" charset="0"/>
                <a:cs typeface="Tahoma" pitchFamily="34" charset="0"/>
              </a:rPr>
              <a:t> 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kern="0" dirty="0" smtClean="0">
                <a:ea typeface="Tahoma" pitchFamily="34" charset="0"/>
                <a:cs typeface="Tahoma" pitchFamily="34" charset="0"/>
                <a:hlinkClick r:id="rId4"/>
              </a:rPr>
              <a:t>www.centerforparentswithdisabilities.org</a:t>
            </a:r>
            <a:endParaRPr lang="en-US" kern="0" dirty="0" smtClean="0">
              <a:ea typeface="Tahoma" pitchFamily="34" charset="0"/>
              <a:cs typeface="Tahoma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kern="0" dirty="0"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99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disclaimer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information on this </a:t>
            </a:r>
            <a:r>
              <a:rPr lang="en-US" dirty="0" smtClean="0"/>
              <a:t>webinar is </a:t>
            </a:r>
            <a:r>
              <a:rPr lang="en-US" dirty="0"/>
              <a:t>provided for informational purposes and is not intended to be legal advice regarding any specific situation. Any links to third-party websites are provided as a courtesy and are not intended to nor do they constitute an endorsement of the linked </a:t>
            </a:r>
            <a:r>
              <a:rPr lang="en-US" dirty="0" smtClean="0"/>
              <a:t>materials. </a:t>
            </a:r>
            <a:r>
              <a:rPr lang="en-US" dirty="0"/>
              <a:t>The information you obtain </a:t>
            </a:r>
            <a:r>
              <a:rPr lang="en-US" dirty="0" smtClean="0"/>
              <a:t>on this webinar </a:t>
            </a:r>
            <a:r>
              <a:rPr lang="en-US" dirty="0"/>
              <a:t>is not, nor is it intended to be, legal advice. You should consult an attorney for advice regarding your individual situation.</a:t>
            </a:r>
          </a:p>
        </p:txBody>
      </p:sp>
    </p:spTree>
    <p:extLst>
      <p:ext uri="{BB962C8B-B14F-4D97-AF65-F5344CB8AC3E}">
        <p14:creationId xmlns:p14="http://schemas.microsoft.com/office/powerpoint/2010/main" val="43414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215899"/>
            <a:ext cx="10744200" cy="1143000"/>
          </a:xfrm>
        </p:spPr>
        <p:txBody>
          <a:bodyPr/>
          <a:lstStyle/>
          <a:p>
            <a:r>
              <a:rPr lang="en-US" sz="3600" b="1" dirty="0"/>
              <a:t>Parents Empowering Parents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838200" y="1358899"/>
            <a:ext cx="10744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2800" kern="0" dirty="0">
                <a:ea typeface="Tahoma" panose="020B0604030504040204" pitchFamily="34" charset="0"/>
                <a:cs typeface="Tahoma" panose="020B0604030504040204" pitchFamily="34" charset="0"/>
              </a:rPr>
              <a:t>Parents Empowering Parents (PEP): National Research Center on Parents with Disabilities and their Families is a cross-disability initiative guided by the ethos of the disability community, “nothing about us without us.” </a:t>
            </a:r>
          </a:p>
          <a:p>
            <a:pPr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2800" kern="0" dirty="0">
                <a:ea typeface="Tahoma" panose="020B0604030504040204" pitchFamily="34" charset="0"/>
                <a:cs typeface="Tahoma" panose="020B0604030504040204" pitchFamily="34" charset="0"/>
              </a:rPr>
              <a:t>Through services, research, and advocacy, the Center provides instruction and information about health and parenting services for parents with disabilities and their families. </a:t>
            </a:r>
          </a:p>
        </p:txBody>
      </p:sp>
    </p:spTree>
    <p:extLst>
      <p:ext uri="{BB962C8B-B14F-4D97-AF65-F5344CB8AC3E}">
        <p14:creationId xmlns:p14="http://schemas.microsoft.com/office/powerpoint/2010/main" val="35016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Introduction to disability rights law</a:t>
            </a:r>
          </a:p>
          <a:p>
            <a:r>
              <a:rPr lang="en-US" dirty="0" smtClean="0"/>
              <a:t>The rights of parents with disabilities in child welfare and family law</a:t>
            </a:r>
          </a:p>
          <a:p>
            <a:r>
              <a:rPr lang="en-US" dirty="0" smtClean="0"/>
              <a:t>The rights of prospective parents with disabilities in adoption and foster care</a:t>
            </a:r>
          </a:p>
          <a:p>
            <a:r>
              <a:rPr lang="en-US" dirty="0" smtClean="0"/>
              <a:t>Access to reproductive health care for parents and prospective parents with disabilities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www.centerforparentswithdisabilities.org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074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Learn about adoption and foster care</a:t>
            </a:r>
          </a:p>
          <a:p>
            <a:r>
              <a:rPr lang="en-US" dirty="0" smtClean="0"/>
              <a:t>Understand the basics of the Rehabilitation </a:t>
            </a:r>
            <a:r>
              <a:rPr lang="en-US" dirty="0"/>
              <a:t>Act and the Americans with Disabilities Act</a:t>
            </a:r>
            <a:endParaRPr lang="en-US" dirty="0" smtClean="0"/>
          </a:p>
          <a:p>
            <a:r>
              <a:rPr lang="en-US" dirty="0" smtClean="0"/>
              <a:t>Describe how disability rights laws relate to adoption and foster care</a:t>
            </a:r>
          </a:p>
        </p:txBody>
      </p:sp>
    </p:spTree>
    <p:extLst>
      <p:ext uri="{BB962C8B-B14F-4D97-AF65-F5344CB8AC3E}">
        <p14:creationId xmlns:p14="http://schemas.microsoft.com/office/powerpoint/2010/main" val="87670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 of adoption and foster care</a:t>
            </a:r>
          </a:p>
          <a:p>
            <a:r>
              <a:rPr lang="en-US" dirty="0" smtClean="0"/>
              <a:t>Disability rights law</a:t>
            </a:r>
          </a:p>
          <a:p>
            <a:r>
              <a:rPr lang="en-US" dirty="0" smtClean="0"/>
              <a:t>Enforcement of disability rights </a:t>
            </a:r>
          </a:p>
        </p:txBody>
      </p:sp>
    </p:spTree>
    <p:extLst>
      <p:ext uri="{BB962C8B-B14F-4D97-AF65-F5344CB8AC3E}">
        <p14:creationId xmlns:p14="http://schemas.microsoft.com/office/powerpoint/2010/main" val="135103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adoption?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Creates a legal relationship between parent and child</a:t>
            </a:r>
          </a:p>
          <a:p>
            <a:r>
              <a:rPr lang="en-US" dirty="0" smtClean="0"/>
              <a:t>Domestic adoption: public agency, private (agency, facilitator, attorney</a:t>
            </a:r>
          </a:p>
          <a:p>
            <a:pPr lvl="1"/>
            <a:r>
              <a:rPr lang="en-US" dirty="0" smtClean="0"/>
              <a:t>Governed by state laws primarily</a:t>
            </a:r>
          </a:p>
          <a:p>
            <a:pPr lvl="1"/>
            <a:r>
              <a:rPr lang="en-US" dirty="0" smtClean="0"/>
              <a:t>Courts and </a:t>
            </a:r>
            <a:r>
              <a:rPr lang="en-US" dirty="0"/>
              <a:t>agencies consider a list of </a:t>
            </a:r>
            <a:r>
              <a:rPr lang="en-US" dirty="0" smtClean="0"/>
              <a:t>criteria (e.g., age, financial stability, marital status, physical and mental health, family composition)</a:t>
            </a:r>
            <a:endParaRPr lang="en-US" dirty="0"/>
          </a:p>
          <a:p>
            <a:r>
              <a:rPr lang="en-US" dirty="0" smtClean="0"/>
              <a:t>International adoption: countries define their own criteria</a:t>
            </a:r>
          </a:p>
        </p:txBody>
      </p:sp>
    </p:spTree>
    <p:extLst>
      <p:ext uri="{BB962C8B-B14F-4D97-AF65-F5344CB8AC3E}">
        <p14:creationId xmlns:p14="http://schemas.microsoft.com/office/powerpoint/2010/main" val="191445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foster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Foster care (also known as out-of-home care) is a temporary service provided by </a:t>
            </a:r>
            <a:r>
              <a:rPr lang="en-US" dirty="0" smtClean="0"/>
              <a:t>child welfare agencies for </a:t>
            </a:r>
            <a:r>
              <a:rPr lang="en-US" dirty="0"/>
              <a:t>children who cannot live with their </a:t>
            </a:r>
            <a:r>
              <a:rPr lang="en-US" dirty="0" smtClean="0"/>
              <a:t>families</a:t>
            </a:r>
          </a:p>
          <a:p>
            <a:r>
              <a:rPr lang="en-US" dirty="0" smtClean="0"/>
              <a:t>Children </a:t>
            </a:r>
            <a:r>
              <a:rPr lang="en-US" dirty="0"/>
              <a:t>in foster care may live with relatives or with unrelated foster </a:t>
            </a:r>
            <a:r>
              <a:rPr lang="en-US" dirty="0" smtClean="0"/>
              <a:t>parents</a:t>
            </a:r>
          </a:p>
          <a:p>
            <a:r>
              <a:rPr lang="en-US" dirty="0" smtClean="0"/>
              <a:t>Foster-to-adopt</a:t>
            </a:r>
          </a:p>
          <a:p>
            <a:r>
              <a:rPr lang="en-US" dirty="0" smtClean="0"/>
              <a:t>Governed by state laws, primarily</a:t>
            </a:r>
          </a:p>
          <a:p>
            <a:r>
              <a:rPr lang="en-US" dirty="0" smtClean="0"/>
              <a:t>Foster parents must satisfy 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2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ent Center PPT Template" id="{446459DE-F6A3-4043-BE05-ADB3E97B68B3}" vid="{BBD9509C-A94F-DE4A-A726-3B4E8E32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Parent Center PPT Template</Template>
  <TotalTime>783</TotalTime>
  <Words>855</Words>
  <Application>Microsoft Macintosh PowerPoint</Application>
  <PresentationFormat>Widescreen</PresentationFormat>
  <Paragraphs>119</Paragraphs>
  <Slides>20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Calibri</vt:lpstr>
      <vt:lpstr>Calibri Light</vt:lpstr>
      <vt:lpstr>Mangal</vt:lpstr>
      <vt:lpstr>Tahoma</vt:lpstr>
      <vt:lpstr>Wingdings</vt:lpstr>
      <vt:lpstr>Arial</vt:lpstr>
      <vt:lpstr>Office Theme</vt:lpstr>
      <vt:lpstr>PowerPoint Presentation</vt:lpstr>
      <vt:lpstr>Acknowledgements</vt:lpstr>
      <vt:lpstr>Legal disclaimer</vt:lpstr>
      <vt:lpstr>Parents Empowering Parents</vt:lpstr>
      <vt:lpstr>Training curriculum</vt:lpstr>
      <vt:lpstr>Learning objectives</vt:lpstr>
      <vt:lpstr>Overview</vt:lpstr>
      <vt:lpstr>What is adoption?</vt:lpstr>
      <vt:lpstr>What is foster care?</vt:lpstr>
      <vt:lpstr>Disability rights laws</vt:lpstr>
      <vt:lpstr>Who is a person with a disability under ADA and Section 504?</vt:lpstr>
      <vt:lpstr>How do disability rights laws apply to adoption?</vt:lpstr>
      <vt:lpstr>How do disability rights laws apply to foster care?</vt:lpstr>
      <vt:lpstr>Non-discrimination requirements</vt:lpstr>
      <vt:lpstr>Specific things to consider</vt:lpstr>
      <vt:lpstr>Exceptions/defenses</vt:lpstr>
      <vt:lpstr>HHS Settlement Agreement with State of Georgia</vt:lpstr>
      <vt:lpstr>How to file complaints with DOJ &amp; HHS</vt:lpstr>
      <vt:lpstr>Additional resources and tools</vt:lpstr>
      <vt:lpstr>THANK YOU!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Robyn Powell</dc:creator>
  <cp:lastModifiedBy>Robyn Powell</cp:lastModifiedBy>
  <cp:revision>24</cp:revision>
  <dcterms:created xsi:type="dcterms:W3CDTF">2019-03-07T15:18:31Z</dcterms:created>
  <dcterms:modified xsi:type="dcterms:W3CDTF">2019-03-13T13:46:24Z</dcterms:modified>
</cp:coreProperties>
</file>