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96" r:id="rId3"/>
    <p:sldId id="303" r:id="rId4"/>
    <p:sldId id="299" r:id="rId5"/>
    <p:sldId id="325" r:id="rId6"/>
    <p:sldId id="326" r:id="rId7"/>
    <p:sldId id="298" r:id="rId8"/>
    <p:sldId id="315" r:id="rId9"/>
    <p:sldId id="316" r:id="rId10"/>
    <p:sldId id="317" r:id="rId11"/>
    <p:sldId id="318" r:id="rId12"/>
    <p:sldId id="312" r:id="rId13"/>
    <p:sldId id="319" r:id="rId14"/>
    <p:sldId id="321" r:id="rId15"/>
    <p:sldId id="301" r:id="rId16"/>
    <p:sldId id="327" r:id="rId17"/>
    <p:sldId id="328" r:id="rId18"/>
    <p:sldId id="313" r:id="rId19"/>
    <p:sldId id="322" r:id="rId20"/>
    <p:sldId id="323" r:id="rId21"/>
    <p:sldId id="324" r:id="rId22"/>
    <p:sldId id="304" r:id="rId23"/>
    <p:sldId id="29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6C56"/>
    <a:srgbClr val="389879"/>
    <a:srgbClr val="006ED2"/>
    <a:srgbClr val="000D67"/>
    <a:srgbClr val="4BA9FF"/>
    <a:srgbClr val="005CB0"/>
    <a:srgbClr val="8FCAFF"/>
    <a:srgbClr val="295193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67" autoAdjust="0"/>
    <p:restoredTop sz="76795" autoAdjust="0"/>
  </p:normalViewPr>
  <p:slideViewPr>
    <p:cSldViewPr snapToGrid="0">
      <p:cViewPr>
        <p:scale>
          <a:sx n="80" d="100"/>
          <a:sy n="80" d="100"/>
        </p:scale>
        <p:origin x="576" y="6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0D901-9FEF-4042-87F2-71B9F2C14D8A}" type="datetimeFigureOut">
              <a:rPr lang="en-US" smtClean="0"/>
              <a:t>3/13/19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78573-6E11-BB4D-BB9B-44EA5BE0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78573-6E11-BB4D-BB9B-44EA5BE0D7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83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i="1" smtClean="0"/>
              <a:t>Evaluation</a:t>
            </a:r>
            <a:r>
              <a:rPr lang="en-US" b="1" i="1" dirty="0" smtClean="0"/>
              <a:t>!!!</a:t>
            </a:r>
            <a:endParaRPr lang="en-US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36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i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9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78573-6E11-BB4D-BB9B-44EA5BE0D7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38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i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59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9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19138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6/21/2014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733B7-A789-475C-8DC3-95B5A26B17F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13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19138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6/21/2014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733B7-A789-475C-8DC3-95B5A26B17F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4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19138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79F6F-33E6-8649-9695-92C01E10465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30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77A58-208A-4D4F-B21E-6E8C13C908E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1"/>
            <a:ext cx="12192000" cy="4902201"/>
          </a:xfrm>
          <a:prstGeom prst="rect">
            <a:avLst/>
          </a:prstGeom>
          <a:solidFill>
            <a:srgbClr val="296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550" y="5604751"/>
            <a:ext cx="5676900" cy="111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49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4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6192837"/>
            <a:ext cx="12192001" cy="665163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baseline="0">
                <a:solidFill>
                  <a:srgbClr val="296C56"/>
                </a:solidFill>
                <a:latin typeface="+mn-lt"/>
              </a:defRPr>
            </a:lvl1pPr>
          </a:lstStyle>
          <a:p>
            <a:r>
              <a:rPr lang="en-US" dirty="0" smtClean="0"/>
              <a:t>Acknowledgements (no more than 2 lines)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23227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 baseline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 (minimum 24pt font)</a:t>
            </a:r>
          </a:p>
          <a:p>
            <a:pPr lvl="1"/>
            <a:r>
              <a:rPr lang="en-US" dirty="0" smtClean="0"/>
              <a:t>Second level (minimum 24pt font)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192837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1786189" y="-3175"/>
            <a:ext cx="405811" cy="6861175"/>
          </a:xfrm>
          <a:prstGeom prst="rect">
            <a:avLst/>
          </a:prstGeom>
          <a:gradFill>
            <a:gsLst>
              <a:gs pos="0">
                <a:srgbClr val="296C56"/>
              </a:gs>
              <a:gs pos="72000">
                <a:srgbClr val="389879"/>
              </a:gs>
              <a:gs pos="100000">
                <a:srgbClr val="000D67">
                  <a:tint val="23500"/>
                  <a:satMod val="16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044" y="6261370"/>
            <a:ext cx="2717504" cy="52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01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rgbClr val="000D67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296C56"/>
                </a:solidFill>
              </a:rPr>
              <a:t>Acknowledgements (no more than 2 lines)</a:t>
            </a:r>
            <a:endParaRPr lang="en-US" dirty="0">
              <a:solidFill>
                <a:srgbClr val="296C56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825625"/>
            <a:ext cx="10515600" cy="423227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 baseline="0"/>
            </a:lvl2pPr>
          </a:lstStyle>
          <a:p>
            <a:pPr lvl="0"/>
            <a:r>
              <a:rPr lang="en-US" dirty="0" smtClean="0"/>
              <a:t>Click to edit Master text styles (minimum 24pt font)</a:t>
            </a:r>
          </a:p>
          <a:p>
            <a:pPr lvl="1"/>
            <a:r>
              <a:rPr lang="en-US" dirty="0" smtClean="0"/>
              <a:t>Second level (minimum 24pt font)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5970A42-C35C-408D-A940-2F3330ADDD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192837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06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296C56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6192837"/>
            <a:ext cx="12192001" cy="665163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192837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11938589" y="-3175"/>
            <a:ext cx="405811" cy="6861175"/>
          </a:xfrm>
          <a:prstGeom prst="rect">
            <a:avLst/>
          </a:prstGeom>
          <a:gradFill>
            <a:gsLst>
              <a:gs pos="0">
                <a:srgbClr val="296C56"/>
              </a:gs>
              <a:gs pos="72000">
                <a:srgbClr val="389879"/>
              </a:gs>
              <a:gs pos="100000">
                <a:srgbClr val="000D67">
                  <a:tint val="23500"/>
                  <a:satMod val="16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9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0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3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6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3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4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4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ada.gov/ma_docf_lof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da.gov/doj_hhs_ta/child_welfare_ta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a.gov/filing_complaint.htm" TargetMode="External"/><Relationship Id="rId4" Type="http://schemas.openxmlformats.org/officeDocument/2006/relationships/hyperlink" Target="https://ocrportal.hhs.gov/ocr/portal/lobby.js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ata.org/" TargetMode="External"/><Relationship Id="rId4" Type="http://schemas.openxmlformats.org/officeDocument/2006/relationships/hyperlink" Target="http://www.ada.gov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drn.org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rpowell@brandeis.edu" TargetMode="External"/><Relationship Id="rId4" Type="http://schemas.openxmlformats.org/officeDocument/2006/relationships/hyperlink" Target="http://www.centerforparentswithdisabilities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enterforparentswithdisabilities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74635" y="540179"/>
            <a:ext cx="82677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The Rights of Parents with Disabilities in Child Welfare and Family Law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677" y="2888448"/>
            <a:ext cx="6415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Robyn M. Powell, M.A., J.D.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Parents Empowering Parents: National Research Center for Parents with Disabilities and their Families</a:t>
            </a:r>
          </a:p>
        </p:txBody>
      </p:sp>
    </p:spTree>
    <p:extLst>
      <p:ext uri="{BB962C8B-B14F-4D97-AF65-F5344CB8AC3E}">
        <p14:creationId xmlns:p14="http://schemas.microsoft.com/office/powerpoint/2010/main" val="11536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welfare vs. family law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Child welfare system</a:t>
            </a:r>
          </a:p>
          <a:p>
            <a:pPr lvl="1"/>
            <a:r>
              <a:rPr lang="en-US" sz="3200" dirty="0" smtClean="0"/>
              <a:t>State or local agencies</a:t>
            </a:r>
          </a:p>
          <a:p>
            <a:pPr lvl="1"/>
            <a:r>
              <a:rPr lang="en-US" sz="3200" dirty="0" smtClean="0"/>
              <a:t>Government is seeking custody</a:t>
            </a:r>
          </a:p>
          <a:p>
            <a:pPr lvl="1"/>
            <a:r>
              <a:rPr lang="en-US" sz="3200" dirty="0" smtClean="0"/>
              <a:t>Federal and state laws</a:t>
            </a:r>
          </a:p>
          <a:p>
            <a:pPr lvl="1"/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Family law</a:t>
            </a:r>
          </a:p>
          <a:p>
            <a:pPr lvl="1"/>
            <a:r>
              <a:rPr lang="en-US" sz="3200" dirty="0" smtClean="0"/>
              <a:t>One parent is seeking custody or visitation from other parent</a:t>
            </a:r>
          </a:p>
          <a:p>
            <a:pPr lvl="1"/>
            <a:r>
              <a:rPr lang="en-US" sz="3200" dirty="0" smtClean="0"/>
              <a:t>Best interest standard</a:t>
            </a:r>
          </a:p>
          <a:p>
            <a:pPr lvl="1"/>
            <a:r>
              <a:rPr lang="en-US" sz="3200" dirty="0" smtClean="0"/>
              <a:t>State laws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695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 rights laws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Americans with Disabilities Act (ADA)</a:t>
            </a:r>
          </a:p>
          <a:p>
            <a:pPr lvl="1"/>
            <a:r>
              <a:rPr lang="en-US" dirty="0" smtClean="0"/>
              <a:t>Became law in 1990</a:t>
            </a:r>
          </a:p>
          <a:p>
            <a:pPr lvl="1"/>
            <a:r>
              <a:rPr lang="en-US" dirty="0" smtClean="0"/>
              <a:t>Applies to employment (Title I); state and local governments (Title II); places of public accommodation (Title III); telecommunications (Title IV)</a:t>
            </a:r>
          </a:p>
          <a:p>
            <a:pPr lvl="1"/>
            <a:endParaRPr lang="en-US" dirty="0"/>
          </a:p>
          <a:p>
            <a:r>
              <a:rPr lang="en-US" dirty="0" smtClean="0"/>
              <a:t>Section 504 of the Rehabilitation Act</a:t>
            </a:r>
          </a:p>
          <a:p>
            <a:pPr lvl="1"/>
            <a:r>
              <a:rPr lang="en-US" dirty="0" smtClean="0"/>
              <a:t>Became law in 1973</a:t>
            </a:r>
          </a:p>
          <a:p>
            <a:pPr lvl="1"/>
            <a:r>
              <a:rPr lang="en-US" dirty="0" smtClean="0"/>
              <a:t>Applies to federal agencies and entities receiving federal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3193"/>
            <a:ext cx="10744200" cy="1143000"/>
          </a:xfrm>
        </p:spPr>
        <p:txBody>
          <a:bodyPr/>
          <a:lstStyle/>
          <a:p>
            <a:r>
              <a:rPr lang="en-US" sz="3600" b="1" dirty="0"/>
              <a:t>Who is </a:t>
            </a:r>
            <a:r>
              <a:rPr lang="en-US" sz="3600" b="1" dirty="0" smtClean="0"/>
              <a:t>a person with a disability under ADA </a:t>
            </a:r>
            <a:r>
              <a:rPr lang="en-US" sz="3600" b="1" dirty="0"/>
              <a:t>and Section 504?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609600" y="1665204"/>
            <a:ext cx="10744200" cy="406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3600" kern="0" dirty="0">
                <a:ea typeface="Tahoma" panose="020B0604030504040204" pitchFamily="34" charset="0"/>
                <a:cs typeface="Tahoma" panose="020B0604030504040204" pitchFamily="34" charset="0"/>
              </a:rPr>
              <a:t>Three ways to meet definition: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Physical or mental impairment that substantially limits one or more major life activities or major bodily functions;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A record of such an impairment; OR</a:t>
            </a:r>
          </a:p>
          <a:p>
            <a:pPr marL="514350" lvl="1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	(e.g., history of heart disease)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Being regarded as having such an impairment</a:t>
            </a:r>
          </a:p>
          <a:p>
            <a:pPr marL="457200" lvl="1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	(e.g., employer fires employee after rumor of HIV, </a:t>
            </a:r>
            <a:r>
              <a:rPr lang="en-US" kern="0" dirty="0" smtClean="0">
                <a:ea typeface="Tahoma" panose="020B0604030504040204" pitchFamily="34" charset="0"/>
                <a:cs typeface="Tahoma" panose="020B0604030504040204" pitchFamily="34" charset="0"/>
              </a:rPr>
              <a:t>although </a:t>
            </a: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it didn't substantially limit)</a:t>
            </a:r>
          </a:p>
        </p:txBody>
      </p:sp>
    </p:spTree>
    <p:extLst>
      <p:ext uri="{BB962C8B-B14F-4D97-AF65-F5344CB8AC3E}">
        <p14:creationId xmlns:p14="http://schemas.microsoft.com/office/powerpoint/2010/main" val="3579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disability rights laws apply to the child welfare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 and Section 504 of the Rehabilitation Act</a:t>
            </a:r>
          </a:p>
          <a:p>
            <a:pPr lvl="1"/>
            <a:r>
              <a:rPr lang="en-US" dirty="0" smtClean="0"/>
              <a:t>Title II </a:t>
            </a:r>
            <a:r>
              <a:rPr lang="mr-IN" dirty="0" smtClean="0"/>
              <a:t>–</a:t>
            </a:r>
            <a:r>
              <a:rPr lang="en-US" dirty="0" smtClean="0"/>
              <a:t> state or local agencies and contractors, courts</a:t>
            </a:r>
          </a:p>
          <a:p>
            <a:pPr lvl="1"/>
            <a:r>
              <a:rPr lang="en-US" dirty="0" smtClean="0"/>
              <a:t>Title III </a:t>
            </a:r>
            <a:r>
              <a:rPr lang="mr-IN" dirty="0" smtClean="0"/>
              <a:t>–</a:t>
            </a:r>
            <a:r>
              <a:rPr lang="en-US" dirty="0" smtClean="0"/>
              <a:t> attorneys, psychologists, evaluators</a:t>
            </a:r>
          </a:p>
          <a:p>
            <a:pPr lvl="1"/>
            <a:r>
              <a:rPr lang="en-US" dirty="0" smtClean="0"/>
              <a:t>Section 504 </a:t>
            </a:r>
            <a:r>
              <a:rPr lang="mr-IN" dirty="0" smtClean="0"/>
              <a:t>–</a:t>
            </a:r>
            <a:r>
              <a:rPr lang="en-US" dirty="0" smtClean="0"/>
              <a:t> states receive federal funding for their child welfare agencies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disability rights laws apply to family law?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 and Section 504 of the Rehabilitation Act</a:t>
            </a:r>
          </a:p>
          <a:p>
            <a:pPr lvl="1"/>
            <a:r>
              <a:rPr lang="en-US" dirty="0" smtClean="0"/>
              <a:t>Title II </a:t>
            </a:r>
            <a:r>
              <a:rPr lang="mr-IN" dirty="0" smtClean="0"/>
              <a:t>–</a:t>
            </a:r>
            <a:r>
              <a:rPr lang="en-US" dirty="0" smtClean="0"/>
              <a:t> courts</a:t>
            </a:r>
          </a:p>
          <a:p>
            <a:pPr lvl="1"/>
            <a:r>
              <a:rPr lang="en-US" dirty="0" smtClean="0"/>
              <a:t>Title III </a:t>
            </a:r>
            <a:r>
              <a:rPr lang="mr-IN" dirty="0" smtClean="0"/>
              <a:t>–</a:t>
            </a:r>
            <a:r>
              <a:rPr lang="en-US" dirty="0" smtClean="0"/>
              <a:t> attorneys, psychologists, evaluators</a:t>
            </a:r>
          </a:p>
          <a:p>
            <a:pPr lvl="1"/>
            <a:r>
              <a:rPr lang="en-US" dirty="0" smtClean="0"/>
              <a:t>Section 504 </a:t>
            </a:r>
            <a:r>
              <a:rPr lang="mr-IN" dirty="0" smtClean="0"/>
              <a:t>–</a:t>
            </a:r>
            <a:r>
              <a:rPr lang="en-US" smtClean="0"/>
              <a:t> courts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Non-discrimination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Integration</a:t>
            </a:r>
          </a:p>
          <a:p>
            <a:r>
              <a:rPr lang="en-US" dirty="0" smtClean="0"/>
              <a:t>Equal opportunity</a:t>
            </a:r>
            <a:endParaRPr lang="en-US" dirty="0"/>
          </a:p>
          <a:p>
            <a:r>
              <a:rPr lang="en-US" dirty="0" smtClean="0"/>
              <a:t>Eligibility criteria</a:t>
            </a:r>
            <a:endParaRPr lang="en-US" dirty="0"/>
          </a:p>
          <a:p>
            <a:r>
              <a:rPr lang="en-US" dirty="0" smtClean="0"/>
              <a:t>Reasonable modifications</a:t>
            </a:r>
            <a:endParaRPr lang="en-US" dirty="0"/>
          </a:p>
          <a:p>
            <a:r>
              <a:rPr lang="en-US" dirty="0" smtClean="0"/>
              <a:t>Effective communication</a:t>
            </a:r>
          </a:p>
          <a:p>
            <a:r>
              <a:rPr lang="en-US" dirty="0" smtClean="0"/>
              <a:t>Physical access</a:t>
            </a:r>
          </a:p>
          <a:p>
            <a:r>
              <a:rPr lang="en-US" dirty="0" smtClean="0"/>
              <a:t>Individualized assessment</a:t>
            </a:r>
          </a:p>
          <a:p>
            <a:endParaRPr lang="en-US" dirty="0"/>
          </a:p>
          <a:p>
            <a:r>
              <a:rPr lang="en-US" dirty="0" smtClean="0"/>
              <a:t>Note: cannot charge or impose additional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9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5900"/>
            <a:ext cx="10668000" cy="1485900"/>
          </a:xfrm>
        </p:spPr>
        <p:txBody>
          <a:bodyPr anchor="t">
            <a:normAutofit/>
          </a:bodyPr>
          <a:lstStyle/>
          <a:p>
            <a:r>
              <a:rPr lang="en-US" sz="4000"/>
              <a:t>Examples of Reasonable Modifications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36579"/>
            <a:ext cx="4684295" cy="4381501"/>
          </a:xfrm>
        </p:spPr>
        <p:txBody>
          <a:bodyPr>
            <a:noAutofit/>
          </a:bodyPr>
          <a:lstStyle/>
          <a:p>
            <a:r>
              <a:rPr lang="en-US" sz="2400" dirty="0"/>
              <a:t>Increase frequency/extend length of service provision</a:t>
            </a:r>
          </a:p>
          <a:p>
            <a:r>
              <a:rPr lang="en-US" sz="2400" dirty="0"/>
              <a:t>Provide in-home parent modeling</a:t>
            </a:r>
          </a:p>
          <a:p>
            <a:r>
              <a:rPr lang="en-US" sz="2400" dirty="0"/>
              <a:t>Links of parent with a co-parent or mentor</a:t>
            </a:r>
          </a:p>
          <a:p>
            <a:r>
              <a:rPr lang="en-US" sz="2400" dirty="0"/>
              <a:t>Tailor parenting education to the needs of the parent</a:t>
            </a:r>
          </a:p>
          <a:p>
            <a:r>
              <a:rPr lang="en-US" sz="2400" dirty="0"/>
              <a:t>Provide services at an individual’s home or alternative accessible site</a:t>
            </a:r>
          </a:p>
          <a:p>
            <a:pPr>
              <a:buClr>
                <a:schemeClr val="accent2"/>
              </a:buClr>
            </a:pPr>
            <a:endParaRPr lang="en-US" sz="267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9403" y="1236579"/>
            <a:ext cx="5110471" cy="4165601"/>
          </a:xfrm>
        </p:spPr>
        <p:txBody>
          <a:bodyPr>
            <a:noAutofit/>
          </a:bodyPr>
          <a:lstStyle/>
          <a:p>
            <a:r>
              <a:rPr lang="en-US" sz="2400"/>
              <a:t>Give frequent reminders for appointments/services</a:t>
            </a:r>
          </a:p>
          <a:p>
            <a:r>
              <a:rPr lang="en-US" sz="2400"/>
              <a:t>Provide accessible transportation</a:t>
            </a:r>
          </a:p>
          <a:p>
            <a:r>
              <a:rPr lang="en-US" sz="2400"/>
              <a:t>Provide all information in large print, audio tape, Braille, or digital format</a:t>
            </a:r>
          </a:p>
          <a:p>
            <a:r>
              <a:rPr lang="en-US" sz="2400"/>
              <a:t>Offer note-taking or transcriptions of meetings and court activities</a:t>
            </a:r>
          </a:p>
          <a:p>
            <a:r>
              <a:rPr lang="en-US" sz="2400"/>
              <a:t>Assist in reading materials</a:t>
            </a:r>
          </a:p>
          <a:p>
            <a:r>
              <a:rPr lang="en-US" sz="2400"/>
              <a:t>Provide interpreters</a:t>
            </a:r>
            <a:endParaRPr lang="en-US" sz="400"/>
          </a:p>
        </p:txBody>
      </p:sp>
      <p:sp>
        <p:nvSpPr>
          <p:cNvPr id="5" name="TextBox 4"/>
          <p:cNvSpPr txBox="1"/>
          <p:nvPr/>
        </p:nvSpPr>
        <p:spPr>
          <a:xfrm>
            <a:off x="448649" y="5512446"/>
            <a:ext cx="9601200" cy="55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1600" i="1"/>
              <a:t>See</a:t>
            </a:r>
            <a:r>
              <a:rPr lang="en-US" sz="1600"/>
              <a:t> University of Minnesota, Center for Advanced Studies in Child Welfare, </a:t>
            </a:r>
            <a:r>
              <a:rPr lang="en-US" sz="1600" i="1"/>
              <a:t>Guide for Creating Legislative Change: Disability in the Termination of Parental Rights and Other Child Custody Statutes </a:t>
            </a:r>
            <a:r>
              <a:rPr lang="en-US" sz="1600"/>
              <a:t>(2007).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40590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6" y="214118"/>
            <a:ext cx="9473698" cy="1485900"/>
          </a:xfrm>
        </p:spPr>
        <p:txBody>
          <a:bodyPr anchor="t">
            <a:normAutofit/>
          </a:bodyPr>
          <a:lstStyle/>
          <a:p>
            <a:r>
              <a:rPr lang="en-US" dirty="0"/>
              <a:t>Examples of </a:t>
            </a:r>
            <a:r>
              <a:rPr lang="en-US"/>
              <a:t>Reasonable Modifications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336" y="1232570"/>
            <a:ext cx="4964643" cy="4089401"/>
          </a:xfrm>
        </p:spPr>
        <p:txBody>
          <a:bodyPr>
            <a:noAutofit/>
          </a:bodyPr>
          <a:lstStyle/>
          <a:p>
            <a:r>
              <a:rPr lang="en-US" sz="2400" dirty="0"/>
              <a:t>Day care services</a:t>
            </a:r>
          </a:p>
          <a:p>
            <a:r>
              <a:rPr lang="en-US" sz="2400" dirty="0"/>
              <a:t>Respite care</a:t>
            </a:r>
          </a:p>
          <a:p>
            <a:r>
              <a:rPr lang="en-US" sz="2400" dirty="0"/>
              <a:t>Family or informal support networks (church, neighbors)</a:t>
            </a:r>
          </a:p>
          <a:p>
            <a:r>
              <a:rPr lang="en-US" sz="2400" dirty="0"/>
              <a:t>Parent helper/child care assistant</a:t>
            </a:r>
          </a:p>
          <a:p>
            <a:r>
              <a:rPr lang="en-US" sz="2400" dirty="0"/>
              <a:t>Aide or personal assistant</a:t>
            </a:r>
          </a:p>
          <a:p>
            <a:r>
              <a:rPr lang="en-US" sz="2400" dirty="0"/>
              <a:t>Supported housing</a:t>
            </a:r>
          </a:p>
          <a:p>
            <a:r>
              <a:rPr lang="en-US" sz="2400" dirty="0"/>
              <a:t>Pictorial representation or reminders of tasks (step by step)</a:t>
            </a:r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8607" y="1232571"/>
            <a:ext cx="4679414" cy="4089400"/>
          </a:xfrm>
        </p:spPr>
        <p:txBody>
          <a:bodyPr>
            <a:noAutofit/>
          </a:bodyPr>
          <a:lstStyle/>
          <a:p>
            <a:r>
              <a:rPr lang="en-US" sz="2400" dirty="0"/>
              <a:t>Housekeeping services</a:t>
            </a:r>
          </a:p>
          <a:p>
            <a:r>
              <a:rPr lang="en-US" sz="2400" dirty="0"/>
              <a:t>Adaptive equipment (e.g. adaptive cribs and child care equipment, communication devices, specialized computer software, cooking/feeding equipment)</a:t>
            </a:r>
          </a:p>
          <a:p>
            <a:r>
              <a:rPr lang="en-US" sz="2400" dirty="0"/>
              <a:t>Adaptation to physical environment (e.g. ramps, lower counters, level handled door knobs)</a:t>
            </a:r>
            <a:endParaRPr lang="en-US" sz="2400" i="1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17965" y="5494868"/>
            <a:ext cx="9601200" cy="55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1600" i="1" dirty="0"/>
              <a:t>See</a:t>
            </a:r>
            <a:r>
              <a:rPr lang="en-US" sz="1600" dirty="0"/>
              <a:t> University of Minnesota, Center for Advanced Studies in Child Welfare, </a:t>
            </a:r>
            <a:r>
              <a:rPr lang="en-US" sz="1600" i="1" dirty="0"/>
              <a:t>Guide for Creating Legislative Change: Disability in the Termination of Parental Rights and Other Child Custody Statutes </a:t>
            </a:r>
            <a:r>
              <a:rPr lang="en-US" sz="1600" dirty="0"/>
              <a:t>(2007).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4990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Exceptions/defenses</a:t>
            </a:r>
            <a:endParaRPr lang="en-US" sz="4400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Fundamental alteration</a:t>
            </a:r>
          </a:p>
          <a:p>
            <a:r>
              <a:rPr lang="en-US" dirty="0" smtClean="0"/>
              <a:t>Undue financial and administrative burdens</a:t>
            </a:r>
          </a:p>
          <a:p>
            <a:r>
              <a:rPr lang="en-US" dirty="0" smtClean="0"/>
              <a:t>Direct threat</a:t>
            </a:r>
          </a:p>
          <a:p>
            <a:r>
              <a:rPr lang="en-US" dirty="0" smtClean="0"/>
              <a:t>Legitimate safety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707" y="279400"/>
            <a:ext cx="10222840" cy="1320800"/>
          </a:xfrm>
        </p:spPr>
        <p:txBody>
          <a:bodyPr>
            <a:normAutofit fontScale="90000"/>
          </a:bodyPr>
          <a:lstStyle/>
          <a:p>
            <a:r>
              <a:rPr lang="en-US" sz="4800"/>
              <a:t>DOJ/HHS Letter of Findings (“Sara Gordon” case)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707" y="2006600"/>
            <a:ext cx="10222839" cy="3880773"/>
          </a:xfrm>
        </p:spPr>
        <p:txBody>
          <a:bodyPr>
            <a:noAutofit/>
          </a:bodyPr>
          <a:lstStyle/>
          <a:p>
            <a:r>
              <a:rPr lang="en-US" sz="2800" dirty="0"/>
              <a:t>January 29, 2015 Letter of Findings to DCF</a:t>
            </a:r>
          </a:p>
          <a:p>
            <a:r>
              <a:rPr lang="en-US" sz="2800" dirty="0"/>
              <a:t>Mother with I/DD, lost custody of newborn</a:t>
            </a:r>
          </a:p>
          <a:p>
            <a:r>
              <a:rPr lang="en-US" sz="2800" dirty="0"/>
              <a:t>State violated ADA and Section 504</a:t>
            </a:r>
          </a:p>
          <a:p>
            <a:r>
              <a:rPr lang="en-US" sz="2800" dirty="0"/>
              <a:t>State must provide mother appropriate supports and opportunity to demonstrate fitness</a:t>
            </a:r>
          </a:p>
          <a:p>
            <a:r>
              <a:rPr lang="en-US" sz="2800" dirty="0"/>
              <a:t>Available at </a:t>
            </a:r>
            <a:r>
              <a:rPr lang="en-US" sz="2800" dirty="0">
                <a:hlinkClick r:id="rId3"/>
              </a:rPr>
              <a:t>http://www.ada.gov/ma_docf_lof.pdf</a:t>
            </a:r>
            <a:endParaRPr lang="en-US" sz="2800" dirty="0"/>
          </a:p>
          <a:p>
            <a:r>
              <a:rPr lang="en-US" sz="2800" dirty="0"/>
              <a:t>Family was reunited after 2 years, 3 months, and 12 days!</a:t>
            </a:r>
          </a:p>
        </p:txBody>
      </p:sp>
    </p:spTree>
    <p:extLst>
      <p:ext uri="{BB962C8B-B14F-4D97-AF65-F5344CB8AC3E}">
        <p14:creationId xmlns:p14="http://schemas.microsoft.com/office/powerpoint/2010/main" val="95653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15899"/>
            <a:ext cx="10744200" cy="1143000"/>
          </a:xfrm>
        </p:spPr>
        <p:txBody>
          <a:bodyPr/>
          <a:lstStyle/>
          <a:p>
            <a:r>
              <a:rPr lang="en-US" sz="3600" b="1" dirty="0"/>
              <a:t>Acknowledgements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723900" y="1223168"/>
            <a:ext cx="10744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800" kern="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Support was provided by the grant #90DP6E0001-01-00, from the National Institute for Disability, Independent Living, and Rehabilitation Research (NIDILRR), US Department of Health and Human Services, </a:t>
            </a:r>
            <a:r>
              <a:rPr lang="en-US" sz="2800" dirty="0"/>
              <a:t>and the Lurie Institute for Disability Policy</a:t>
            </a: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. The opinions and conclusions are solely mine and should not be construed as representing the sponsor.</a:t>
            </a:r>
          </a:p>
        </p:txBody>
      </p:sp>
    </p:spTree>
    <p:extLst>
      <p:ext uri="{BB962C8B-B14F-4D97-AF65-F5344CB8AC3E}">
        <p14:creationId xmlns:p14="http://schemas.microsoft.com/office/powerpoint/2010/main" val="3122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014" y="193843"/>
            <a:ext cx="8778239" cy="1320800"/>
          </a:xfrm>
        </p:spPr>
        <p:txBody>
          <a:bodyPr>
            <a:noAutofit/>
          </a:bodyPr>
          <a:lstStyle/>
          <a:p>
            <a:r>
              <a:rPr lang="en-US" sz="4800"/>
              <a:t>DOJ/HHS Technical Assistance</a:t>
            </a:r>
            <a:endParaRPr lang="en-US" sz="4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014" y="1514643"/>
            <a:ext cx="10320286" cy="5056372"/>
          </a:xfrm>
        </p:spPr>
        <p:txBody>
          <a:bodyPr>
            <a:noAutofit/>
          </a:bodyPr>
          <a:lstStyle/>
          <a:p>
            <a:r>
              <a:rPr lang="en-US" sz="2800" dirty="0"/>
              <a:t>August 10, 2015</a:t>
            </a:r>
          </a:p>
          <a:p>
            <a:r>
              <a:rPr lang="en-US" sz="2800" dirty="0"/>
              <a:t>Overview of the issues and application of ADA and Section 504</a:t>
            </a:r>
          </a:p>
          <a:p>
            <a:r>
              <a:rPr lang="en-US" sz="2800" dirty="0"/>
              <a:t>Answers to specific questions and implementation examples for child welfare agencies and courts</a:t>
            </a:r>
          </a:p>
          <a:p>
            <a:r>
              <a:rPr lang="en-US" sz="2800" dirty="0"/>
              <a:t>Resources to consult for additional information</a:t>
            </a:r>
          </a:p>
          <a:p>
            <a:r>
              <a:rPr lang="en-US" sz="2800" dirty="0"/>
              <a:t>Available at </a:t>
            </a:r>
            <a:r>
              <a:rPr lang="en-US" sz="2800" dirty="0">
                <a:hlinkClick r:id="rId2"/>
              </a:rPr>
              <a:t>http://www.ada.gov/doj_hhs_ta/child_welfare_ta.pdf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29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536" y="279400"/>
            <a:ext cx="10154264" cy="1320800"/>
          </a:xfrm>
        </p:spPr>
        <p:txBody>
          <a:bodyPr>
            <a:noAutofit/>
          </a:bodyPr>
          <a:lstStyle/>
          <a:p>
            <a:r>
              <a:rPr lang="en-US" sz="4000" dirty="0"/>
              <a:t>How to File Complaints with DOJ &amp; HHS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536" y="2160590"/>
            <a:ext cx="10344764" cy="3880773"/>
          </a:xfrm>
        </p:spPr>
        <p:txBody>
          <a:bodyPr>
            <a:noAutofit/>
          </a:bodyPr>
          <a:lstStyle/>
          <a:p>
            <a:r>
              <a:rPr lang="en-US" sz="2800" dirty="0"/>
              <a:t>DOJ – Civil Rights Division, Disability Rights Section</a:t>
            </a:r>
          </a:p>
          <a:p>
            <a:pPr lvl="1"/>
            <a:r>
              <a:rPr lang="en-US" dirty="0">
                <a:hlinkClick r:id="rId3"/>
              </a:rPr>
              <a:t>http://www.ada.gov/filing_complaint.htm</a:t>
            </a:r>
            <a:endParaRPr lang="en-US" dirty="0"/>
          </a:p>
          <a:p>
            <a:pPr marL="457189" lvl="1" indent="0">
              <a:buNone/>
            </a:pPr>
            <a:endParaRPr lang="en-US" dirty="0"/>
          </a:p>
          <a:p>
            <a:r>
              <a:rPr lang="en-US" sz="2800" dirty="0"/>
              <a:t>HHS – Office for Civil Rights</a:t>
            </a:r>
          </a:p>
          <a:p>
            <a:pPr lvl="1"/>
            <a:r>
              <a:rPr lang="en-US" u="sng" dirty="0">
                <a:hlinkClick r:id="rId4"/>
              </a:rPr>
              <a:t>https://ocrportal.hhs.gov/ocr/portal/lobby.jsf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 and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Protection and Advocacy organizations </a:t>
            </a:r>
            <a:r>
              <a:rPr lang="en-US" dirty="0" smtClean="0">
                <a:hlinkClick r:id="rId2"/>
              </a:rPr>
              <a:t>www.ndrn.org</a:t>
            </a:r>
            <a:endParaRPr lang="en-US" dirty="0" smtClean="0"/>
          </a:p>
          <a:p>
            <a:r>
              <a:rPr lang="en-US" dirty="0" smtClean="0"/>
              <a:t>ADA National Network </a:t>
            </a:r>
            <a:r>
              <a:rPr lang="en-US" dirty="0" smtClean="0">
                <a:hlinkClick r:id="rId3"/>
              </a:rPr>
              <a:t>www.adata.org</a:t>
            </a:r>
            <a:endParaRPr lang="en-US" dirty="0" smtClean="0"/>
          </a:p>
          <a:p>
            <a:r>
              <a:rPr lang="en-US" dirty="0" smtClean="0"/>
              <a:t>Department of Justice </a:t>
            </a:r>
            <a:r>
              <a:rPr lang="en-US" dirty="0" smtClean="0">
                <a:hlinkClick r:id="rId4"/>
              </a:rPr>
              <a:t>www.ada.gov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15899"/>
            <a:ext cx="10744200" cy="1143000"/>
          </a:xfrm>
        </p:spPr>
        <p:txBody>
          <a:bodyPr/>
          <a:lstStyle/>
          <a:p>
            <a:r>
              <a:rPr lang="en-US" b="1" dirty="0" smtClean="0"/>
              <a:t>THANK YOU!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17500" y="1003299"/>
            <a:ext cx="10744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dirty="0" smtClean="0">
                <a:ea typeface="Tahoma" pitchFamily="34" charset="0"/>
                <a:cs typeface="Tahoma" pitchFamily="34" charset="0"/>
              </a:rPr>
              <a:t>Robyn M. Powell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kern="0" dirty="0" smtClean="0">
                <a:ea typeface="Tahoma" pitchFamily="34" charset="0"/>
                <a:cs typeface="Tahoma" pitchFamily="34" charset="0"/>
                <a:hlinkClick r:id="rId3"/>
              </a:rPr>
              <a:t>rpowell@brandeis.edu</a:t>
            </a:r>
            <a:r>
              <a:rPr lang="en-US" kern="0" dirty="0" smtClean="0">
                <a:ea typeface="Tahoma" pitchFamily="34" charset="0"/>
                <a:cs typeface="Tahoma" pitchFamily="34" charset="0"/>
              </a:rPr>
              <a:t>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kern="0" dirty="0" smtClean="0">
                <a:ea typeface="Tahoma" pitchFamily="34" charset="0"/>
                <a:cs typeface="Tahoma" pitchFamily="34" charset="0"/>
                <a:hlinkClick r:id="rId4"/>
              </a:rPr>
              <a:t>www.centerforparentswithdisabilities.org</a:t>
            </a:r>
            <a:endParaRPr lang="en-US" kern="0" dirty="0" smtClean="0">
              <a:ea typeface="Tahoma" pitchFamily="34" charset="0"/>
              <a:cs typeface="Tahoma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kern="0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9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information on this </a:t>
            </a:r>
            <a:r>
              <a:rPr lang="en-US" dirty="0" smtClean="0"/>
              <a:t>webinar is </a:t>
            </a:r>
            <a:r>
              <a:rPr lang="en-US" dirty="0"/>
              <a:t>provided for informational purposes and is not intended to be legal advice regarding any specific situation. Any links to third-party websites are provided as a courtesy and are not intended to nor do they constitute an endorsement of the linked </a:t>
            </a:r>
            <a:r>
              <a:rPr lang="en-US" dirty="0" smtClean="0"/>
              <a:t>materials. </a:t>
            </a:r>
            <a:r>
              <a:rPr lang="en-US" dirty="0"/>
              <a:t>The information you obtain </a:t>
            </a:r>
            <a:r>
              <a:rPr lang="en-US" dirty="0" smtClean="0"/>
              <a:t>on this webinar </a:t>
            </a:r>
            <a:r>
              <a:rPr lang="en-US" dirty="0"/>
              <a:t>is not, nor is it intended to be, legal advice. You should consult an attorney for advice regarding your individual situation.</a:t>
            </a:r>
          </a:p>
        </p:txBody>
      </p:sp>
    </p:spTree>
    <p:extLst>
      <p:ext uri="{BB962C8B-B14F-4D97-AF65-F5344CB8AC3E}">
        <p14:creationId xmlns:p14="http://schemas.microsoft.com/office/powerpoint/2010/main" val="4341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15899"/>
            <a:ext cx="10744200" cy="1143000"/>
          </a:xfrm>
        </p:spPr>
        <p:txBody>
          <a:bodyPr/>
          <a:lstStyle/>
          <a:p>
            <a:r>
              <a:rPr lang="en-US" sz="3600" b="1" dirty="0"/>
              <a:t>Parents Empowering Parents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838200" y="1358899"/>
            <a:ext cx="10744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Parents Empowering Parents (PEP): National Research Center on Parents with Disabilities and their Families is a cross-disability initiative guided by the ethos of the disability community, “nothing about us without us.” </a:t>
            </a:r>
          </a:p>
          <a:p>
            <a:pPr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Through services, research, and advocacy, the Center provides instruction and information about health and parenting services for parents with disabilities and their families. </a:t>
            </a:r>
          </a:p>
        </p:txBody>
      </p:sp>
    </p:spTree>
    <p:extLst>
      <p:ext uri="{BB962C8B-B14F-4D97-AF65-F5344CB8AC3E}">
        <p14:creationId xmlns:p14="http://schemas.microsoft.com/office/powerpoint/2010/main" val="35016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 to disability rights law</a:t>
            </a:r>
          </a:p>
          <a:p>
            <a:r>
              <a:rPr lang="en-US" dirty="0" smtClean="0"/>
              <a:t>The rights of parents with disabilities in child welfare and family law</a:t>
            </a:r>
          </a:p>
          <a:p>
            <a:r>
              <a:rPr lang="en-US" dirty="0" smtClean="0"/>
              <a:t>The rights of prospective parents with disabilities in adoption and foster care</a:t>
            </a:r>
          </a:p>
          <a:p>
            <a:r>
              <a:rPr lang="en-US" dirty="0" smtClean="0"/>
              <a:t>Access to reproductive health care for parents and prospective parents with disabilities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www.centerforparentswithdisabilities.org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804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about child welfare and family law</a:t>
            </a:r>
          </a:p>
          <a:p>
            <a:r>
              <a:rPr lang="en-US" dirty="0" smtClean="0"/>
              <a:t>Understand the basics of the Rehabilitation </a:t>
            </a:r>
            <a:r>
              <a:rPr lang="en-US" dirty="0"/>
              <a:t>Act and the Americans with Disabilities Act</a:t>
            </a:r>
            <a:endParaRPr lang="en-US" dirty="0" smtClean="0"/>
          </a:p>
          <a:p>
            <a:r>
              <a:rPr lang="en-US" dirty="0" smtClean="0"/>
              <a:t>Describe how disability rights laws relate to child welfare and family law</a:t>
            </a:r>
          </a:p>
          <a:p>
            <a:r>
              <a:rPr lang="en-US" dirty="0" smtClean="0"/>
              <a:t>Identify reasonable modifications for parents with disabilities</a:t>
            </a:r>
          </a:p>
        </p:txBody>
      </p:sp>
    </p:spTree>
    <p:extLst>
      <p:ext uri="{BB962C8B-B14F-4D97-AF65-F5344CB8AC3E}">
        <p14:creationId xmlns:p14="http://schemas.microsoft.com/office/powerpoint/2010/main" val="46740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child </a:t>
            </a:r>
            <a:r>
              <a:rPr lang="en-US" dirty="0"/>
              <a:t>welfare </a:t>
            </a:r>
            <a:r>
              <a:rPr lang="en-US" dirty="0" smtClean="0"/>
              <a:t>system and </a:t>
            </a:r>
            <a:r>
              <a:rPr lang="en-US" dirty="0"/>
              <a:t>family law</a:t>
            </a:r>
            <a:endParaRPr lang="en-US" dirty="0" smtClean="0"/>
          </a:p>
          <a:p>
            <a:r>
              <a:rPr lang="en-US" dirty="0" smtClean="0"/>
              <a:t>Disability rights law</a:t>
            </a:r>
          </a:p>
          <a:p>
            <a:r>
              <a:rPr lang="en-US" dirty="0" smtClean="0"/>
              <a:t>Enforcement of disability rights </a:t>
            </a:r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child welfare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dirty="0" smtClean="0"/>
              <a:t>state </a:t>
            </a:r>
            <a:r>
              <a:rPr lang="en-US" dirty="0"/>
              <a:t>or locality has a </a:t>
            </a:r>
            <a:r>
              <a:rPr lang="en-US" dirty="0" smtClean="0"/>
              <a:t>child </a:t>
            </a:r>
            <a:r>
              <a:rPr lang="en-US" dirty="0"/>
              <a:t>welfare agency responsible for receiving and investigating reports of child abuse and neglect and assessing child and family </a:t>
            </a:r>
            <a:r>
              <a:rPr lang="en-US" dirty="0" smtClean="0"/>
              <a:t>needs</a:t>
            </a:r>
          </a:p>
          <a:p>
            <a:r>
              <a:rPr lang="en-US" dirty="0" smtClean="0"/>
              <a:t>Includes </a:t>
            </a:r>
            <a:r>
              <a:rPr lang="en-US" dirty="0"/>
              <a:t>state child welfare agencies, state courts, and other service systems (e.g., mental health, substance abuse, health care, education, and domestic </a:t>
            </a:r>
            <a:r>
              <a:rPr lang="en-US" dirty="0" smtClean="0"/>
              <a:t>violence)</a:t>
            </a:r>
          </a:p>
          <a:p>
            <a:r>
              <a:rPr lang="en-US" dirty="0" smtClean="0"/>
              <a:t>Based on federal and state laws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4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family law?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family law system deals with a variety of domestic relation matters, such as marriage, divorce, domestic abuse, prenuptial agreements, child support, and child custody and </a:t>
            </a:r>
            <a:r>
              <a:rPr lang="en-US" dirty="0" smtClean="0"/>
              <a:t>visitation</a:t>
            </a:r>
          </a:p>
          <a:p>
            <a:r>
              <a:rPr lang="en-US" dirty="0" smtClean="0"/>
              <a:t>Based on the “best interest of the child” standard</a:t>
            </a:r>
          </a:p>
          <a:p>
            <a:r>
              <a:rPr lang="en-US" dirty="0" smtClean="0"/>
              <a:t>State-specific laws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ent Center PPT Template" id="{446459DE-F6A3-4043-BE05-ADB3E97B68B3}" vid="{BBD9509C-A94F-DE4A-A726-3B4E8E32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Parent Center PPT Template</Template>
  <TotalTime>555</TotalTime>
  <Words>1131</Words>
  <Application>Microsoft Macintosh PowerPoint</Application>
  <PresentationFormat>Widescreen</PresentationFormat>
  <Paragraphs>157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Calibri</vt:lpstr>
      <vt:lpstr>Calibri Light</vt:lpstr>
      <vt:lpstr>Mangal</vt:lpstr>
      <vt:lpstr>Tahoma</vt:lpstr>
      <vt:lpstr>Wingdings</vt:lpstr>
      <vt:lpstr>Arial</vt:lpstr>
      <vt:lpstr>Office Theme</vt:lpstr>
      <vt:lpstr>PowerPoint Presentation</vt:lpstr>
      <vt:lpstr>Acknowledgements</vt:lpstr>
      <vt:lpstr>Legal disclaimer</vt:lpstr>
      <vt:lpstr>Parents Empowering Parents</vt:lpstr>
      <vt:lpstr>Training curriculum</vt:lpstr>
      <vt:lpstr>Learning objectives</vt:lpstr>
      <vt:lpstr>Overview</vt:lpstr>
      <vt:lpstr>What is the child welfare system?</vt:lpstr>
      <vt:lpstr>What is family law?</vt:lpstr>
      <vt:lpstr>Child welfare vs. family law</vt:lpstr>
      <vt:lpstr>Disability rights laws</vt:lpstr>
      <vt:lpstr>Who is a person with a disability under ADA and Section 504?</vt:lpstr>
      <vt:lpstr>How do disability rights laws apply to the child welfare system?</vt:lpstr>
      <vt:lpstr>How do disability rights laws apply to family law?</vt:lpstr>
      <vt:lpstr>Non-discrimination requirements</vt:lpstr>
      <vt:lpstr>Examples of Reasonable Modifications</vt:lpstr>
      <vt:lpstr>Examples of Reasonable Modifications (cont’d)</vt:lpstr>
      <vt:lpstr>Exceptions/defenses</vt:lpstr>
      <vt:lpstr>DOJ/HHS Letter of Findings (“Sara Gordon” case)</vt:lpstr>
      <vt:lpstr>DOJ/HHS Technical Assistance</vt:lpstr>
      <vt:lpstr>How to File Complaints with DOJ &amp; HHS</vt:lpstr>
      <vt:lpstr>Additional resources and tools</vt:lpstr>
      <vt:lpstr>THANK YOU!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 Powell</dc:creator>
  <cp:lastModifiedBy>Robyn Powell</cp:lastModifiedBy>
  <cp:revision>18</cp:revision>
  <dcterms:created xsi:type="dcterms:W3CDTF">2019-03-07T15:18:31Z</dcterms:created>
  <dcterms:modified xsi:type="dcterms:W3CDTF">2019-03-13T13:50:19Z</dcterms:modified>
</cp:coreProperties>
</file>