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8" r:id="rId2"/>
    <p:sldId id="385" r:id="rId3"/>
    <p:sldId id="310" r:id="rId4"/>
    <p:sldId id="386" r:id="rId5"/>
    <p:sldId id="287" r:id="rId6"/>
    <p:sldId id="387" r:id="rId7"/>
    <p:sldId id="257" r:id="rId8"/>
    <p:sldId id="395" r:id="rId9"/>
    <p:sldId id="260" r:id="rId10"/>
    <p:sldId id="291" r:id="rId11"/>
    <p:sldId id="314" r:id="rId12"/>
    <p:sldId id="262" r:id="rId13"/>
    <p:sldId id="261" r:id="rId14"/>
    <p:sldId id="396" r:id="rId15"/>
    <p:sldId id="265" r:id="rId16"/>
    <p:sldId id="266" r:id="rId17"/>
    <p:sldId id="400" r:id="rId18"/>
    <p:sldId id="268" r:id="rId19"/>
    <p:sldId id="269" r:id="rId20"/>
    <p:sldId id="270" r:id="rId21"/>
    <p:sldId id="271" r:id="rId22"/>
    <p:sldId id="273" r:id="rId23"/>
    <p:sldId id="275" r:id="rId24"/>
    <p:sldId id="280" r:id="rId25"/>
    <p:sldId id="289" r:id="rId26"/>
    <p:sldId id="389" r:id="rId27"/>
    <p:sldId id="391" r:id="rId28"/>
    <p:sldId id="375" r:id="rId29"/>
    <p:sldId id="376" r:id="rId30"/>
    <p:sldId id="377" r:id="rId31"/>
    <p:sldId id="378" r:id="rId32"/>
    <p:sldId id="397" r:id="rId33"/>
    <p:sldId id="398" r:id="rId34"/>
    <p:sldId id="399" r:id="rId35"/>
    <p:sldId id="315" r:id="rId36"/>
    <p:sldId id="279" r:id="rId37"/>
    <p:sldId id="392" r:id="rId38"/>
    <p:sldId id="379" r:id="rId39"/>
    <p:sldId id="390" r:id="rId40"/>
    <p:sldId id="380" r:id="rId41"/>
    <p:sldId id="381" r:id="rId42"/>
    <p:sldId id="384" r:id="rId43"/>
    <p:sldId id="276" r:id="rId44"/>
    <p:sldId id="277" r:id="rId45"/>
    <p:sldId id="285" r:id="rId46"/>
    <p:sldId id="278" r:id="rId47"/>
    <p:sldId id="394" r:id="rId4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CD1"/>
          </a:solidFill>
        </a:fill>
      </a:tcStyle>
    </a:wholeTbl>
    <a:band2H>
      <a:tcTxStyle/>
      <a:tcStyle>
        <a:tcBdr/>
        <a:fill>
          <a:solidFill>
            <a:srgbClr val="E7E7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ECF6"/>
          </a:solidFill>
        </a:fill>
      </a:tcStyle>
    </a:wholeTbl>
    <a:band2H>
      <a:tcTxStyle/>
      <a:tcStyle>
        <a:tcBdr/>
        <a:fill>
          <a:solidFill>
            <a:srgbClr val="E8F6F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CD1"/>
          </a:solidFill>
        </a:fill>
      </a:tcStyle>
    </a:wholeTbl>
    <a:band2H>
      <a:tcTxStyle/>
      <a:tcStyle>
        <a:tcBdr/>
        <a:fill>
          <a:solidFill>
            <a:srgbClr val="E8EE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22"/>
    <p:restoredTop sz="79247" autoAdjust="0"/>
  </p:normalViewPr>
  <p:slideViewPr>
    <p:cSldViewPr snapToGrid="0">
      <p:cViewPr varScale="1">
        <p:scale>
          <a:sx n="88" d="100"/>
          <a:sy n="88" d="100"/>
        </p:scale>
        <p:origin x="876" y="6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071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804845e1e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804845e1e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284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804845e1e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804845e1e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804845e1e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804845e1e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804845e1e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804845e1e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804845e1e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804845e1e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84701eeb4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84701eeb4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84701eeb4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84701eeb4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84701eeb4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84701eeb4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84701eeb4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84701eeb4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2035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lvl="3"/>
            <a:endParaRPr lang="en-US" dirty="0"/>
          </a:p>
        </p:txBody>
      </p:sp>
      <p:sp>
        <p:nvSpPr>
          <p:cNvPr id="4" name="Date Placeholder 3"/>
          <p:cNvSpPr>
            <a:spLocks noGrp="1"/>
          </p:cNvSpPr>
          <p:nvPr>
            <p:ph type="dt" idx="10"/>
          </p:nvPr>
        </p:nvSpPr>
        <p:spPr/>
        <p:txBody>
          <a:bodyPr/>
          <a:lstStyle/>
          <a:p>
            <a:r>
              <a:rPr lang="en-US"/>
              <a:t>6/21/2014</a:t>
            </a:r>
          </a:p>
        </p:txBody>
      </p:sp>
      <p:sp>
        <p:nvSpPr>
          <p:cNvPr id="5" name="Slide Number Placeholder 4"/>
          <p:cNvSpPr>
            <a:spLocks noGrp="1"/>
          </p:cNvSpPr>
          <p:nvPr>
            <p:ph type="sldNum" sz="quarter" idx="11"/>
          </p:nvPr>
        </p:nvSpPr>
        <p:spPr/>
        <p:txBody>
          <a:bodyPr/>
          <a:lstStyle/>
          <a:p>
            <a:fld id="{B37733B7-A789-475C-8DC3-95B5A26B17F9}" type="slidenum">
              <a:rPr lang="en-US" smtClean="0"/>
              <a:t>24</a:t>
            </a:fld>
            <a:endParaRPr lang="en-US"/>
          </a:p>
        </p:txBody>
      </p:sp>
    </p:spTree>
    <p:extLst>
      <p:ext uri="{BB962C8B-B14F-4D97-AF65-F5344CB8AC3E}">
        <p14:creationId xmlns:p14="http://schemas.microsoft.com/office/powerpoint/2010/main" val="206557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CE9A73-6C56-084B-92CA-48C37D4C3C70}" type="slidenum">
              <a:rPr lang="en-US" smtClean="0"/>
              <a:t>31</a:t>
            </a:fld>
            <a:endParaRPr lang="en-US"/>
          </a:p>
        </p:txBody>
      </p:sp>
    </p:spTree>
    <p:extLst>
      <p:ext uri="{BB962C8B-B14F-4D97-AF65-F5344CB8AC3E}">
        <p14:creationId xmlns:p14="http://schemas.microsoft.com/office/powerpoint/2010/main" val="1737465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804845e1e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804845e1e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804845e1e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804845e1e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804845e1e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804845e1e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84701eeb4e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84701eeb4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4186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9038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3589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090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1" i="1"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50869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400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rPr dirty="0"/>
              <a:t>Th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134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Hover over the middle of the screen divider and pull to the left to make the video images larger</a:t>
            </a:r>
          </a:p>
        </p:txBody>
      </p:sp>
      <p:sp>
        <p:nvSpPr>
          <p:cNvPr id="4" name="Slide Number Placeholder 3"/>
          <p:cNvSpPr>
            <a:spLocks noGrp="1"/>
          </p:cNvSpPr>
          <p:nvPr>
            <p:ph type="sldNum" sz="quarter" idx="5"/>
          </p:nvPr>
        </p:nvSpPr>
        <p:spPr/>
        <p:txBody>
          <a:bodyPr/>
          <a:lstStyle/>
          <a:p>
            <a:fld id="{6848466F-A37B-4704-8368-0FDAE855683B}" type="slidenum">
              <a:rPr lang="en-US"/>
              <a:t>5</a:t>
            </a:fld>
            <a:endParaRPr lang="en-US"/>
          </a:p>
        </p:txBody>
      </p:sp>
    </p:spTree>
    <p:extLst>
      <p:ext uri="{BB962C8B-B14F-4D97-AF65-F5344CB8AC3E}">
        <p14:creationId xmlns:p14="http://schemas.microsoft.com/office/powerpoint/2010/main" val="6051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4562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804845e1ea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804845e1ea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808fb90b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808fb90b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808fb90b5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808fb90b5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84701eeb4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84701eeb4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14400" y="2130425"/>
            <a:ext cx="10363200" cy="1470026"/>
          </a:xfrm>
          <a:prstGeom prst="rect">
            <a:avLst/>
          </a:prstGeom>
        </p:spPr>
        <p:txBody>
          <a:bodyPr/>
          <a:lstStyle>
            <a:lvl1pPr algn="ctr">
              <a:defRPr b="0">
                <a:solidFill>
                  <a:srgbClr val="000000"/>
                </a:solidFill>
              </a:defRPr>
            </a:lvl1pPr>
          </a:lstStyle>
          <a:p>
            <a:r>
              <a:t>Title Text</a:t>
            </a:r>
          </a:p>
        </p:txBody>
      </p:sp>
      <p:sp>
        <p:nvSpPr>
          <p:cNvPr id="13"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2389715" y="4800600"/>
            <a:ext cx="7315202" cy="566738"/>
          </a:xfrm>
          <a:prstGeom prst="rect">
            <a:avLst/>
          </a:prstGeom>
        </p:spPr>
        <p:txBody>
          <a:bodyPr anchor="b"/>
          <a:lstStyle>
            <a:lvl1pPr>
              <a:defRPr sz="2000">
                <a:solidFill>
                  <a:srgbClr val="000000"/>
                </a:solidFill>
              </a:defRPr>
            </a:lvl1pPr>
          </a:lstStyle>
          <a:p>
            <a:r>
              <a:t>Title Text</a:t>
            </a:r>
          </a:p>
        </p:txBody>
      </p:sp>
      <p:sp>
        <p:nvSpPr>
          <p:cNvPr id="124" name="Picture Placeholder 2"/>
          <p:cNvSpPr>
            <a:spLocks noGrp="1"/>
          </p:cNvSpPr>
          <p:nvPr>
            <p:ph type="pic" sz="half" idx="21"/>
          </p:nvPr>
        </p:nvSpPr>
        <p:spPr>
          <a:xfrm>
            <a:off x="2389715" y="612775"/>
            <a:ext cx="7315202" cy="4114800"/>
          </a:xfrm>
          <a:prstGeom prst="rect">
            <a:avLst/>
          </a:prstGeom>
        </p:spPr>
        <p:txBody>
          <a:bodyPr lIns="91439" tIns="45719" rIns="91439" bIns="45719">
            <a:noAutofit/>
          </a:bodyPr>
          <a:lstStyle/>
          <a:p>
            <a:endParaRPr/>
          </a:p>
        </p:txBody>
      </p:sp>
      <p:sp>
        <p:nvSpPr>
          <p:cNvPr id="125" name="Body Level One…"/>
          <p:cNvSpPr txBox="1">
            <a:spLocks noGrp="1"/>
          </p:cNvSpPr>
          <p:nvPr>
            <p:ph type="body" sz="quarter" idx="1"/>
          </p:nvPr>
        </p:nvSpPr>
        <p:spPr>
          <a:xfrm>
            <a:off x="2389715" y="5367337"/>
            <a:ext cx="73152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C14B73A-4252-404C-8A09-D69AC55D97FC}" type="datetimeFigureOut">
              <a:rPr lang="en-US" smtClean="0"/>
              <a:t>5/28/2025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33D6E41-1CEC-CE42-80F9-52585B7AE2D1}" type="slidenum">
              <a:rPr lang="en-US" smtClean="0"/>
              <a:t>‹#›</a:t>
            </a:fld>
            <a:endParaRPr lang="en-US"/>
          </a:p>
        </p:txBody>
      </p:sp>
    </p:spTree>
    <p:extLst>
      <p:ext uri="{BB962C8B-B14F-4D97-AF65-F5344CB8AC3E}">
        <p14:creationId xmlns:p14="http://schemas.microsoft.com/office/powerpoint/2010/main" val="3191034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0864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Title Text"/>
          <p:cNvSpPr txBox="1">
            <a:spLocks noGrp="1"/>
          </p:cNvSpPr>
          <p:nvPr>
            <p:ph type="title"/>
          </p:nvPr>
        </p:nvSpPr>
        <p:spPr>
          <a:prstGeom prst="rect">
            <a:avLst/>
          </a:prstGeom>
        </p:spPr>
        <p:txBody>
          <a:body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copy 3">
    <p:spTree>
      <p:nvGrpSpPr>
        <p:cNvPr id="1" name=""/>
        <p:cNvGrpSpPr/>
        <p:nvPr/>
      </p:nvGrpSpPr>
      <p:grpSpPr>
        <a:xfrm>
          <a:off x="0" y="0"/>
          <a:ext cx="0" cy="0"/>
          <a:chOff x="0" y="0"/>
          <a:chExt cx="0" cy="0"/>
        </a:xfrm>
      </p:grpSpPr>
      <p:sp>
        <p:nvSpPr>
          <p:cNvPr id="30" name="Rectangle"/>
          <p:cNvSpPr/>
          <p:nvPr/>
        </p:nvSpPr>
        <p:spPr>
          <a:xfrm>
            <a:off x="-62669" y="701"/>
            <a:ext cx="12317338" cy="1277493"/>
          </a:xfrm>
          <a:prstGeom prst="rect">
            <a:avLst/>
          </a:prstGeom>
          <a:solidFill>
            <a:srgbClr val="72347D"/>
          </a:solidFill>
          <a:ln w="12700">
            <a:miter lim="400000"/>
          </a:ln>
        </p:spPr>
        <p:txBody>
          <a:bodyPr lIns="45718" tIns="45718" rIns="45718" bIns="45718" anchor="ctr"/>
          <a:lstStyle/>
          <a:p>
            <a:pPr>
              <a:defRPr>
                <a:solidFill>
                  <a:srgbClr val="6CB5E8"/>
                </a:solidFill>
                <a:latin typeface="+mn-lt"/>
                <a:ea typeface="+mn-ea"/>
                <a:cs typeface="+mn-cs"/>
                <a:sym typeface="Calibri"/>
              </a:defRPr>
            </a:pPr>
            <a:endParaRPr/>
          </a:p>
        </p:txBody>
      </p:sp>
      <p:sp>
        <p:nvSpPr>
          <p:cNvPr id="3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Title Text"/>
          <p:cNvSpPr txBox="1">
            <a:spLocks noGrp="1"/>
          </p:cNvSpPr>
          <p:nvPr>
            <p:ph type="title"/>
          </p:nvPr>
        </p:nvSpPr>
        <p:spPr>
          <a:prstGeom prst="rect">
            <a:avLst/>
          </a:prstGeom>
        </p:spPr>
        <p:txBody>
          <a:body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Content copy 4">
    <p:spTree>
      <p:nvGrpSpPr>
        <p:cNvPr id="1" name=""/>
        <p:cNvGrpSpPr/>
        <p:nvPr/>
      </p:nvGrpSpPr>
      <p:grpSpPr>
        <a:xfrm>
          <a:off x="0" y="0"/>
          <a:ext cx="0" cy="0"/>
          <a:chOff x="0" y="0"/>
          <a:chExt cx="0" cy="0"/>
        </a:xfrm>
      </p:grpSpPr>
      <p:sp>
        <p:nvSpPr>
          <p:cNvPr id="40" name="Rectangle"/>
          <p:cNvSpPr/>
          <p:nvPr/>
        </p:nvSpPr>
        <p:spPr>
          <a:xfrm>
            <a:off x="-62669" y="701"/>
            <a:ext cx="12317338" cy="1277493"/>
          </a:xfrm>
          <a:prstGeom prst="rect">
            <a:avLst/>
          </a:prstGeom>
          <a:solidFill>
            <a:srgbClr val="B5CFD2"/>
          </a:solidFill>
          <a:ln w="12700">
            <a:miter lim="400000"/>
          </a:ln>
        </p:spPr>
        <p:txBody>
          <a:bodyPr lIns="45718" tIns="45718" rIns="45718" bIns="45718" anchor="ctr"/>
          <a:lstStyle/>
          <a:p>
            <a:pPr>
              <a:defRPr>
                <a:solidFill>
                  <a:srgbClr val="6CB5E8"/>
                </a:solidFill>
                <a:latin typeface="+mn-lt"/>
                <a:ea typeface="+mn-ea"/>
                <a:cs typeface="+mn-cs"/>
                <a:sym typeface="Calibri"/>
              </a:defRPr>
            </a:pPr>
            <a:endParaRPr/>
          </a:p>
        </p:txBody>
      </p:sp>
      <p:sp>
        <p:nvSpPr>
          <p:cNvPr id="4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 name="Title Text"/>
          <p:cNvSpPr txBox="1">
            <a:spLocks noGrp="1"/>
          </p:cNvSpPr>
          <p:nvPr>
            <p:ph type="title"/>
          </p:nvPr>
        </p:nvSpPr>
        <p:spPr>
          <a:xfrm>
            <a:off x="609598" y="67946"/>
            <a:ext cx="8396349" cy="1143002"/>
          </a:xfrm>
          <a:prstGeom prst="rect">
            <a:avLst/>
          </a:prstGeom>
        </p:spPr>
        <p:txBody>
          <a:bodyPr/>
          <a:lstStyle>
            <a:lvl1pPr>
              <a:defRPr>
                <a:solidFill>
                  <a:srgbClr val="000000"/>
                </a:solidFill>
              </a:defRPr>
            </a:lvl1pPr>
          </a:lstStyle>
          <a:p>
            <a:r>
              <a:t>Title Text</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and Content copy 6">
    <p:bg>
      <p:bgPr>
        <a:solidFill>
          <a:schemeClr val="accent6"/>
        </a:solidFill>
        <a:effectLst/>
      </p:bgPr>
    </p:bg>
    <p:spTree>
      <p:nvGrpSpPr>
        <p:cNvPr id="1" name=""/>
        <p:cNvGrpSpPr/>
        <p:nvPr/>
      </p:nvGrpSpPr>
      <p:grpSpPr>
        <a:xfrm>
          <a:off x="0" y="0"/>
          <a:ext cx="0" cy="0"/>
          <a:chOff x="0" y="0"/>
          <a:chExt cx="0" cy="0"/>
        </a:xfrm>
      </p:grpSpPr>
      <p:sp>
        <p:nvSpPr>
          <p:cNvPr id="62" name="Title Text"/>
          <p:cNvSpPr txBox="1">
            <a:spLocks noGrp="1"/>
          </p:cNvSpPr>
          <p:nvPr>
            <p:ph type="title" hasCustomPrompt="1"/>
          </p:nvPr>
        </p:nvSpPr>
        <p:spPr>
          <a:xfrm>
            <a:off x="1356789" y="2412827"/>
            <a:ext cx="9794329" cy="1143002"/>
          </a:xfrm>
          <a:prstGeom prst="rect">
            <a:avLst/>
          </a:prstGeom>
        </p:spPr>
        <p:txBody>
          <a:bodyPr/>
          <a:lstStyle>
            <a:lvl1pPr algn="ctr">
              <a:defRPr/>
            </a:lvl1pPr>
          </a:lstStyle>
          <a:p>
            <a:r>
              <a:rPr lang="en-US" dirty="0"/>
              <a:t>Working with Parents</a:t>
            </a:r>
            <a:endParaRPr dirty="0"/>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70" name="Title Text"/>
          <p:cNvSpPr txBox="1">
            <a:spLocks noGrp="1"/>
          </p:cNvSpPr>
          <p:nvPr>
            <p:ph type="title"/>
          </p:nvPr>
        </p:nvSpPr>
        <p:spPr>
          <a:xfrm>
            <a:off x="963084" y="4406901"/>
            <a:ext cx="10363201" cy="1362077"/>
          </a:xfrm>
          <a:prstGeom prst="rect">
            <a:avLst/>
          </a:prstGeom>
        </p:spPr>
        <p:txBody>
          <a:bodyPr anchor="t"/>
          <a:lstStyle>
            <a:lvl1pPr>
              <a:defRPr sz="4000" cap="all">
                <a:solidFill>
                  <a:srgbClr val="000000"/>
                </a:solidFill>
              </a:defRPr>
            </a:lvl1pPr>
          </a:lstStyle>
          <a:p>
            <a:r>
              <a:t>Title Text</a:t>
            </a:r>
          </a:p>
        </p:txBody>
      </p:sp>
      <p:sp>
        <p:nvSpPr>
          <p:cNvPr id="71" name="Body Level One…"/>
          <p:cNvSpPr txBox="1">
            <a:spLocks noGrp="1"/>
          </p:cNvSpPr>
          <p:nvPr>
            <p:ph type="body" sz="quarter" idx="1"/>
          </p:nvPr>
        </p:nvSpPr>
        <p:spPr>
          <a:xfrm>
            <a:off x="963084" y="2906713"/>
            <a:ext cx="103632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09598" y="-20330"/>
            <a:ext cx="10972802" cy="1143001"/>
          </a:xfrm>
          <a:prstGeom prst="rect">
            <a:avLst/>
          </a:prstGeom>
        </p:spPr>
        <p:txBody>
          <a:bodyPr/>
          <a:lstStyle>
            <a:lvl1pPr algn="ctr">
              <a:defRPr b="0">
                <a:solidFill>
                  <a:srgbClr val="000000"/>
                </a:solidFill>
              </a:defRPr>
            </a:lvl1pPr>
          </a:lstStyle>
          <a:p>
            <a:r>
              <a:t>Title Text</a:t>
            </a:r>
          </a:p>
        </p:txBody>
      </p:sp>
      <p:sp>
        <p:nvSpPr>
          <p:cNvPr id="80" name="Body Level One…"/>
          <p:cNvSpPr txBox="1">
            <a:spLocks noGrp="1"/>
          </p:cNvSpPr>
          <p:nvPr>
            <p:ph type="body" sz="half" idx="1"/>
          </p:nvPr>
        </p:nvSpPr>
        <p:spPr>
          <a:xfrm>
            <a:off x="609600" y="1600200"/>
            <a:ext cx="5384800" cy="4525965"/>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609600" y="274638"/>
            <a:ext cx="10972800" cy="1143001"/>
          </a:xfrm>
          <a:prstGeom prst="rect">
            <a:avLst/>
          </a:prstGeom>
        </p:spPr>
        <p:txBody>
          <a:bodyPr/>
          <a:lstStyle>
            <a:lvl1pPr algn="ctr">
              <a:defRPr b="0">
                <a:solidFill>
                  <a:srgbClr val="000000"/>
                </a:solidFill>
              </a:defRPr>
            </a:lvl1pPr>
          </a:lstStyle>
          <a:p>
            <a:r>
              <a:t>Title Text</a:t>
            </a:r>
          </a:p>
        </p:txBody>
      </p:sp>
      <p:sp>
        <p:nvSpPr>
          <p:cNvPr id="89"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0" name="Text Placeholder 4"/>
          <p:cNvSpPr>
            <a:spLocks noGrp="1"/>
          </p:cNvSpPr>
          <p:nvPr>
            <p:ph type="body" sz="quarter" idx="21"/>
          </p:nvPr>
        </p:nvSpPr>
        <p:spPr>
          <a:xfrm>
            <a:off x="6193368" y="1535112"/>
            <a:ext cx="5389035" cy="639764"/>
          </a:xfrm>
          <a:prstGeom prst="rect">
            <a:avLst/>
          </a:prstGeom>
        </p:spPr>
        <p:txBody>
          <a:bodyPr anchor="b"/>
          <a:lstStyle/>
          <a:p>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13" name="Title Text"/>
          <p:cNvSpPr txBox="1">
            <a:spLocks noGrp="1"/>
          </p:cNvSpPr>
          <p:nvPr>
            <p:ph type="title"/>
          </p:nvPr>
        </p:nvSpPr>
        <p:spPr>
          <a:xfrm>
            <a:off x="609601" y="273050"/>
            <a:ext cx="4011084" cy="1162050"/>
          </a:xfrm>
          <a:prstGeom prst="rect">
            <a:avLst/>
          </a:prstGeom>
        </p:spPr>
        <p:txBody>
          <a:bodyPr anchor="b"/>
          <a:lstStyle>
            <a:lvl1pPr>
              <a:defRPr sz="2000">
                <a:solidFill>
                  <a:srgbClr val="000000"/>
                </a:solidFill>
              </a:defRPr>
            </a:lvl1pPr>
          </a:lstStyle>
          <a:p>
            <a:r>
              <a:t>Title Text</a:t>
            </a:r>
          </a:p>
        </p:txBody>
      </p:sp>
      <p:sp>
        <p:nvSpPr>
          <p:cNvPr id="114" name="Body Level One…"/>
          <p:cNvSpPr txBox="1">
            <a:spLocks noGrp="1"/>
          </p:cNvSpPr>
          <p:nvPr>
            <p:ph type="body" idx="1"/>
          </p:nvPr>
        </p:nvSpPr>
        <p:spPr>
          <a:xfrm>
            <a:off x="4766733" y="273050"/>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5" name="Text Placeholder 3"/>
          <p:cNvSpPr>
            <a:spLocks noGrp="1"/>
          </p:cNvSpPr>
          <p:nvPr>
            <p:ph type="body" sz="half" idx="21"/>
          </p:nvPr>
        </p:nvSpPr>
        <p:spPr>
          <a:xfrm>
            <a:off x="609600" y="1435101"/>
            <a:ext cx="4011086" cy="4691063"/>
          </a:xfrm>
          <a:prstGeom prst="rect">
            <a:avLst/>
          </a:prstGeom>
        </p:spPr>
        <p:txBody>
          <a:bodyPr/>
          <a:lstStyle/>
          <a:p>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62669" y="701"/>
            <a:ext cx="12317338" cy="1277493"/>
          </a:xfrm>
          <a:prstGeom prst="rect">
            <a:avLst/>
          </a:prstGeom>
          <a:solidFill>
            <a:srgbClr val="375B4D"/>
          </a:solidFill>
          <a:ln w="12700">
            <a:miter lim="400000"/>
          </a:ln>
        </p:spPr>
        <p:txBody>
          <a:bodyPr lIns="45718" tIns="45718" rIns="45718" bIns="45718" anchor="ctr"/>
          <a:lstStyle/>
          <a:p>
            <a:pPr>
              <a:defRPr>
                <a:solidFill>
                  <a:srgbClr val="D4D359"/>
                </a:solidFill>
                <a:latin typeface="+mn-lt"/>
                <a:ea typeface="+mn-ea"/>
                <a:cs typeface="+mn-cs"/>
                <a:sym typeface="Calibri"/>
              </a:defRPr>
            </a:pPr>
            <a:endParaRPr/>
          </a:p>
        </p:txBody>
      </p:sp>
      <p:sp>
        <p:nvSpPr>
          <p:cNvPr id="3" name="Body Level One…"/>
          <p:cNvSpPr txBox="1">
            <a:spLocks noGrp="1"/>
          </p:cNvSpPr>
          <p:nvPr>
            <p:ph type="body" idx="1"/>
          </p:nvPr>
        </p:nvSpPr>
        <p:spPr>
          <a:xfrm>
            <a:off x="609600" y="1953372"/>
            <a:ext cx="10972800" cy="4525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Title Text"/>
          <p:cNvSpPr txBox="1">
            <a:spLocks noGrp="1"/>
          </p:cNvSpPr>
          <p:nvPr>
            <p:ph type="title"/>
          </p:nvPr>
        </p:nvSpPr>
        <p:spPr>
          <a:xfrm>
            <a:off x="609598" y="67946"/>
            <a:ext cx="10972802" cy="1143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5" name="Slide Number"/>
          <p:cNvSpPr txBox="1">
            <a:spLocks noGrp="1"/>
          </p:cNvSpPr>
          <p:nvPr>
            <p:ph type="sldNum" sz="quarter" idx="2"/>
          </p:nvPr>
        </p:nvSpPr>
        <p:spPr>
          <a:xfrm>
            <a:off x="11323778" y="6414762"/>
            <a:ext cx="258623" cy="248304"/>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60" r:id="rId9"/>
    <p:sldLayoutId id="2147483661" r:id="rId10"/>
    <p:sldLayoutId id="2147483662" r:id="rId11"/>
    <p:sldLayoutId id="2147483663" r:id="rId12"/>
  </p:sldLayoutIdLst>
  <p:transition spd="med"/>
  <p:txStyles>
    <p:titleStyle>
      <a:lvl1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1pPr>
      <a:lvl2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2pPr>
      <a:lvl3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3pPr>
      <a:lvl4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4pPr>
      <a:lvl5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5pPr>
      <a:lvl6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6pPr>
      <a:lvl7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7pPr>
      <a:lvl8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8pPr>
      <a:lvl9pPr marL="0" marR="0" indent="0" algn="l" defTabSz="457200" latinLnBrk="0">
        <a:lnSpc>
          <a:spcPct val="100000"/>
        </a:lnSpc>
        <a:spcBef>
          <a:spcPts val="0"/>
        </a:spcBef>
        <a:spcAft>
          <a:spcPts val="0"/>
        </a:spcAft>
        <a:buClrTx/>
        <a:buSzTx/>
        <a:buFontTx/>
        <a:buNone/>
        <a:tabLst/>
        <a:defRPr sz="4400" b="1" i="0" u="none" strike="noStrike" cap="none" spc="0" baseline="0">
          <a:solidFill>
            <a:srgbClr val="FFFFFF"/>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publicdomainpictures.net/view-image.php?image=367386&amp;picture=armure" TargetMode="External"/><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hyperlink" Target="https://theautismwars.blogspot.com/2016/05/the-presumption-of-incompetence-when.html" TargetMode="Externa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hyperlink" Target="https://civilrights.justice.gov/report?utm_campaign=499a0d26-884a-47aa-9afc-70094d92e6f5" TargetMode="External"/><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hyperlink" Target="https://archive.ada.gov/CRT-ReportPDF-Sep2021.pdf" TargetMode="External"/><Relationship Id="rId9"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ocrportal.hhs.gov/" TargetMode="External"/><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17.svg"/><Relationship Id="rId4" Type="http://schemas.openxmlformats.org/officeDocument/2006/relationships/hyperlink" Target="https://www.hhs.gov/civil-rights/filing-a-complaint/complaint-process/index.html" TargetMode="External"/><Relationship Id="rId9" Type="http://schemas.openxmlformats.org/officeDocument/2006/relationships/image" Target="../media/image1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bazelon.org/our-work/mental-health-systems/parental-rights/" TargetMode="External"/><Relationship Id="rId3" Type="http://schemas.openxmlformats.org/officeDocument/2006/relationships/hyperlink" Target="http://heller.brandeis.edu/parents-with-disabilities/index.html" TargetMode="External"/><Relationship Id="rId7" Type="http://schemas.openxmlformats.org/officeDocument/2006/relationships/hyperlink" Target="http://achancetoparent.ne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childwelfare.gov/" TargetMode="External"/><Relationship Id="rId5" Type="http://schemas.openxmlformats.org/officeDocument/2006/relationships/hyperlink" Target="https://heller.brandeis.edu/parents-with-disabilities/pdfs/rocking-the-cradle.pdf" TargetMode="External"/><Relationship Id="rId10" Type="http://schemas.openxmlformats.org/officeDocument/2006/relationships/image" Target="../media/image25.png"/><Relationship Id="rId4" Type="http://schemas.openxmlformats.org/officeDocument/2006/relationships/hyperlink" Target="https://www.disabledparenting.com/" TargetMode="External"/><Relationship Id="rId9"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heregreview.org/2021/10/26/powell-justice-for-parents-with-disabiliti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heller.brandeis.edu/parents-with-disabilities/pdfs/rocking-the-cradle.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5B4D"/>
        </a:solidFill>
        <a:effectLst/>
      </p:bgPr>
    </p:bg>
    <p:spTree>
      <p:nvGrpSpPr>
        <p:cNvPr id="1" name=""/>
        <p:cNvGrpSpPr/>
        <p:nvPr/>
      </p:nvGrpSpPr>
      <p:grpSpPr>
        <a:xfrm>
          <a:off x="0" y="0"/>
          <a:ext cx="0" cy="0"/>
          <a:chOff x="0" y="0"/>
          <a:chExt cx="0" cy="0"/>
        </a:xfrm>
      </p:grpSpPr>
      <p:sp>
        <p:nvSpPr>
          <p:cNvPr id="228" name="Title 1"/>
          <p:cNvSpPr txBox="1">
            <a:spLocks noGrp="1"/>
          </p:cNvSpPr>
          <p:nvPr>
            <p:ph type="ctrTitle"/>
          </p:nvPr>
        </p:nvSpPr>
        <p:spPr>
          <a:xfrm>
            <a:off x="720990" y="492314"/>
            <a:ext cx="10363202" cy="1470027"/>
          </a:xfrm>
          <a:prstGeom prst="rect">
            <a:avLst/>
          </a:prstGeom>
        </p:spPr>
        <p:txBody>
          <a:bodyPr>
            <a:normAutofit fontScale="90000"/>
          </a:bodyPr>
          <a:lstStyle>
            <a:lvl1pPr algn="l">
              <a:defRPr b="1">
                <a:solidFill>
                  <a:srgbClr val="FFFFFF"/>
                </a:solidFill>
              </a:defRPr>
            </a:lvl1pPr>
          </a:lstStyle>
          <a:p>
            <a:r>
              <a:rPr lang="en-US" dirty="0"/>
              <a:t>Keeping Families Together Training #2 </a:t>
            </a:r>
            <a:br>
              <a:rPr lang="en-US" dirty="0"/>
            </a:br>
            <a:r>
              <a:rPr lang="en-US" dirty="0"/>
              <a:t>Using Disability Law To Defend Disabled Parents</a:t>
            </a:r>
            <a:endParaRPr dirty="0"/>
          </a:p>
        </p:txBody>
      </p:sp>
      <p:sp>
        <p:nvSpPr>
          <p:cNvPr id="229" name="Subtitle 2"/>
          <p:cNvSpPr txBox="1">
            <a:spLocks noGrp="1"/>
          </p:cNvSpPr>
          <p:nvPr>
            <p:ph type="subTitle" sz="quarter" idx="1"/>
          </p:nvPr>
        </p:nvSpPr>
        <p:spPr>
          <a:xfrm>
            <a:off x="666797" y="2982667"/>
            <a:ext cx="8534401" cy="1912993"/>
          </a:xfrm>
          <a:prstGeom prst="rect">
            <a:avLst/>
          </a:prstGeom>
        </p:spPr>
        <p:txBody>
          <a:bodyPr>
            <a:normAutofit/>
          </a:bodyPr>
          <a:lstStyle>
            <a:lvl1pPr algn="l">
              <a:defRPr>
                <a:solidFill>
                  <a:srgbClr val="FFFFFF"/>
                </a:solidFill>
              </a:defRPr>
            </a:lvl1pPr>
          </a:lstStyle>
          <a:p>
            <a:r>
              <a:rPr lang="en-US" sz="4800" dirty="0"/>
              <a:t>Kavya Parthiban, JD</a:t>
            </a:r>
          </a:p>
          <a:p>
            <a:endParaRPr lang="en-US" sz="4400" dirty="0"/>
          </a:p>
        </p:txBody>
      </p:sp>
      <p:pic>
        <p:nvPicPr>
          <p:cNvPr id="5" name="Google Shape;56;p13" descr="Disability Rights Education and Defense Fund logo">
            <a:extLst>
              <a:ext uri="{FF2B5EF4-FFF2-40B4-BE49-F238E27FC236}">
                <a16:creationId xmlns:a16="http://schemas.microsoft.com/office/drawing/2014/main" id="{CA3EC5D3-7A1C-6CC0-5FC7-4883950846AA}"/>
              </a:ext>
            </a:extLst>
          </p:cNvPr>
          <p:cNvPicPr preferRelativeResize="0"/>
          <p:nvPr/>
        </p:nvPicPr>
        <p:blipFill>
          <a:blip r:embed="rId3">
            <a:alphaModFix/>
          </a:blip>
          <a:stretch>
            <a:fillRect/>
          </a:stretch>
        </p:blipFill>
        <p:spPr>
          <a:xfrm>
            <a:off x="7258003" y="2157783"/>
            <a:ext cx="3453855" cy="2236745"/>
          </a:xfrm>
          <a:prstGeom prst="rect">
            <a:avLst/>
          </a:prstGeom>
          <a:noFill/>
          <a:ln>
            <a:noFill/>
          </a:ln>
        </p:spPr>
      </p:pic>
      <p:pic>
        <p:nvPicPr>
          <p:cNvPr id="230" name="2.png" descr="Lurie Institute for Disability Policy logo"/>
          <p:cNvPicPr>
            <a:picLocks noChangeAspect="1"/>
          </p:cNvPicPr>
          <p:nvPr/>
        </p:nvPicPr>
        <p:blipFill>
          <a:blip r:embed="rId4"/>
          <a:stretch>
            <a:fillRect/>
          </a:stretch>
        </p:blipFill>
        <p:spPr>
          <a:xfrm>
            <a:off x="3286959" y="3661827"/>
            <a:ext cx="3971044" cy="3971044"/>
          </a:xfrm>
          <a:prstGeom prst="rect">
            <a:avLst/>
          </a:prstGeom>
          <a:ln w="12700">
            <a:miter lim="400000"/>
          </a:ln>
        </p:spPr>
      </p:pic>
      <p:pic>
        <p:nvPicPr>
          <p:cNvPr id="3" name="Picture 2" descr="The National Research Center for Parents with Disabilities logo">
            <a:extLst>
              <a:ext uri="{FF2B5EF4-FFF2-40B4-BE49-F238E27FC236}">
                <a16:creationId xmlns:a16="http://schemas.microsoft.com/office/drawing/2014/main" id="{1485212D-4F5D-4CBE-9808-86502E0B93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935" y="4785412"/>
            <a:ext cx="5442065" cy="1580274"/>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BF55CB-1FE7-8856-0B78-4F16B7CE94A7}"/>
              </a:ext>
            </a:extLst>
          </p:cNvPr>
          <p:cNvSpPr>
            <a:spLocks noGrp="1"/>
          </p:cNvSpPr>
          <p:nvPr>
            <p:ph type="title"/>
          </p:nvPr>
        </p:nvSpPr>
        <p:spPr>
          <a:xfrm>
            <a:off x="1356789" y="2412827"/>
            <a:ext cx="9794329" cy="1143002"/>
          </a:xfrm>
        </p:spPr>
        <p:txBody>
          <a:bodyPr anchor="ctr">
            <a:normAutofit/>
          </a:bodyPr>
          <a:lstStyle/>
          <a:p>
            <a:r>
              <a:rPr lang="en-US" dirty="0"/>
              <a:t>Working with Parents</a:t>
            </a:r>
          </a:p>
        </p:txBody>
      </p:sp>
    </p:spTree>
    <p:extLst>
      <p:ext uri="{BB962C8B-B14F-4D97-AF65-F5344CB8AC3E}">
        <p14:creationId xmlns:p14="http://schemas.microsoft.com/office/powerpoint/2010/main" val="477753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3E7EEC-3B7C-0EF9-1831-FAAC154CE4AB}"/>
              </a:ext>
            </a:extLst>
          </p:cNvPr>
          <p:cNvSpPr txBox="1">
            <a:spLocks noGrp="1"/>
          </p:cNvSpPr>
          <p:nvPr>
            <p:ph type="title" idx="4294967295"/>
          </p:nvPr>
        </p:nvSpPr>
        <p:spPr>
          <a:xfrm>
            <a:off x="251791" y="530087"/>
            <a:ext cx="10442713" cy="707882"/>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 sz="4000" b="0" i="0" u="none" strike="noStrike" kern="0" cap="none" spc="0" normalizeH="0" baseline="0" noProof="0" dirty="0">
                <a:ln>
                  <a:noFill/>
                </a:ln>
                <a:solidFill>
                  <a:schemeClr val="bg1"/>
                </a:solidFill>
                <a:effectLst/>
                <a:uLnTx/>
                <a:uFillTx/>
                <a:latin typeface="+mj-lt"/>
                <a:ea typeface="+mj-ea"/>
                <a:cs typeface="+mn-cs"/>
                <a:sym typeface="Helvetica"/>
              </a:rPr>
              <a:t>Accommodations</a:t>
            </a:r>
            <a:r>
              <a:rPr kumimoji="0" lang="en" sz="1800" b="0" i="0" u="none" strike="noStrike" kern="0" cap="none" spc="0" normalizeH="0" baseline="0" noProof="0" dirty="0">
                <a:ln>
                  <a:noFill/>
                </a:ln>
                <a:solidFill>
                  <a:srgbClr val="000000"/>
                </a:solidFill>
                <a:effectLst/>
                <a:uLnTx/>
                <a:uFillTx/>
                <a:latin typeface="+mj-lt"/>
                <a:ea typeface="+mj-ea"/>
                <a:cs typeface="+mj-cs"/>
                <a:sym typeface="Helvetica"/>
              </a:rPr>
              <a:t> </a:t>
            </a:r>
            <a:endParaRPr kumimoji="0" lang="en-US" sz="1800" b="0" i="0" u="none" strike="noStrike" kern="0" cap="none" spc="0" normalizeH="0" baseline="0" noProof="0" dirty="0">
              <a:ln>
                <a:noFill/>
              </a:ln>
              <a:solidFill>
                <a:srgbClr val="000000"/>
              </a:solidFill>
              <a:effectLst/>
              <a:uLnTx/>
              <a:uFillTx/>
              <a:latin typeface="+mj-lt"/>
              <a:ea typeface="+mj-ea"/>
              <a:cs typeface="+mj-cs"/>
              <a:sym typeface="Helvetica"/>
            </a:endParaRPr>
          </a:p>
        </p:txBody>
      </p:sp>
      <p:pic>
        <p:nvPicPr>
          <p:cNvPr id="10" name="Picture 9" descr="Comic in two panels. A porcupine sees two other animals wearing a balloon hat and asks for a balloon hat. A custom balloon hat is created that won't pop from porcupine quills. ">
            <a:extLst>
              <a:ext uri="{FF2B5EF4-FFF2-40B4-BE49-F238E27FC236}">
                <a16:creationId xmlns:a16="http://schemas.microsoft.com/office/drawing/2014/main" id="{DA42CE01-2583-4207-B3A9-83201935F201}"/>
              </a:ext>
            </a:extLst>
          </p:cNvPr>
          <p:cNvPicPr>
            <a:picLocks noChangeAspect="1"/>
          </p:cNvPicPr>
          <p:nvPr/>
        </p:nvPicPr>
        <p:blipFill>
          <a:blip r:embed="rId2"/>
          <a:stretch>
            <a:fillRect/>
          </a:stretch>
        </p:blipFill>
        <p:spPr>
          <a:xfrm>
            <a:off x="6215271" y="1283296"/>
            <a:ext cx="4770782" cy="5574704"/>
          </a:xfrm>
          <a:prstGeom prst="rect">
            <a:avLst/>
          </a:prstGeom>
        </p:spPr>
      </p:pic>
      <p:sp>
        <p:nvSpPr>
          <p:cNvPr id="7" name="Content Placeholder 6">
            <a:extLst>
              <a:ext uri="{FF2B5EF4-FFF2-40B4-BE49-F238E27FC236}">
                <a16:creationId xmlns:a16="http://schemas.microsoft.com/office/drawing/2014/main" id="{047FD315-3174-4E98-8F69-D8407DE14A95}"/>
              </a:ext>
            </a:extLst>
          </p:cNvPr>
          <p:cNvSpPr>
            <a:spLocks noGrp="1"/>
          </p:cNvSpPr>
          <p:nvPr>
            <p:ph idx="4294967295"/>
          </p:nvPr>
        </p:nvSpPr>
        <p:spPr>
          <a:xfrm>
            <a:off x="2590800" y="2895600"/>
            <a:ext cx="9601200" cy="3581400"/>
          </a:xfrm>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700" dirty="0">
                <a:latin typeface="Verdana" panose="020B0604030504040204" pitchFamily="34" charset="0"/>
                <a:ea typeface="Verdana" panose="020B0604030504040204" pitchFamily="34" charset="0"/>
              </a:rPr>
              <a:t>Comic by Liz </a:t>
            </a:r>
            <a:r>
              <a:rPr lang="en-US" sz="1700" dirty="0" err="1">
                <a:latin typeface="Verdana" panose="020B0604030504040204" pitchFamily="34" charset="0"/>
                <a:ea typeface="Verdana" panose="020B0604030504040204" pitchFamily="34" charset="0"/>
              </a:rPr>
              <a:t>Climo</a:t>
            </a:r>
            <a:endParaRPr lang="en-US" sz="1700" dirty="0">
              <a:latin typeface="Verdana" panose="020B0604030504040204" pitchFamily="34" charset="0"/>
              <a:ea typeface="Verdana" panose="020B0604030504040204" pitchFamily="34" charset="0"/>
            </a:endParaRPr>
          </a:p>
          <a:p>
            <a:endParaRPr lang="en-US" dirty="0"/>
          </a:p>
        </p:txBody>
      </p:sp>
    </p:spTree>
    <p:extLst>
      <p:ext uri="{BB962C8B-B14F-4D97-AF65-F5344CB8AC3E}">
        <p14:creationId xmlns:p14="http://schemas.microsoft.com/office/powerpoint/2010/main" val="2563528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dirty="0"/>
              <a:t>Accommodations </a:t>
            </a:r>
            <a:endParaRPr dirty="0"/>
          </a:p>
        </p:txBody>
      </p:sp>
      <p:sp>
        <p:nvSpPr>
          <p:cNvPr id="95" name="Google Shape;95;p19"/>
          <p:cNvSpPr txBox="1">
            <a:spLocks noGrp="1"/>
          </p:cNvSpPr>
          <p:nvPr>
            <p:ph type="body" idx="1"/>
          </p:nvPr>
        </p:nvSpPr>
        <p:spPr>
          <a:xfrm>
            <a:off x="415600" y="1287905"/>
            <a:ext cx="11360800" cy="4555200"/>
          </a:xfrm>
          <a:prstGeom prst="rect">
            <a:avLst/>
          </a:prstGeom>
        </p:spPr>
        <p:txBody>
          <a:bodyPr spcFirstLastPara="1" wrap="square" lIns="121900" tIns="121900" rIns="121900" bIns="121900" anchor="t" anchorCtr="0">
            <a:normAutofit lnSpcReduction="10000"/>
          </a:bodyPr>
          <a:lstStyle/>
          <a:p>
            <a:pPr marL="0" indent="0">
              <a:lnSpc>
                <a:spcPct val="94000"/>
              </a:lnSpc>
              <a:spcBef>
                <a:spcPts val="1333"/>
              </a:spcBef>
              <a:buNone/>
            </a:pPr>
            <a:endParaRPr sz="2533" dirty="0">
              <a:solidFill>
                <a:srgbClr val="191B0E"/>
              </a:solidFill>
              <a:latin typeface="Verdana"/>
              <a:ea typeface="Verdana"/>
              <a:cs typeface="Verdana"/>
              <a:sym typeface="Verdana"/>
            </a:endParaRPr>
          </a:p>
          <a:p>
            <a:pPr marL="609585" indent="-465655">
              <a:lnSpc>
                <a:spcPct val="94000"/>
              </a:lnSpc>
              <a:spcBef>
                <a:spcPts val="1333"/>
              </a:spcBef>
              <a:buClr>
                <a:srgbClr val="191B0E"/>
              </a:buClr>
              <a:buSzPts val="1900"/>
              <a:buFont typeface="Verdana"/>
              <a:buChar char="●"/>
            </a:pPr>
            <a:r>
              <a:rPr lang="en" sz="2667" dirty="0">
                <a:solidFill>
                  <a:srgbClr val="191B0E"/>
                </a:solidFill>
                <a:latin typeface="Arial" panose="020B0604020202020204" pitchFamily="34" charset="0"/>
                <a:ea typeface="Verdana"/>
                <a:cs typeface="Arial" panose="020B0604020202020204" pitchFamily="34" charset="0"/>
                <a:sym typeface="Verdana"/>
              </a:rPr>
              <a:t>Representing a parent with a disability may require accommodations in a variety of contexts</a:t>
            </a:r>
          </a:p>
          <a:p>
            <a:pPr marL="143930" indent="0">
              <a:lnSpc>
                <a:spcPct val="94000"/>
              </a:lnSpc>
              <a:spcBef>
                <a:spcPts val="1333"/>
              </a:spcBef>
              <a:buClr>
                <a:srgbClr val="191B0E"/>
              </a:buClr>
              <a:buSzPts val="1900"/>
              <a:buNone/>
            </a:pPr>
            <a:endParaRPr sz="2667" dirty="0">
              <a:solidFill>
                <a:srgbClr val="191B0E"/>
              </a:solidFill>
              <a:latin typeface="Arial" panose="020B0604020202020204" pitchFamily="34" charset="0"/>
              <a:ea typeface="Verdana"/>
              <a:cs typeface="Arial" panose="020B0604020202020204" pitchFamily="34" charset="0"/>
              <a:sym typeface="Verdana"/>
            </a:endParaRPr>
          </a:p>
          <a:p>
            <a:pPr lvl="2" indent="-465655">
              <a:lnSpc>
                <a:spcPct val="94000"/>
              </a:lnSpc>
              <a:buClr>
                <a:srgbClr val="191B0E"/>
              </a:buClr>
              <a:buSzPts val="1900"/>
              <a:buFont typeface="Verdana"/>
              <a:buChar char="○"/>
            </a:pPr>
            <a:r>
              <a:rPr lang="en" sz="2667" dirty="0">
                <a:solidFill>
                  <a:srgbClr val="191B0E"/>
                </a:solidFill>
                <a:latin typeface="Arial" panose="020B0604020202020204" pitchFamily="34" charset="0"/>
                <a:ea typeface="Verdana"/>
                <a:cs typeface="Arial" panose="020B0604020202020204" pitchFamily="34" charset="0"/>
                <a:sym typeface="Verdana"/>
              </a:rPr>
              <a:t>Reunification services/case plan</a:t>
            </a:r>
            <a:endParaRPr sz="2667" dirty="0">
              <a:solidFill>
                <a:srgbClr val="191B0E"/>
              </a:solidFill>
              <a:latin typeface="Arial" panose="020B0604020202020204" pitchFamily="34" charset="0"/>
              <a:ea typeface="Verdana"/>
              <a:cs typeface="Arial" panose="020B0604020202020204" pitchFamily="34" charset="0"/>
              <a:sym typeface="Verdana"/>
            </a:endParaRPr>
          </a:p>
          <a:p>
            <a:pPr lvl="2" indent="-465655">
              <a:lnSpc>
                <a:spcPct val="94000"/>
              </a:lnSpc>
              <a:buClr>
                <a:srgbClr val="191B0E"/>
              </a:buClr>
              <a:buSzPts val="1900"/>
              <a:buFont typeface="Verdana"/>
              <a:buChar char="○"/>
            </a:pPr>
            <a:r>
              <a:rPr lang="en" sz="2667" dirty="0">
                <a:solidFill>
                  <a:srgbClr val="191B0E"/>
                </a:solidFill>
                <a:latin typeface="Arial" panose="020B0604020202020204" pitchFamily="34" charset="0"/>
                <a:ea typeface="Verdana"/>
                <a:cs typeface="Arial" panose="020B0604020202020204" pitchFamily="34" charset="0"/>
                <a:sym typeface="Verdana"/>
              </a:rPr>
              <a:t>Court proceedings</a:t>
            </a:r>
            <a:endParaRPr sz="2667" dirty="0">
              <a:solidFill>
                <a:srgbClr val="191B0E"/>
              </a:solidFill>
              <a:latin typeface="Arial" panose="020B0604020202020204" pitchFamily="34" charset="0"/>
              <a:ea typeface="Verdana"/>
              <a:cs typeface="Arial" panose="020B0604020202020204" pitchFamily="34" charset="0"/>
              <a:sym typeface="Verdana"/>
            </a:endParaRPr>
          </a:p>
          <a:p>
            <a:pPr lvl="2" indent="-465655">
              <a:lnSpc>
                <a:spcPct val="94000"/>
              </a:lnSpc>
              <a:buClr>
                <a:srgbClr val="191B0E"/>
              </a:buClr>
              <a:buSzPts val="1900"/>
              <a:buFont typeface="Verdana"/>
              <a:buChar char="○"/>
            </a:pPr>
            <a:r>
              <a:rPr lang="en" sz="2667" dirty="0">
                <a:solidFill>
                  <a:srgbClr val="191B0E"/>
                </a:solidFill>
                <a:latin typeface="Arial" panose="020B0604020202020204" pitchFamily="34" charset="0"/>
                <a:ea typeface="Verdana"/>
                <a:cs typeface="Arial" panose="020B0604020202020204" pitchFamily="34" charset="0"/>
                <a:sym typeface="Verdana"/>
              </a:rPr>
              <a:t>Legal representation</a:t>
            </a:r>
            <a:endParaRPr sz="2667" dirty="0">
              <a:solidFill>
                <a:srgbClr val="191B0E"/>
              </a:solidFill>
              <a:latin typeface="Arial" panose="020B0604020202020204" pitchFamily="34" charset="0"/>
              <a:ea typeface="Verdana"/>
              <a:cs typeface="Arial" panose="020B0604020202020204" pitchFamily="34" charset="0"/>
              <a:sym typeface="Verdana"/>
            </a:endParaRPr>
          </a:p>
          <a:p>
            <a:pPr marL="1219170" indent="0">
              <a:lnSpc>
                <a:spcPct val="94000"/>
              </a:lnSpc>
              <a:spcBef>
                <a:spcPts val="1333"/>
              </a:spcBef>
              <a:buNone/>
            </a:pPr>
            <a:endParaRPr sz="2667" dirty="0">
              <a:solidFill>
                <a:srgbClr val="191B0E"/>
              </a:solidFill>
              <a:latin typeface="Arial" panose="020B0604020202020204" pitchFamily="34" charset="0"/>
              <a:ea typeface="Verdana"/>
              <a:cs typeface="Arial" panose="020B0604020202020204" pitchFamily="34" charset="0"/>
              <a:sym typeface="Verdana"/>
            </a:endParaRPr>
          </a:p>
          <a:p>
            <a:pPr marL="609585" indent="-465655">
              <a:lnSpc>
                <a:spcPct val="94000"/>
              </a:lnSpc>
              <a:spcBef>
                <a:spcPts val="1333"/>
              </a:spcBef>
              <a:buClr>
                <a:srgbClr val="191B0E"/>
              </a:buClr>
              <a:buSzPts val="1900"/>
              <a:buFont typeface="Verdana"/>
              <a:buChar char="●"/>
            </a:pPr>
            <a:r>
              <a:rPr lang="en" sz="2667" dirty="0">
                <a:solidFill>
                  <a:srgbClr val="191B0E"/>
                </a:solidFill>
                <a:latin typeface="Arial" panose="020B0604020202020204" pitchFamily="34" charset="0"/>
                <a:ea typeface="Verdana"/>
                <a:cs typeface="Arial" panose="020B0604020202020204" pitchFamily="34" charset="0"/>
                <a:sym typeface="Verdana"/>
              </a:rPr>
              <a:t>Aim to identify and meet the accommodation needs for each context</a:t>
            </a:r>
            <a:endParaRPr sz="2667" dirty="0">
              <a:solidFill>
                <a:srgbClr val="191B0E"/>
              </a:solidFill>
              <a:latin typeface="Arial" panose="020B0604020202020204" pitchFamily="34" charset="0"/>
              <a:ea typeface="Verdana"/>
              <a:cs typeface="Arial" panose="020B0604020202020204" pitchFamily="34" charset="0"/>
              <a:sym typeface="Verdana"/>
            </a:endParaRPr>
          </a:p>
          <a:p>
            <a:pPr marL="0" indent="0">
              <a:lnSpc>
                <a:spcPct val="94000"/>
              </a:lnSpc>
              <a:spcBef>
                <a:spcPts val="1333"/>
              </a:spcBef>
              <a:spcAft>
                <a:spcPts val="267"/>
              </a:spcAft>
              <a:buNone/>
            </a:pPr>
            <a:endParaRPr sz="2533" dirty="0">
              <a:solidFill>
                <a:srgbClr val="191B0E"/>
              </a:solidFill>
              <a:latin typeface="Verdana"/>
              <a:ea typeface="Verdana"/>
              <a:cs typeface="Verdana"/>
              <a:sym typeface="Verdana"/>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dirty="0"/>
              <a:t>Readily Accessible Lawyering</a:t>
            </a:r>
            <a:endParaRPr dirty="0"/>
          </a:p>
        </p:txBody>
      </p:sp>
      <p:sp>
        <p:nvSpPr>
          <p:cNvPr id="89" name="Google Shape;89;p18"/>
          <p:cNvSpPr txBox="1">
            <a:spLocks noGrp="1"/>
          </p:cNvSpPr>
          <p:nvPr>
            <p:ph type="body" idx="1"/>
          </p:nvPr>
        </p:nvSpPr>
        <p:spPr>
          <a:xfrm>
            <a:off x="415600" y="1356967"/>
            <a:ext cx="11360800" cy="5464668"/>
          </a:xfrm>
          <a:prstGeom prst="rect">
            <a:avLst/>
          </a:prstGeom>
        </p:spPr>
        <p:txBody>
          <a:bodyPr spcFirstLastPara="1" wrap="square" lIns="121900" tIns="121900" rIns="121900" bIns="121900" anchor="t" anchorCtr="0">
            <a:normAutofit fontScale="62500" lnSpcReduction="20000"/>
          </a:bodyPr>
          <a:lstStyle/>
          <a:p>
            <a:pPr marL="609585" indent="-457189">
              <a:lnSpc>
                <a:spcPct val="120000"/>
              </a:lnSpc>
              <a:spcBef>
                <a:spcPts val="0"/>
              </a:spcBef>
              <a:buSzPts val="1800"/>
              <a:buChar char="●"/>
            </a:pPr>
            <a:r>
              <a:rPr lang="en" dirty="0">
                <a:latin typeface="Arial" panose="020B0604020202020204" pitchFamily="34" charset="0"/>
                <a:cs typeface="Arial" panose="020B0604020202020204" pitchFamily="34" charset="0"/>
              </a:rPr>
              <a:t>Make your default practices accessible for a wide range of clients</a:t>
            </a:r>
            <a:endParaRPr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dirty="0">
                <a:latin typeface="Arial" panose="020B0604020202020204" pitchFamily="34" charset="0"/>
                <a:cs typeface="Arial" panose="020B0604020202020204" pitchFamily="34" charset="0"/>
              </a:rPr>
              <a:t>Employ practices regardless of whether client known to have a disability</a:t>
            </a:r>
            <a:endParaRPr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dirty="0">
                <a:latin typeface="Arial" panose="020B0604020202020204" pitchFamily="34" charset="0"/>
                <a:cs typeface="Arial" panose="020B0604020202020204" pitchFamily="34" charset="0"/>
              </a:rPr>
              <a:t>What does this look like?</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Plain language, avoid legalese</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Make the implicit explicit – don’t assume background knowledge</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Humility, curiosity, attentiveness to clients</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Trauma awareness </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Try to be knowledgeable and ready to make changes to serve people with specific disabilities: </a:t>
            </a:r>
            <a:endParaRPr dirty="0">
              <a:latin typeface="Arial" panose="020B0604020202020204" pitchFamily="34" charset="0"/>
              <a:cs typeface="Arial" panose="020B0604020202020204" pitchFamily="34" charset="0"/>
            </a:endParaRPr>
          </a:p>
          <a:p>
            <a:pPr marL="1828754" lvl="2" indent="-423323">
              <a:lnSpc>
                <a:spcPct val="120000"/>
              </a:lnSpc>
              <a:spcBef>
                <a:spcPts val="0"/>
              </a:spcBef>
              <a:buSzPts val="1400"/>
              <a:buChar char="■"/>
            </a:pPr>
            <a:r>
              <a:rPr lang="en" dirty="0">
                <a:latin typeface="Arial" panose="020B0604020202020204" pitchFamily="34" charset="0"/>
                <a:cs typeface="Arial" panose="020B0604020202020204" pitchFamily="34" charset="0"/>
              </a:rPr>
              <a:t>People who are deaf or hard of hearing</a:t>
            </a:r>
            <a:endParaRPr dirty="0">
              <a:latin typeface="Arial" panose="020B0604020202020204" pitchFamily="34" charset="0"/>
              <a:cs typeface="Arial" panose="020B0604020202020204" pitchFamily="34" charset="0"/>
            </a:endParaRPr>
          </a:p>
          <a:p>
            <a:pPr marL="1828754" lvl="2" indent="-423323">
              <a:lnSpc>
                <a:spcPct val="120000"/>
              </a:lnSpc>
              <a:spcBef>
                <a:spcPts val="0"/>
              </a:spcBef>
              <a:buSzPts val="1400"/>
              <a:buChar char="■"/>
            </a:pPr>
            <a:r>
              <a:rPr lang="en" dirty="0">
                <a:latin typeface="Arial" panose="020B0604020202020204" pitchFamily="34" charset="0"/>
                <a:cs typeface="Arial" panose="020B0604020202020204" pitchFamily="34" charset="0"/>
              </a:rPr>
              <a:t>People who are blind</a:t>
            </a:r>
            <a:endParaRPr dirty="0">
              <a:latin typeface="Arial" panose="020B0604020202020204" pitchFamily="34" charset="0"/>
              <a:cs typeface="Arial" panose="020B0604020202020204" pitchFamily="34" charset="0"/>
            </a:endParaRPr>
          </a:p>
          <a:p>
            <a:pPr marL="1828754" lvl="2" indent="-423323">
              <a:lnSpc>
                <a:spcPct val="120000"/>
              </a:lnSpc>
              <a:spcBef>
                <a:spcPts val="0"/>
              </a:spcBef>
              <a:buSzPts val="1400"/>
              <a:buChar char="■"/>
            </a:pPr>
            <a:r>
              <a:rPr lang="en" dirty="0">
                <a:latin typeface="Arial" panose="020B0604020202020204" pitchFamily="34" charset="0"/>
                <a:cs typeface="Arial" panose="020B0604020202020204" pitchFamily="34" charset="0"/>
              </a:rPr>
              <a:t>People who use wheelchairs</a:t>
            </a:r>
            <a:endParaRPr dirty="0">
              <a:latin typeface="Arial" panose="020B0604020202020204" pitchFamily="34" charset="0"/>
              <a:cs typeface="Arial" panose="020B0604020202020204" pitchFamily="34" charset="0"/>
            </a:endParaRPr>
          </a:p>
          <a:p>
            <a:pPr marL="1828754" lvl="2" indent="-423323">
              <a:lnSpc>
                <a:spcPct val="120000"/>
              </a:lnSpc>
              <a:spcBef>
                <a:spcPts val="0"/>
              </a:spcBef>
              <a:buSzPts val="1400"/>
              <a:buChar char="■"/>
            </a:pPr>
            <a:r>
              <a:rPr lang="en" dirty="0">
                <a:latin typeface="Arial" panose="020B0604020202020204" pitchFamily="34" charset="0"/>
                <a:cs typeface="Arial" panose="020B0604020202020204" pitchFamily="34" charset="0"/>
              </a:rPr>
              <a:t>People with limited speech</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Ask what works and listen</a:t>
            </a:r>
          </a:p>
          <a:p>
            <a:pPr marL="1654599" lvl="2" indent="-423323">
              <a:lnSpc>
                <a:spcPct val="120000"/>
              </a:lnSpc>
              <a:spcBef>
                <a:spcPts val="0"/>
              </a:spcBef>
              <a:buSzPts val="1400"/>
              <a:buChar char="○"/>
            </a:pPr>
            <a:r>
              <a:rPr lang="en-US" dirty="0">
                <a:latin typeface="Arial" panose="020B0604020202020204" pitchFamily="34" charset="0"/>
                <a:cs typeface="Arial" panose="020B0604020202020204" pitchFamily="34" charset="0"/>
              </a:rPr>
              <a:t>What accommodations have you had in the past?</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Be prepared to implement common accommodations – learn the basics </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Address disability in a respectful manner</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A4DB-580B-64F4-406E-D8BE320898C5}"/>
              </a:ext>
            </a:extLst>
          </p:cNvPr>
          <p:cNvSpPr>
            <a:spLocks noGrp="1"/>
          </p:cNvSpPr>
          <p:nvPr>
            <p:ph type="title"/>
          </p:nvPr>
        </p:nvSpPr>
        <p:spPr/>
        <p:txBody>
          <a:bodyPr>
            <a:normAutofit/>
          </a:bodyPr>
          <a:lstStyle/>
          <a:p>
            <a:r>
              <a:rPr lang="en" dirty="0"/>
              <a:t>Talking to Clients about Disabilities</a:t>
            </a:r>
            <a:endParaRPr lang="en-US" dirty="0"/>
          </a:p>
        </p:txBody>
      </p:sp>
      <p:sp>
        <p:nvSpPr>
          <p:cNvPr id="3" name="Text Placeholder 2">
            <a:extLst>
              <a:ext uri="{FF2B5EF4-FFF2-40B4-BE49-F238E27FC236}">
                <a16:creationId xmlns:a16="http://schemas.microsoft.com/office/drawing/2014/main" id="{EA3C531A-D6EB-DA40-D920-6AE8EA259F0C}"/>
              </a:ext>
            </a:extLst>
          </p:cNvPr>
          <p:cNvSpPr>
            <a:spLocks noGrp="1"/>
          </p:cNvSpPr>
          <p:nvPr>
            <p:ph type="body" idx="1"/>
          </p:nvPr>
        </p:nvSpPr>
        <p:spPr/>
        <p:txBody>
          <a:bodyPr/>
          <a:lstStyle/>
          <a:p>
            <a:pPr marL="0" indent="0">
              <a:lnSpc>
                <a:spcPct val="94000"/>
              </a:lnSpc>
              <a:spcBef>
                <a:spcPts val="1333"/>
              </a:spcBef>
              <a:buNone/>
            </a:pPr>
            <a:r>
              <a:rPr lang="en-US" sz="2667" dirty="0">
                <a:solidFill>
                  <a:srgbClr val="191B0E"/>
                </a:solidFill>
                <a:latin typeface="Arial" panose="020B0604020202020204" pitchFamily="34" charset="0"/>
                <a:ea typeface="Verdana"/>
                <a:cs typeface="Arial" panose="020B0604020202020204" pitchFamily="34" charset="0"/>
                <a:sym typeface="Verdana"/>
              </a:rPr>
              <a:t>Clarify that your focus is not on assigning labels to or judging your clients</a:t>
            </a:r>
          </a:p>
          <a:p>
            <a:pPr marL="0" indent="0">
              <a:lnSpc>
                <a:spcPct val="94000"/>
              </a:lnSpc>
              <a:spcBef>
                <a:spcPts val="1333"/>
              </a:spcBef>
              <a:buNone/>
            </a:pPr>
            <a:endParaRPr lang="en-US" sz="2667" dirty="0">
              <a:solidFill>
                <a:srgbClr val="191B0E"/>
              </a:solidFill>
              <a:latin typeface="Arial" panose="020B0604020202020204" pitchFamily="34" charset="0"/>
              <a:ea typeface="Verdana"/>
              <a:cs typeface="Arial" panose="020B0604020202020204" pitchFamily="34" charset="0"/>
              <a:sym typeface="Verdana"/>
            </a:endParaRPr>
          </a:p>
          <a:p>
            <a:pPr marL="0" indent="0">
              <a:lnSpc>
                <a:spcPct val="94000"/>
              </a:lnSpc>
              <a:spcBef>
                <a:spcPts val="1333"/>
              </a:spcBef>
              <a:spcAft>
                <a:spcPts val="267"/>
              </a:spcAft>
              <a:buNone/>
            </a:pPr>
            <a:r>
              <a:rPr lang="en-US" sz="2667" dirty="0">
                <a:solidFill>
                  <a:srgbClr val="191B0E"/>
                </a:solidFill>
                <a:latin typeface="Arial" panose="020B0604020202020204" pitchFamily="34" charset="0"/>
                <a:ea typeface="Verdana"/>
                <a:cs typeface="Arial" panose="020B0604020202020204" pitchFamily="34" charset="0"/>
                <a:sym typeface="Verdana"/>
              </a:rPr>
              <a:t>The goal is to figure out what is needed for effective representation and ensuring accessibility in the case plan and reunification services.</a:t>
            </a:r>
          </a:p>
          <a:p>
            <a:endParaRPr lang="en-US" dirty="0"/>
          </a:p>
        </p:txBody>
      </p:sp>
    </p:spTree>
    <p:extLst>
      <p:ext uri="{BB962C8B-B14F-4D97-AF65-F5344CB8AC3E}">
        <p14:creationId xmlns:p14="http://schemas.microsoft.com/office/powerpoint/2010/main" val="250855870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dirty="0"/>
              <a:t>Talking to Clients about Disabilities (Cont.)</a:t>
            </a:r>
            <a:endParaRPr dirty="0"/>
          </a:p>
        </p:txBody>
      </p:sp>
      <p:sp>
        <p:nvSpPr>
          <p:cNvPr id="113" name="Google Shape;113;p2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609585" indent="-457189">
              <a:spcBef>
                <a:spcPts val="0"/>
              </a:spcBef>
              <a:buSzPts val="1800"/>
              <a:buChar char="●"/>
            </a:pPr>
            <a:r>
              <a:rPr lang="en" dirty="0"/>
              <a:t>Be straightforward and concrete.</a:t>
            </a:r>
            <a:endParaRPr dirty="0"/>
          </a:p>
          <a:p>
            <a:pPr marL="1219170" lvl="1" indent="-423323">
              <a:spcBef>
                <a:spcPts val="0"/>
              </a:spcBef>
              <a:buSzPts val="1400"/>
              <a:buChar char="○"/>
            </a:pPr>
            <a:r>
              <a:rPr lang="en" dirty="0"/>
              <a:t>Most people with disabilities (whether or not they self-identify as disabled) view their disabilities as an everyday part of their lives. Not horrible or shameful, not “triggering” or embarrassing.</a:t>
            </a:r>
            <a:endParaRPr dirty="0"/>
          </a:p>
          <a:p>
            <a:pPr marL="1219170" lvl="1" indent="-423323">
              <a:spcBef>
                <a:spcPts val="0"/>
              </a:spcBef>
              <a:buSzPts val="1400"/>
              <a:buChar char="○"/>
            </a:pPr>
            <a:r>
              <a:rPr lang="en" dirty="0"/>
              <a:t>The less apologetic and uncomfortable you are, the better.</a:t>
            </a:r>
            <a:endParaRPr dirty="0"/>
          </a:p>
        </p:txBody>
      </p:sp>
      <p:sp>
        <p:nvSpPr>
          <p:cNvPr id="114" name="Google Shape;114;p22"/>
          <p:cNvSpPr txBox="1"/>
          <p:nvPr/>
        </p:nvSpPr>
        <p:spPr>
          <a:xfrm>
            <a:off x="674077" y="4497600"/>
            <a:ext cx="4503200" cy="2360400"/>
          </a:xfrm>
          <a:prstGeom prst="rect">
            <a:avLst/>
          </a:prstGeom>
          <a:noFill/>
          <a:ln>
            <a:noFill/>
          </a:ln>
        </p:spPr>
        <p:txBody>
          <a:bodyPr spcFirstLastPara="1" wrap="square" lIns="121900" tIns="121900" rIns="121900" bIns="121900" anchor="t" anchorCtr="0">
            <a:noAutofit/>
          </a:bodyPr>
          <a:lstStyle/>
          <a:p>
            <a:r>
              <a:rPr lang="en" sz="2400" u="sng" dirty="0">
                <a:solidFill>
                  <a:srgbClr val="6AA84F"/>
                </a:solidFill>
              </a:rPr>
              <a:t>Try</a:t>
            </a:r>
            <a:r>
              <a:rPr lang="en" sz="2400" dirty="0">
                <a:solidFill>
                  <a:srgbClr val="6AA84F"/>
                </a:solidFill>
              </a:rPr>
              <a:t>: “Do you have any mental illnesses or conditions like PTSD, depression, or bipolar disorder?”</a:t>
            </a:r>
            <a:endParaRPr sz="2400" dirty="0">
              <a:solidFill>
                <a:srgbClr val="6AA84F"/>
              </a:solidFill>
            </a:endParaRPr>
          </a:p>
        </p:txBody>
      </p:sp>
      <p:sp>
        <p:nvSpPr>
          <p:cNvPr id="115" name="Google Shape;115;p22"/>
          <p:cNvSpPr txBox="1"/>
          <p:nvPr/>
        </p:nvSpPr>
        <p:spPr>
          <a:xfrm>
            <a:off x="6768723" y="4497600"/>
            <a:ext cx="4749200" cy="2505200"/>
          </a:xfrm>
          <a:prstGeom prst="rect">
            <a:avLst/>
          </a:prstGeom>
          <a:noFill/>
          <a:ln>
            <a:noFill/>
          </a:ln>
        </p:spPr>
        <p:txBody>
          <a:bodyPr spcFirstLastPara="1" wrap="square" lIns="121900" tIns="121900" rIns="121900" bIns="121900" anchor="t" anchorCtr="0">
            <a:noAutofit/>
          </a:bodyPr>
          <a:lstStyle/>
          <a:p>
            <a:r>
              <a:rPr lang="en" sz="2400" u="sng" dirty="0">
                <a:solidFill>
                  <a:srgbClr val="FF0000"/>
                </a:solidFill>
              </a:rPr>
              <a:t>Avoid</a:t>
            </a:r>
            <a:r>
              <a:rPr lang="en" sz="2400" dirty="0">
                <a:solidFill>
                  <a:srgbClr val="FF0000"/>
                </a:solidFill>
              </a:rPr>
              <a:t>: “I’m really sorry to be asking but would you mind, if it's ok, if I ask, if you don’t mind me asking, if you have ever been diagnosed with any mental illness?” </a:t>
            </a:r>
            <a:endParaRPr sz="2400" dirty="0">
              <a:solidFill>
                <a:srgbClr val="FF0000"/>
              </a:solidFill>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dirty="0"/>
              <a:t>Talking to Clients about Disabilities (Cont.)</a:t>
            </a:r>
            <a:endParaRPr dirty="0"/>
          </a:p>
        </p:txBody>
      </p:sp>
      <p:sp>
        <p:nvSpPr>
          <p:cNvPr id="121" name="Google Shape;121;p2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85000" lnSpcReduction="10000"/>
          </a:bodyPr>
          <a:lstStyle/>
          <a:p>
            <a:pPr marL="609585" indent="-457189">
              <a:spcBef>
                <a:spcPts val="0"/>
              </a:spcBef>
              <a:buSzPts val="1800"/>
              <a:buChar char="●"/>
            </a:pPr>
            <a:r>
              <a:rPr lang="en" dirty="0"/>
              <a:t>Ask about disability accommodations in simple, nonjudgmental way:</a:t>
            </a:r>
            <a:endParaRPr dirty="0"/>
          </a:p>
          <a:p>
            <a:pPr marL="1219170" lvl="1" indent="-423323">
              <a:spcBef>
                <a:spcPts val="0"/>
              </a:spcBef>
              <a:buClr>
                <a:srgbClr val="3D85C6"/>
              </a:buClr>
              <a:buSzPts val="1400"/>
              <a:buChar char="○"/>
            </a:pPr>
            <a:r>
              <a:rPr lang="en" dirty="0">
                <a:solidFill>
                  <a:srgbClr val="3D85C6"/>
                </a:solidFill>
              </a:rPr>
              <a:t>Is there anything I can do to help us communicate clearly or help you access this meeting fully?</a:t>
            </a:r>
            <a:endParaRPr dirty="0">
              <a:solidFill>
                <a:srgbClr val="3D85C6"/>
              </a:solidFill>
            </a:endParaRPr>
          </a:p>
          <a:p>
            <a:pPr marL="1219170" lvl="1" indent="-423323">
              <a:spcBef>
                <a:spcPts val="0"/>
              </a:spcBef>
              <a:buClr>
                <a:srgbClr val="3D85C6"/>
              </a:buClr>
              <a:buSzPts val="1400"/>
              <a:buChar char="○"/>
            </a:pPr>
            <a:r>
              <a:rPr lang="en" dirty="0">
                <a:solidFill>
                  <a:srgbClr val="3D85C6"/>
                </a:solidFill>
              </a:rPr>
              <a:t>Sometimes people have trouble keeping track of dates and times for meetings – would it be helpful if I send you a text reminder the day before we meet?</a:t>
            </a:r>
            <a:endParaRPr dirty="0">
              <a:solidFill>
                <a:srgbClr val="3D85C6"/>
              </a:solidFill>
            </a:endParaRPr>
          </a:p>
          <a:p>
            <a:pPr marL="1219170" lvl="1" indent="-423323">
              <a:spcBef>
                <a:spcPts val="0"/>
              </a:spcBef>
              <a:buClr>
                <a:srgbClr val="3D85C6"/>
              </a:buClr>
              <a:buSzPts val="1400"/>
              <a:buChar char="○"/>
            </a:pPr>
            <a:r>
              <a:rPr lang="en" dirty="0">
                <a:solidFill>
                  <a:srgbClr val="3D85C6"/>
                </a:solidFill>
              </a:rPr>
              <a:t>Would you like to follow along with these notes and charts I am making? </a:t>
            </a:r>
            <a:endParaRPr dirty="0">
              <a:solidFill>
                <a:srgbClr val="3D85C6"/>
              </a:solidFill>
            </a:endParaRPr>
          </a:p>
          <a:p>
            <a:pPr marL="609585" indent="-457189">
              <a:spcBef>
                <a:spcPts val="0"/>
              </a:spcBef>
              <a:buSzPts val="1800"/>
              <a:buChar char="●"/>
            </a:pPr>
            <a:r>
              <a:rPr lang="en" dirty="0"/>
              <a:t>Listen to what the person says! They usually know what works </a:t>
            </a:r>
            <a:endParaRPr dirty="0"/>
          </a:p>
          <a:p>
            <a:pPr marL="609585" indent="-457189">
              <a:spcBef>
                <a:spcPts val="0"/>
              </a:spcBef>
              <a:buSzPts val="1800"/>
              <a:buChar char="●"/>
            </a:pPr>
            <a:r>
              <a:rPr lang="en" dirty="0"/>
              <a:t>But some people have not had a chance to get good accommodations, so take “I’m not sure” seriously and try to brainstorm solutions </a:t>
            </a:r>
          </a:p>
          <a:p>
            <a:pPr marL="152396" indent="0">
              <a:spcBef>
                <a:spcPts val="0"/>
              </a:spcBef>
              <a:buSzPts val="1800"/>
              <a:buNone/>
            </a:pPr>
            <a:endParaRPr lang="en"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DEFA01-3138-A291-EC6A-8390EA4A07F4}"/>
              </a:ext>
            </a:extLst>
          </p:cNvPr>
          <p:cNvSpPr>
            <a:spLocks noGrp="1"/>
          </p:cNvSpPr>
          <p:nvPr>
            <p:ph type="title"/>
          </p:nvPr>
        </p:nvSpPr>
        <p:spPr/>
        <p:txBody>
          <a:bodyPr>
            <a:normAutofit fontScale="90000"/>
          </a:bodyPr>
          <a:lstStyle/>
          <a:p>
            <a:r>
              <a:rPr lang="en-US" dirty="0"/>
              <a:t>What if your client disagrees with a disability label?</a:t>
            </a:r>
          </a:p>
        </p:txBody>
      </p:sp>
      <p:sp>
        <p:nvSpPr>
          <p:cNvPr id="2" name="Text Placeholder 1">
            <a:extLst>
              <a:ext uri="{FF2B5EF4-FFF2-40B4-BE49-F238E27FC236}">
                <a16:creationId xmlns:a16="http://schemas.microsoft.com/office/drawing/2014/main" id="{74996DBA-7D42-C538-9FAC-62F6BA09B0F3}"/>
              </a:ext>
            </a:extLst>
          </p:cNvPr>
          <p:cNvSpPr>
            <a:spLocks noGrp="1"/>
          </p:cNvSpPr>
          <p:nvPr>
            <p:ph type="body" idx="1"/>
          </p:nvPr>
        </p:nvSpPr>
        <p:spPr>
          <a:xfrm>
            <a:off x="609600" y="1598530"/>
            <a:ext cx="10972800" cy="4525965"/>
          </a:xfrm>
        </p:spPr>
        <p:txBody>
          <a:bodyPr>
            <a:normAutofit fontScale="92500" lnSpcReduction="10000"/>
          </a:bodyPr>
          <a:lstStyle/>
          <a:p>
            <a:r>
              <a:rPr lang="en-US" sz="3200" dirty="0">
                <a:solidFill>
                  <a:srgbClr val="191B0E"/>
                </a:solidFill>
                <a:latin typeface="Arial" panose="020B0604020202020204" pitchFamily="34" charset="0"/>
                <a:ea typeface="Verdana"/>
                <a:cs typeface="Arial" panose="020B0604020202020204" pitchFamily="34" charset="0"/>
                <a:sym typeface="Verdana"/>
              </a:rPr>
              <a:t>Some clients do not self-identify as disabled. Some people may disagree with their specific diagnosis. Certain mental disabilities may also prevent a client from having the insight necessary to understand that they are disabled.</a:t>
            </a:r>
            <a:endParaRPr lang="en-US" dirty="0"/>
          </a:p>
          <a:p>
            <a:r>
              <a:rPr lang="en-US" dirty="0"/>
              <a:t>What you can do</a:t>
            </a:r>
          </a:p>
          <a:p>
            <a:pPr lvl="1"/>
            <a:r>
              <a:rPr lang="en-US" dirty="0"/>
              <a:t>Ask them what feels like a more accurate representation of their needs/experience</a:t>
            </a:r>
          </a:p>
          <a:p>
            <a:pPr lvl="1"/>
            <a:r>
              <a:rPr lang="en-US" dirty="0"/>
              <a:t>Remind them that disability is the “elephant in the courtroom” and having a response to the Agency’s characterization is important for their advocacy</a:t>
            </a:r>
          </a:p>
        </p:txBody>
      </p:sp>
    </p:spTree>
    <p:extLst>
      <p:ext uri="{BB962C8B-B14F-4D97-AF65-F5344CB8AC3E}">
        <p14:creationId xmlns:p14="http://schemas.microsoft.com/office/powerpoint/2010/main" val="11011424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a:t>Plain Language</a:t>
            </a:r>
            <a:endParaRPr/>
          </a:p>
        </p:txBody>
      </p:sp>
      <p:sp>
        <p:nvSpPr>
          <p:cNvPr id="135" name="Google Shape;135;p25"/>
          <p:cNvSpPr txBox="1">
            <a:spLocks noGrp="1"/>
          </p:cNvSpPr>
          <p:nvPr>
            <p:ph type="body" idx="1"/>
          </p:nvPr>
        </p:nvSpPr>
        <p:spPr>
          <a:xfrm>
            <a:off x="415600" y="1536632"/>
            <a:ext cx="11360800" cy="5423725"/>
          </a:xfrm>
          <a:prstGeom prst="rect">
            <a:avLst/>
          </a:prstGeom>
        </p:spPr>
        <p:txBody>
          <a:bodyPr spcFirstLastPara="1" wrap="square" lIns="121900" tIns="121900" rIns="121900" bIns="121900" anchor="t" anchorCtr="0">
            <a:normAutofit fontScale="85000" lnSpcReduction="20000"/>
          </a:bodyPr>
          <a:lstStyle/>
          <a:p>
            <a:pPr marL="609585" indent="-457189">
              <a:lnSpc>
                <a:spcPct val="120000"/>
              </a:lnSpc>
              <a:spcBef>
                <a:spcPts val="0"/>
              </a:spcBef>
              <a:buSzPts val="1800"/>
              <a:buChar char="●"/>
            </a:pPr>
            <a:r>
              <a:rPr lang="en" dirty="0">
                <a:latin typeface="Arial" panose="020B0604020202020204" pitchFamily="34" charset="0"/>
                <a:cs typeface="Arial" panose="020B0604020202020204" pitchFamily="34" charset="0"/>
              </a:rPr>
              <a:t>Simple, plain language is “readily accessible lawyering”</a:t>
            </a:r>
            <a:endParaRPr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dirty="0">
                <a:latin typeface="Arial" panose="020B0604020202020204" pitchFamily="34" charset="0"/>
                <a:cs typeface="Arial" panose="020B0604020202020204" pitchFamily="34" charset="0"/>
              </a:rPr>
              <a:t>Helps people with disabilities and everyone else</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Beneficial for people who have trauma, information overload, drug or alcohol withdrawal, limited formal education, in great transition, </a:t>
            </a:r>
            <a:r>
              <a:rPr lang="en" dirty="0" err="1">
                <a:latin typeface="Arial" panose="020B0604020202020204" pitchFamily="34" charset="0"/>
                <a:cs typeface="Arial" panose="020B0604020202020204" pitchFamily="34" charset="0"/>
              </a:rPr>
              <a:t>etc</a:t>
            </a:r>
            <a:r>
              <a:rPr lang="en" dirty="0">
                <a:latin typeface="Arial" panose="020B0604020202020204" pitchFamily="34" charset="0"/>
                <a:cs typeface="Arial" panose="020B0604020202020204" pitchFamily="34" charset="0"/>
              </a:rPr>
              <a:t> (i.e. many clients, regardless of disability)</a:t>
            </a:r>
            <a:endParaRPr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dirty="0">
                <a:latin typeface="Arial" panose="020B0604020202020204" pitchFamily="34" charset="0"/>
                <a:cs typeface="Arial" panose="020B0604020202020204" pitchFamily="34" charset="0"/>
              </a:rPr>
              <a:t>Avoid legalese!</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Can also help reduce power disparities between you and your client </a:t>
            </a:r>
            <a:endParaRPr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dirty="0">
                <a:latin typeface="Arial" panose="020B0604020202020204" pitchFamily="34" charset="0"/>
                <a:cs typeface="Arial" panose="020B0604020202020204" pitchFamily="34" charset="0"/>
              </a:rPr>
              <a:t>Attempt to communicate at around a 4th to 5th grade level </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Hemmingway </a:t>
            </a:r>
            <a:endParaRPr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dirty="0">
                <a:latin typeface="Arial" panose="020B0604020202020204" pitchFamily="34" charset="0"/>
                <a:cs typeface="Arial" panose="020B0604020202020204" pitchFamily="34" charset="0"/>
              </a:rPr>
              <a:t>Use an online readability checker to assess the reading level of your written communications </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a:t>Plain Language (cont.)</a:t>
            </a:r>
            <a:endParaRPr/>
          </a:p>
        </p:txBody>
      </p:sp>
      <p:sp>
        <p:nvSpPr>
          <p:cNvPr id="141" name="Google Shape;141;p26"/>
          <p:cNvSpPr txBox="1">
            <a:spLocks noGrp="1"/>
          </p:cNvSpPr>
          <p:nvPr>
            <p:ph type="body" idx="1"/>
          </p:nvPr>
        </p:nvSpPr>
        <p:spPr>
          <a:xfrm>
            <a:off x="415600" y="1536632"/>
            <a:ext cx="11360800" cy="5321367"/>
          </a:xfrm>
          <a:prstGeom prst="rect">
            <a:avLst/>
          </a:prstGeom>
        </p:spPr>
        <p:txBody>
          <a:bodyPr spcFirstLastPara="1" wrap="square" lIns="121900" tIns="121900" rIns="121900" bIns="121900" anchor="t" anchorCtr="0">
            <a:normAutofit fontScale="85000" lnSpcReduction="20000"/>
          </a:bodyPr>
          <a:lstStyle/>
          <a:p>
            <a:pPr marL="0" indent="0">
              <a:lnSpc>
                <a:spcPct val="120000"/>
              </a:lnSpc>
              <a:spcBef>
                <a:spcPts val="0"/>
              </a:spcBef>
              <a:buNone/>
            </a:pPr>
            <a:r>
              <a:rPr lang="en" dirty="0">
                <a:latin typeface="Arial" panose="020B0604020202020204" pitchFamily="34" charset="0"/>
                <a:cs typeface="Arial" panose="020B0604020202020204" pitchFamily="34" charset="0"/>
              </a:rPr>
              <a:t>Plain language unpacks and explains implied knowledge, using clear, common words.</a:t>
            </a:r>
            <a:endParaRPr dirty="0">
              <a:latin typeface="Arial" panose="020B0604020202020204" pitchFamily="34" charset="0"/>
              <a:cs typeface="Arial" panose="020B0604020202020204" pitchFamily="34" charset="0"/>
            </a:endParaRPr>
          </a:p>
          <a:p>
            <a:pPr marL="609585" indent="0">
              <a:lnSpc>
                <a:spcPct val="120000"/>
              </a:lnSpc>
              <a:spcBef>
                <a:spcPts val="1600"/>
              </a:spcBef>
              <a:buNone/>
            </a:pPr>
            <a:r>
              <a:rPr lang="en" dirty="0">
                <a:solidFill>
                  <a:srgbClr val="FF0000"/>
                </a:solidFill>
                <a:latin typeface="Arial" panose="020B0604020202020204" pitchFamily="34" charset="0"/>
                <a:cs typeface="Arial" panose="020B0604020202020204" pitchFamily="34" charset="0"/>
              </a:rPr>
              <a:t>Instead of</a:t>
            </a:r>
            <a:r>
              <a:rPr lang="en" dirty="0">
                <a:latin typeface="Arial" panose="020B0604020202020204" pitchFamily="34" charset="0"/>
                <a:cs typeface="Arial" panose="020B0604020202020204" pitchFamily="34" charset="0"/>
              </a:rPr>
              <a:t>: “This case is seeking injunctive relief only.”</a:t>
            </a:r>
            <a:endParaRPr dirty="0">
              <a:latin typeface="Arial" panose="020B0604020202020204" pitchFamily="34" charset="0"/>
              <a:cs typeface="Arial" panose="020B0604020202020204" pitchFamily="34" charset="0"/>
            </a:endParaRPr>
          </a:p>
          <a:p>
            <a:pPr marL="609585" indent="0">
              <a:lnSpc>
                <a:spcPct val="120000"/>
              </a:lnSpc>
              <a:spcBef>
                <a:spcPts val="1600"/>
              </a:spcBef>
              <a:buNone/>
            </a:pPr>
            <a:r>
              <a:rPr lang="en" dirty="0">
                <a:solidFill>
                  <a:srgbClr val="00B050"/>
                </a:solidFill>
                <a:latin typeface="Arial" panose="020B0604020202020204" pitchFamily="34" charset="0"/>
                <a:cs typeface="Arial" panose="020B0604020202020204" pitchFamily="34" charset="0"/>
              </a:rPr>
              <a:t>Try</a:t>
            </a:r>
            <a:r>
              <a:rPr lang="en" dirty="0">
                <a:latin typeface="Arial" panose="020B0604020202020204" pitchFamily="34" charset="0"/>
                <a:cs typeface="Arial" panose="020B0604020202020204" pitchFamily="34" charset="0"/>
              </a:rPr>
              <a:t>: In some kinds of lawsuits people are asking for money because something unfair happened to them. </a:t>
            </a:r>
            <a:endParaRPr dirty="0">
              <a:latin typeface="Arial" panose="020B0604020202020204" pitchFamily="34" charset="0"/>
              <a:cs typeface="Arial" panose="020B0604020202020204" pitchFamily="34" charset="0"/>
            </a:endParaRPr>
          </a:p>
          <a:p>
            <a:pPr marL="609585" indent="0">
              <a:lnSpc>
                <a:spcPct val="120000"/>
              </a:lnSpc>
              <a:spcBef>
                <a:spcPts val="1600"/>
              </a:spcBef>
              <a:buNone/>
            </a:pPr>
            <a:r>
              <a:rPr lang="en" dirty="0">
                <a:latin typeface="Arial" panose="020B0604020202020204" pitchFamily="34" charset="0"/>
                <a:cs typeface="Arial" panose="020B0604020202020204" pitchFamily="34" charset="0"/>
              </a:rPr>
              <a:t>But in this case, we are not asking for money. We are just asking for changes in the jail to protect people. </a:t>
            </a:r>
            <a:endParaRPr dirty="0">
              <a:latin typeface="Arial" panose="020B0604020202020204" pitchFamily="34" charset="0"/>
              <a:cs typeface="Arial" panose="020B0604020202020204" pitchFamily="34" charset="0"/>
            </a:endParaRPr>
          </a:p>
          <a:p>
            <a:pPr marL="609585" indent="0">
              <a:lnSpc>
                <a:spcPct val="120000"/>
              </a:lnSpc>
              <a:spcBef>
                <a:spcPts val="1600"/>
              </a:spcBef>
              <a:spcAft>
                <a:spcPts val="1600"/>
              </a:spcAft>
              <a:buNone/>
            </a:pPr>
            <a:r>
              <a:rPr lang="en" dirty="0">
                <a:latin typeface="Arial" panose="020B0604020202020204" pitchFamily="34" charset="0"/>
                <a:cs typeface="Arial" panose="020B0604020202020204" pitchFamily="34" charset="0"/>
              </a:rPr>
              <a:t>We will not ask you for money, but we want to make sure you understand that you won’t get any money from this kind of case. </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81A66-2F23-3B4C-37A0-C466428CE324}"/>
              </a:ext>
            </a:extLst>
          </p:cNvPr>
          <p:cNvSpPr>
            <a:spLocks noGrp="1"/>
          </p:cNvSpPr>
          <p:nvPr>
            <p:ph type="title"/>
          </p:nvPr>
        </p:nvSpPr>
        <p:spPr/>
        <p:txBody>
          <a:bodyPr/>
          <a:lstStyle/>
          <a:p>
            <a:r>
              <a:rPr lang="en-US" dirty="0"/>
              <a:t>Our Speaker</a:t>
            </a:r>
          </a:p>
        </p:txBody>
      </p:sp>
      <p:sp>
        <p:nvSpPr>
          <p:cNvPr id="5" name="TextBox 4">
            <a:extLst>
              <a:ext uri="{FF2B5EF4-FFF2-40B4-BE49-F238E27FC236}">
                <a16:creationId xmlns:a16="http://schemas.microsoft.com/office/drawing/2014/main" id="{A514FEB3-0076-C0CB-238D-F9592DEB97D8}"/>
              </a:ext>
            </a:extLst>
          </p:cNvPr>
          <p:cNvSpPr txBox="1"/>
          <p:nvPr/>
        </p:nvSpPr>
        <p:spPr>
          <a:xfrm>
            <a:off x="4496591" y="5866728"/>
            <a:ext cx="3198815"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Kavya Parthiban</a:t>
            </a:r>
          </a:p>
          <a:p>
            <a:pPr marL="0" marR="0" indent="0" algn="ctr" defTabSz="457200" rtl="0" fontAlgn="auto" latinLnBrk="0" hangingPunct="0">
              <a:lnSpc>
                <a:spcPct val="100000"/>
              </a:lnSpc>
              <a:spcBef>
                <a:spcPts val="0"/>
              </a:spcBef>
              <a:spcAft>
                <a:spcPts val="0"/>
              </a:spcAft>
              <a:buClrTx/>
              <a:buSzTx/>
              <a:buFontTx/>
              <a:buNone/>
              <a:tabLst/>
            </a:pPr>
            <a:r>
              <a:rPr lang="en-US" dirty="0"/>
              <a:t>Disability Rights Education and Defense Fund</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7" name="Picture 6" descr="A photo of Kavya Parthiban, Disability Rights Education and Defense Fund.">
            <a:extLst>
              <a:ext uri="{FF2B5EF4-FFF2-40B4-BE49-F238E27FC236}">
                <a16:creationId xmlns:a16="http://schemas.microsoft.com/office/drawing/2014/main" id="{59FE6E91-77C1-8396-FD7F-193BA4D31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527" y="1500617"/>
            <a:ext cx="3687325" cy="4257740"/>
          </a:xfrm>
          <a:prstGeom prst="rect">
            <a:avLst/>
          </a:prstGeom>
        </p:spPr>
      </p:pic>
    </p:spTree>
    <p:extLst>
      <p:ext uri="{BB962C8B-B14F-4D97-AF65-F5344CB8AC3E}">
        <p14:creationId xmlns:p14="http://schemas.microsoft.com/office/powerpoint/2010/main" val="28304686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rtl="0"/>
            <a:r>
              <a:rPr lang="en" sz="4000" dirty="0">
                <a:solidFill>
                  <a:schemeClr val="bg1"/>
                </a:solidFill>
                <a:ea typeface="Verdana"/>
                <a:cs typeface="Verdana"/>
                <a:sym typeface="Verdana"/>
              </a:rPr>
              <a:t>Disability Language Guidance</a:t>
            </a:r>
            <a:endParaRPr sz="4000" dirty="0">
              <a:solidFill>
                <a:schemeClr val="bg1"/>
              </a:solidFill>
            </a:endParaRPr>
          </a:p>
        </p:txBody>
      </p:sp>
      <p:sp>
        <p:nvSpPr>
          <p:cNvPr id="11" name="Rectangle 12">
            <a:extLst>
              <a:ext uri="{FF2B5EF4-FFF2-40B4-BE49-F238E27FC236}">
                <a16:creationId xmlns:a16="http://schemas.microsoft.com/office/drawing/2014/main" id="{26F30413-7DFF-4C80-2A70-F8E028A7FD3B}"/>
              </a:ext>
            </a:extLst>
          </p:cNvPr>
          <p:cNvSpPr>
            <a:spLocks noChangeArrowheads="1"/>
          </p:cNvSpPr>
          <p:nvPr/>
        </p:nvSpPr>
        <p:spPr bwMode="auto">
          <a:xfrm>
            <a:off x="415600" y="1871231"/>
            <a:ext cx="7071878"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mn-cs"/>
              </a:rPr>
              <a:t>In representing parents with disabilities, </a:t>
            </a:r>
            <a:endParaRPr kumimoji="0" lang="en-US" altLang="en-US" sz="2800" b="0" i="0" u="none" strike="noStrike" cap="none" normalizeH="0" baseline="0" dirty="0">
              <a:ln>
                <a:noFill/>
              </a:ln>
              <a:solidFill>
                <a:schemeClr val="tx1"/>
              </a:solidFill>
              <a:effectLst/>
              <a:latin typeface="Arial" panose="020B06040202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mn-cs"/>
              </a:rPr>
              <a:t>advocates may need to communicate orally </a:t>
            </a:r>
            <a:endParaRPr kumimoji="0" lang="en-US" altLang="en-US" sz="2800" b="0" i="0" u="none" strike="noStrike" cap="none" normalizeH="0" baseline="0" dirty="0">
              <a:ln>
                <a:noFill/>
              </a:ln>
              <a:solidFill>
                <a:schemeClr val="tx1"/>
              </a:solidFill>
              <a:effectLst/>
              <a:latin typeface="Arial" panose="020B06040202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mn-cs"/>
              </a:rPr>
              <a:t>and in writing about disability.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mn-cs"/>
              </a:rPr>
              <a:t>Because language is constantly evolving, </a:t>
            </a:r>
            <a:endParaRPr kumimoji="0" lang="en-US" altLang="en-US" sz="2800" b="0" i="0" u="none" strike="noStrike" cap="none" normalizeH="0" baseline="0" dirty="0">
              <a:ln>
                <a:noFill/>
              </a:ln>
              <a:solidFill>
                <a:schemeClr val="tx1"/>
              </a:solidFill>
              <a:effectLst/>
              <a:latin typeface="Arial" panose="020B06040202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mn-cs"/>
              </a:rPr>
              <a:t>here are some general guidelines regarding disability language</a:t>
            </a:r>
            <a:endParaRPr kumimoji="0" lang="en-US" altLang="en-US" sz="2800" b="0" i="0" u="none" strike="noStrike" cap="none" normalizeH="0" baseline="0" dirty="0">
              <a:ln>
                <a:noFill/>
              </a:ln>
              <a:solidFill>
                <a:schemeClr val="tx1"/>
              </a:solidFill>
              <a:effectLst/>
              <a:latin typeface="Arial" panose="020B06040202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4" name="Google Shape;148;p27" descr="A person sitting at a table">
            <a:extLst>
              <a:ext uri="{FF2B5EF4-FFF2-40B4-BE49-F238E27FC236}">
                <a16:creationId xmlns:a16="http://schemas.microsoft.com/office/drawing/2014/main" id="{7461641F-A7C8-E881-172D-99D70DC4D7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352"/>
          <a:stretch>
            <a:fillRect/>
          </a:stretch>
        </p:blipFill>
        <p:spPr bwMode="auto">
          <a:xfrm>
            <a:off x="7896826" y="2445410"/>
            <a:ext cx="2935356" cy="3636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rtl="0">
              <a:buClr>
                <a:schemeClr val="dk1"/>
              </a:buClr>
              <a:buSzPct val="44000"/>
            </a:pPr>
            <a:r>
              <a:rPr lang="en" sz="3333" dirty="0">
                <a:solidFill>
                  <a:schemeClr val="bg1"/>
                </a:solidFill>
                <a:latin typeface="Verdana"/>
                <a:ea typeface="Verdana"/>
                <a:cs typeface="Verdana"/>
                <a:sym typeface="Verdana"/>
              </a:rPr>
              <a:t>Disability Language Guidance (Cont.) </a:t>
            </a:r>
            <a:endParaRPr dirty="0">
              <a:solidFill>
                <a:schemeClr val="bg1"/>
              </a:solidFill>
            </a:endParaRPr>
          </a:p>
        </p:txBody>
      </p:sp>
      <p:sp>
        <p:nvSpPr>
          <p:cNvPr id="154" name="Google Shape;154;p28"/>
          <p:cNvSpPr txBox="1">
            <a:spLocks noGrp="1"/>
          </p:cNvSpPr>
          <p:nvPr>
            <p:ph type="body" idx="1"/>
          </p:nvPr>
        </p:nvSpPr>
        <p:spPr>
          <a:xfrm>
            <a:off x="408119" y="1356967"/>
            <a:ext cx="4620424" cy="4555200"/>
          </a:xfrm>
          <a:prstGeom prst="rect">
            <a:avLst/>
          </a:prstGeom>
        </p:spPr>
        <p:txBody>
          <a:bodyPr spcFirstLastPara="1" wrap="square" lIns="121900" tIns="121900" rIns="121900" bIns="121900" anchor="t" anchorCtr="0">
            <a:normAutofit/>
          </a:bodyPr>
          <a:lstStyle/>
          <a:p>
            <a:pPr marL="0" indent="0">
              <a:spcBef>
                <a:spcPts val="1333"/>
              </a:spcBef>
              <a:buClr>
                <a:schemeClr val="dk1"/>
              </a:buClr>
              <a:buSzPts val="1100"/>
              <a:buNone/>
            </a:pPr>
            <a:r>
              <a:rPr lang="en" sz="2800" b="1" dirty="0">
                <a:solidFill>
                  <a:srgbClr val="FF0000"/>
                </a:solidFill>
                <a:latin typeface="Arial" panose="020B0604020202020204" pitchFamily="34" charset="0"/>
                <a:ea typeface="Verdana"/>
                <a:cs typeface="Arial" panose="020B0604020202020204" pitchFamily="34" charset="0"/>
                <a:sym typeface="Verdana"/>
              </a:rPr>
              <a:t>Outdated words to avoid</a:t>
            </a:r>
            <a:r>
              <a:rPr lang="en" sz="2800" dirty="0">
                <a:solidFill>
                  <a:srgbClr val="191B0E"/>
                </a:solidFill>
                <a:latin typeface="Arial" panose="020B0604020202020204" pitchFamily="34" charset="0"/>
                <a:ea typeface="Verdana"/>
                <a:cs typeface="Arial" panose="020B0604020202020204" pitchFamily="34" charset="0"/>
                <a:sym typeface="Verdana"/>
              </a:rPr>
              <a:t>:</a:t>
            </a:r>
            <a:endParaRPr sz="2800" i="1" dirty="0">
              <a:solidFill>
                <a:srgbClr val="191B0E"/>
              </a:solidFill>
              <a:latin typeface="Arial" panose="020B0604020202020204" pitchFamily="34" charset="0"/>
              <a:ea typeface="Verdana"/>
              <a:cs typeface="Arial" panose="020B0604020202020204" pitchFamily="34" charset="0"/>
              <a:sym typeface="Verdana"/>
            </a:endParaRPr>
          </a:p>
          <a:p>
            <a:pPr marL="778299" indent="-457189">
              <a:spcBef>
                <a:spcPts val="667"/>
              </a:spcBef>
              <a:buClr>
                <a:srgbClr val="191B0E"/>
              </a:buClr>
              <a:buSzPts val="1800"/>
              <a:buFont typeface="Verdana"/>
              <a:buChar char="○"/>
            </a:pPr>
            <a:r>
              <a:rPr lang="en" sz="2200" dirty="0">
                <a:solidFill>
                  <a:srgbClr val="191B0E"/>
                </a:solidFill>
                <a:latin typeface="Arial" panose="020B0604020202020204" pitchFamily="34" charset="0"/>
                <a:ea typeface="Verdana"/>
                <a:cs typeface="Arial" panose="020B0604020202020204" pitchFamily="34" charset="0"/>
                <a:sym typeface="Verdana"/>
              </a:rPr>
              <a:t>Handicap Handicapped</a:t>
            </a:r>
            <a:endParaRPr sz="2200" dirty="0">
              <a:solidFill>
                <a:srgbClr val="191B0E"/>
              </a:solidFill>
              <a:latin typeface="Arial" panose="020B0604020202020204" pitchFamily="34" charset="0"/>
              <a:ea typeface="Verdana"/>
              <a:cs typeface="Arial" panose="020B0604020202020204" pitchFamily="34" charset="0"/>
              <a:sym typeface="Verdana"/>
            </a:endParaRPr>
          </a:p>
          <a:p>
            <a:pPr marL="778299" indent="-457189">
              <a:spcBef>
                <a:spcPts val="0"/>
              </a:spcBef>
              <a:buClr>
                <a:srgbClr val="191B0E"/>
              </a:buClr>
              <a:buSzPts val="1800"/>
              <a:buFont typeface="Verdana"/>
              <a:buChar char="○"/>
            </a:pPr>
            <a:r>
              <a:rPr lang="en" sz="2200" dirty="0">
                <a:solidFill>
                  <a:srgbClr val="191B0E"/>
                </a:solidFill>
                <a:latin typeface="Arial" panose="020B0604020202020204" pitchFamily="34" charset="0"/>
                <a:ea typeface="Verdana"/>
                <a:cs typeface="Arial" panose="020B0604020202020204" pitchFamily="34" charset="0"/>
                <a:sym typeface="Verdana"/>
              </a:rPr>
              <a:t>Retarded, Slow</a:t>
            </a:r>
            <a:endParaRPr sz="2200" dirty="0">
              <a:solidFill>
                <a:srgbClr val="191B0E"/>
              </a:solidFill>
              <a:latin typeface="Arial" panose="020B0604020202020204" pitchFamily="34" charset="0"/>
              <a:ea typeface="Verdana"/>
              <a:cs typeface="Arial" panose="020B0604020202020204" pitchFamily="34" charset="0"/>
              <a:sym typeface="Verdana"/>
            </a:endParaRPr>
          </a:p>
          <a:p>
            <a:pPr marL="0" indent="0">
              <a:spcBef>
                <a:spcPts val="1333"/>
              </a:spcBef>
              <a:buClr>
                <a:schemeClr val="dk1"/>
              </a:buClr>
              <a:buSzPts val="1100"/>
              <a:buNone/>
            </a:pPr>
            <a:r>
              <a:rPr lang="en" sz="2800" b="1" dirty="0">
                <a:solidFill>
                  <a:srgbClr val="00B050"/>
                </a:solidFill>
                <a:latin typeface="Arial" panose="020B0604020202020204" pitchFamily="34" charset="0"/>
                <a:ea typeface="Verdana"/>
                <a:cs typeface="Arial" panose="020B0604020202020204" pitchFamily="34" charset="0"/>
                <a:sym typeface="Verdana"/>
              </a:rPr>
              <a:t>Try instead</a:t>
            </a:r>
            <a:r>
              <a:rPr lang="en" sz="2800" dirty="0">
                <a:solidFill>
                  <a:srgbClr val="191B0E"/>
                </a:solidFill>
                <a:latin typeface="Arial" panose="020B0604020202020204" pitchFamily="34" charset="0"/>
                <a:ea typeface="Verdana"/>
                <a:cs typeface="Arial" panose="020B0604020202020204" pitchFamily="34" charset="0"/>
                <a:sym typeface="Verdana"/>
              </a:rPr>
              <a:t>:</a:t>
            </a:r>
            <a:endParaRPr sz="2800" i="1" dirty="0">
              <a:solidFill>
                <a:srgbClr val="191B0E"/>
              </a:solidFill>
              <a:latin typeface="Arial" panose="020B0604020202020204" pitchFamily="34" charset="0"/>
              <a:ea typeface="Verdana"/>
              <a:cs typeface="Arial" panose="020B0604020202020204" pitchFamily="34" charset="0"/>
              <a:sym typeface="Verdana"/>
            </a:endParaRPr>
          </a:p>
          <a:p>
            <a:pPr marL="778299" indent="-457189">
              <a:spcBef>
                <a:spcPts val="667"/>
              </a:spcBef>
              <a:buClr>
                <a:srgbClr val="191B0E"/>
              </a:buClr>
              <a:buSzPts val="1800"/>
              <a:buFont typeface="Verdana"/>
              <a:buChar char="○"/>
            </a:pPr>
            <a:r>
              <a:rPr lang="en" sz="2200" dirty="0">
                <a:solidFill>
                  <a:srgbClr val="191B0E"/>
                </a:solidFill>
                <a:latin typeface="Arial" panose="020B0604020202020204" pitchFamily="34" charset="0"/>
                <a:ea typeface="Verdana"/>
                <a:cs typeface="Arial" panose="020B0604020202020204" pitchFamily="34" charset="0"/>
                <a:sym typeface="Verdana"/>
              </a:rPr>
              <a:t>Disability, Disabled</a:t>
            </a:r>
            <a:endParaRPr sz="2200" dirty="0">
              <a:solidFill>
                <a:srgbClr val="191B0E"/>
              </a:solidFill>
              <a:latin typeface="Arial" panose="020B0604020202020204" pitchFamily="34" charset="0"/>
              <a:ea typeface="Verdana"/>
              <a:cs typeface="Arial" panose="020B0604020202020204" pitchFamily="34" charset="0"/>
              <a:sym typeface="Verdana"/>
            </a:endParaRPr>
          </a:p>
          <a:p>
            <a:pPr marL="778299" indent="-457189">
              <a:spcBef>
                <a:spcPts val="0"/>
              </a:spcBef>
              <a:buClr>
                <a:srgbClr val="191B0E"/>
              </a:buClr>
              <a:buSzPts val="1800"/>
              <a:buFont typeface="Verdana"/>
              <a:buChar char="○"/>
            </a:pPr>
            <a:r>
              <a:rPr lang="en" sz="2200" dirty="0">
                <a:solidFill>
                  <a:srgbClr val="191B0E"/>
                </a:solidFill>
                <a:latin typeface="Arial" panose="020B0604020202020204" pitchFamily="34" charset="0"/>
                <a:ea typeface="Verdana"/>
                <a:cs typeface="Arial" panose="020B0604020202020204" pitchFamily="34" charset="0"/>
                <a:sym typeface="Verdana"/>
              </a:rPr>
              <a:t>Intellectual Disability</a:t>
            </a:r>
            <a:endParaRPr sz="2200" dirty="0">
              <a:latin typeface="Arial" panose="020B0604020202020204" pitchFamily="34" charset="0"/>
              <a:cs typeface="Arial" panose="020B0604020202020204" pitchFamily="34" charset="0"/>
            </a:endParaRPr>
          </a:p>
        </p:txBody>
      </p:sp>
      <p:sp>
        <p:nvSpPr>
          <p:cNvPr id="2" name="Google Shape;160;p29">
            <a:extLst>
              <a:ext uri="{FF2B5EF4-FFF2-40B4-BE49-F238E27FC236}">
                <a16:creationId xmlns:a16="http://schemas.microsoft.com/office/drawing/2014/main" id="{5B5E7916-17B2-BEF1-627C-367A060725D5}"/>
              </a:ext>
            </a:extLst>
          </p:cNvPr>
          <p:cNvSpPr txBox="1">
            <a:spLocks/>
          </p:cNvSpPr>
          <p:nvPr/>
        </p:nvSpPr>
        <p:spPr>
          <a:xfrm>
            <a:off x="5539014" y="1356967"/>
            <a:ext cx="6652986" cy="55010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91425" tIns="91425" rIns="91425" bIns="91425" anchor="t" anchorCtr="0">
            <a:normAutofit fontScale="32500" lnSpcReduction="20000"/>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marL="0" indent="0" hangingPunct="1">
              <a:lnSpc>
                <a:spcPct val="120000"/>
              </a:lnSpc>
              <a:spcBef>
                <a:spcPts val="1000"/>
              </a:spcBef>
              <a:buFont typeface="Arial"/>
              <a:buNone/>
            </a:pPr>
            <a:r>
              <a:rPr lang="en-US" sz="8600" b="1" dirty="0">
                <a:solidFill>
                  <a:srgbClr val="FF0000"/>
                </a:solidFill>
                <a:latin typeface="Arial" panose="020B0604020202020204" pitchFamily="34" charset="0"/>
                <a:ea typeface="Verdana"/>
                <a:cs typeface="Arial" panose="020B0604020202020204" pitchFamily="34" charset="0"/>
                <a:sym typeface="Verdana"/>
              </a:rPr>
              <a:t>Avoid</a:t>
            </a:r>
            <a:r>
              <a:rPr lang="en-US" sz="8600" dirty="0">
                <a:solidFill>
                  <a:srgbClr val="191B0E"/>
                </a:solidFill>
                <a:latin typeface="Arial" panose="020B0604020202020204" pitchFamily="34" charset="0"/>
                <a:ea typeface="Verdana"/>
                <a:cs typeface="Arial" panose="020B0604020202020204" pitchFamily="34" charset="0"/>
                <a:sym typeface="Verdana"/>
              </a:rPr>
              <a:t>: </a:t>
            </a:r>
            <a:r>
              <a:rPr lang="en-US" sz="6800" dirty="0">
                <a:solidFill>
                  <a:srgbClr val="191B0E"/>
                </a:solidFill>
                <a:latin typeface="Arial" panose="020B0604020202020204" pitchFamily="34" charset="0"/>
                <a:ea typeface="Verdana"/>
                <a:cs typeface="Arial" panose="020B0604020202020204" pitchFamily="34" charset="0"/>
                <a:sym typeface="Verdana"/>
              </a:rPr>
              <a:t>Defining someone by their disability</a:t>
            </a:r>
            <a:endParaRPr lang="en-US" sz="6800" dirty="0">
              <a:solidFill>
                <a:schemeClr val="dk1"/>
              </a:solidFill>
              <a:latin typeface="Arial" panose="020B0604020202020204" pitchFamily="34" charset="0"/>
              <a:cs typeface="Arial" panose="020B0604020202020204" pitchFamily="34" charset="0"/>
            </a:endParaRPr>
          </a:p>
          <a:p>
            <a:pPr marL="914400" lvl="1" indent="-358140" hangingPunct="1">
              <a:lnSpc>
                <a:spcPct val="120000"/>
              </a:lnSpc>
              <a:spcBef>
                <a:spcPts val="500"/>
              </a:spcBef>
              <a:buClr>
                <a:srgbClr val="191B0E"/>
              </a:buClr>
              <a:buFont typeface="Verdana"/>
              <a:buChar char="○"/>
            </a:pPr>
            <a:r>
              <a:rPr lang="en-US" sz="6800" dirty="0">
                <a:solidFill>
                  <a:srgbClr val="191B0E"/>
                </a:solidFill>
                <a:latin typeface="Arial" panose="020B0604020202020204" pitchFamily="34" charset="0"/>
                <a:ea typeface="Verdana"/>
                <a:cs typeface="Arial" panose="020B0604020202020204" pitchFamily="34" charset="0"/>
                <a:sym typeface="Verdana"/>
              </a:rPr>
              <a:t>Wheelchair-bound, confined to a wheelchair, wheelchair person</a:t>
            </a:r>
          </a:p>
          <a:p>
            <a:pPr marL="914400" lvl="1" indent="-358140" hangingPunct="1">
              <a:lnSpc>
                <a:spcPct val="120000"/>
              </a:lnSpc>
              <a:spcBef>
                <a:spcPts val="0"/>
              </a:spcBef>
              <a:buClr>
                <a:srgbClr val="191B0E"/>
              </a:buClr>
              <a:buFont typeface="Verdana"/>
              <a:buChar char="○"/>
            </a:pPr>
            <a:r>
              <a:rPr lang="en-US" sz="6800" dirty="0">
                <a:solidFill>
                  <a:srgbClr val="191B0E"/>
                </a:solidFill>
                <a:latin typeface="Arial" panose="020B0604020202020204" pitchFamily="34" charset="0"/>
                <a:ea typeface="Verdana"/>
                <a:cs typeface="Arial" panose="020B0604020202020204" pitchFamily="34" charset="0"/>
                <a:sym typeface="Verdana"/>
              </a:rPr>
              <a:t>Paraplegic</a:t>
            </a:r>
          </a:p>
          <a:p>
            <a:pPr marL="914400" lvl="1" indent="-358140" hangingPunct="1">
              <a:lnSpc>
                <a:spcPct val="120000"/>
              </a:lnSpc>
              <a:spcBef>
                <a:spcPts val="0"/>
              </a:spcBef>
              <a:buClr>
                <a:srgbClr val="191B0E"/>
              </a:buClr>
              <a:buFont typeface="Verdana"/>
              <a:buChar char="○"/>
            </a:pPr>
            <a:r>
              <a:rPr lang="en-US" sz="6800" dirty="0">
                <a:solidFill>
                  <a:srgbClr val="191B0E"/>
                </a:solidFill>
                <a:latin typeface="Arial" panose="020B0604020202020204" pitchFamily="34" charset="0"/>
                <a:ea typeface="Verdana"/>
                <a:cs typeface="Arial" panose="020B0604020202020204" pitchFamily="34" charset="0"/>
                <a:sym typeface="Verdana"/>
              </a:rPr>
              <a:t>Schizophrenic</a:t>
            </a:r>
            <a:endParaRPr lang="en-US" sz="6800" dirty="0">
              <a:solidFill>
                <a:schemeClr val="dk1"/>
              </a:solidFill>
              <a:latin typeface="Arial" panose="020B0604020202020204" pitchFamily="34" charset="0"/>
              <a:cs typeface="Arial" panose="020B0604020202020204" pitchFamily="34" charset="0"/>
            </a:endParaRPr>
          </a:p>
          <a:p>
            <a:pPr marL="0" indent="0" hangingPunct="1">
              <a:lnSpc>
                <a:spcPct val="120000"/>
              </a:lnSpc>
              <a:spcBef>
                <a:spcPts val="1333"/>
              </a:spcBef>
              <a:buFont typeface="Arial"/>
              <a:buNone/>
            </a:pPr>
            <a:r>
              <a:rPr lang="en-US" sz="8600" b="1" dirty="0">
                <a:solidFill>
                  <a:srgbClr val="00B050"/>
                </a:solidFill>
                <a:latin typeface="Arial" panose="020B0604020202020204" pitchFamily="34" charset="0"/>
                <a:ea typeface="Verdana"/>
                <a:cs typeface="Arial" panose="020B0604020202020204" pitchFamily="34" charset="0"/>
                <a:sym typeface="Verdana"/>
              </a:rPr>
              <a:t>Try instead</a:t>
            </a:r>
            <a:r>
              <a:rPr lang="en-US" sz="8600" dirty="0">
                <a:solidFill>
                  <a:srgbClr val="191B0E"/>
                </a:solidFill>
                <a:latin typeface="Arial" panose="020B0604020202020204" pitchFamily="34" charset="0"/>
                <a:ea typeface="Verdana"/>
                <a:cs typeface="Arial" panose="020B0604020202020204" pitchFamily="34" charset="0"/>
                <a:sym typeface="Verdana"/>
              </a:rPr>
              <a:t>: 				       </a:t>
            </a:r>
          </a:p>
          <a:p>
            <a:pPr marL="914400" lvl="1" indent="-358140" hangingPunct="1">
              <a:lnSpc>
                <a:spcPct val="120000"/>
              </a:lnSpc>
              <a:spcBef>
                <a:spcPts val="500"/>
              </a:spcBef>
              <a:buClr>
                <a:srgbClr val="191B0E"/>
              </a:buClr>
              <a:buFont typeface="Verdana"/>
              <a:buChar char="○"/>
            </a:pPr>
            <a:r>
              <a:rPr lang="en-US" sz="6800" dirty="0">
                <a:solidFill>
                  <a:srgbClr val="191B0E"/>
                </a:solidFill>
                <a:latin typeface="Arial" panose="020B0604020202020204" pitchFamily="34" charset="0"/>
                <a:ea typeface="Verdana"/>
                <a:cs typeface="Arial" panose="020B0604020202020204" pitchFamily="34" charset="0"/>
                <a:sym typeface="Verdana"/>
              </a:rPr>
              <a:t>Uses a Wheelchair</a:t>
            </a:r>
          </a:p>
          <a:p>
            <a:pPr marL="914400" lvl="1" indent="-358140" hangingPunct="1">
              <a:lnSpc>
                <a:spcPct val="120000"/>
              </a:lnSpc>
              <a:spcBef>
                <a:spcPts val="0"/>
              </a:spcBef>
              <a:buClr>
                <a:srgbClr val="191B0E"/>
              </a:buClr>
              <a:buFont typeface="Verdana"/>
              <a:buChar char="○"/>
            </a:pPr>
            <a:r>
              <a:rPr lang="en-US" sz="6800" dirty="0">
                <a:solidFill>
                  <a:srgbClr val="191B0E"/>
                </a:solidFill>
                <a:latin typeface="Arial" panose="020B0604020202020204" pitchFamily="34" charset="0"/>
                <a:ea typeface="Verdana"/>
                <a:cs typeface="Arial" panose="020B0604020202020204" pitchFamily="34" charset="0"/>
                <a:sym typeface="Verdana"/>
              </a:rPr>
              <a:t>Has Paraplegia			</a:t>
            </a:r>
          </a:p>
          <a:p>
            <a:pPr marL="914400" lvl="1" indent="-358140" hangingPunct="1">
              <a:lnSpc>
                <a:spcPct val="120000"/>
              </a:lnSpc>
              <a:spcBef>
                <a:spcPts val="0"/>
              </a:spcBef>
              <a:buClr>
                <a:srgbClr val="191B0E"/>
              </a:buClr>
              <a:buFont typeface="Verdana"/>
              <a:buChar char="○"/>
            </a:pPr>
            <a:r>
              <a:rPr lang="en-US" sz="6800" dirty="0">
                <a:solidFill>
                  <a:srgbClr val="191B0E"/>
                </a:solidFill>
                <a:latin typeface="Arial" panose="020B0604020202020204" pitchFamily="34" charset="0"/>
                <a:ea typeface="Verdana"/>
                <a:cs typeface="Arial" panose="020B0604020202020204" pitchFamily="34" charset="0"/>
                <a:sym typeface="Verdana"/>
              </a:rPr>
              <a:t>Has Schizophrenia</a:t>
            </a:r>
          </a:p>
          <a:p>
            <a:pPr marL="1967049" lvl="4" indent="0" hangingPunct="1">
              <a:lnSpc>
                <a:spcPct val="120000"/>
              </a:lnSpc>
              <a:spcBef>
                <a:spcPts val="0"/>
              </a:spcBef>
              <a:buNone/>
            </a:pPr>
            <a:r>
              <a:rPr lang="en-US" sz="6800" dirty="0">
                <a:solidFill>
                  <a:srgbClr val="191B0E"/>
                </a:solidFill>
                <a:latin typeface="Arial" panose="020B0604020202020204" pitchFamily="34" charset="0"/>
                <a:ea typeface="Verdana"/>
                <a:cs typeface="Arial" panose="020B0604020202020204" pitchFamily="34" charset="0"/>
                <a:sym typeface="Verdana"/>
              </a:rPr>
              <a:t>				Exceptions</a:t>
            </a:r>
          </a:p>
          <a:p>
            <a:pPr marL="4153988" lvl="8" indent="-358140" hangingPunct="1">
              <a:lnSpc>
                <a:spcPct val="120000"/>
              </a:lnSpc>
              <a:spcBef>
                <a:spcPts val="0"/>
              </a:spcBef>
              <a:buFont typeface="Arial"/>
              <a:buChar char="○"/>
            </a:pPr>
            <a:r>
              <a:rPr lang="en-US" sz="6800" dirty="0">
                <a:solidFill>
                  <a:srgbClr val="191B0E"/>
                </a:solidFill>
                <a:latin typeface="Arial" panose="020B0604020202020204" pitchFamily="34" charset="0"/>
                <a:ea typeface="Verdana"/>
                <a:cs typeface="Arial" panose="020B0604020202020204" pitchFamily="34" charset="0"/>
                <a:sym typeface="Verdana"/>
              </a:rPr>
              <a:t>Blind</a:t>
            </a:r>
          </a:p>
          <a:p>
            <a:pPr marL="4153988" lvl="8" indent="-358140" hangingPunct="1">
              <a:lnSpc>
                <a:spcPct val="120000"/>
              </a:lnSpc>
              <a:spcBef>
                <a:spcPts val="0"/>
              </a:spcBef>
              <a:buFont typeface="Arial"/>
              <a:buChar char="○"/>
            </a:pPr>
            <a:r>
              <a:rPr lang="en-US" sz="6800" dirty="0">
                <a:solidFill>
                  <a:srgbClr val="191B0E"/>
                </a:solidFill>
                <a:latin typeface="Arial" panose="020B0604020202020204" pitchFamily="34" charset="0"/>
                <a:ea typeface="Verdana"/>
                <a:cs typeface="Arial" panose="020B0604020202020204" pitchFamily="34" charset="0"/>
                <a:sym typeface="Verdana"/>
              </a:rPr>
              <a:t>Deaf</a:t>
            </a:r>
          </a:p>
          <a:p>
            <a:pPr marL="0" indent="0" hangingPunct="1">
              <a:spcBef>
                <a:spcPts val="200"/>
              </a:spcBef>
              <a:spcAft>
                <a:spcPts val="1200"/>
              </a:spcAft>
              <a:buFont typeface="Arial"/>
              <a:buNone/>
            </a:pPr>
            <a:endParaRPr lang="en-US"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rtl="0">
              <a:buClr>
                <a:schemeClr val="dk1"/>
              </a:buClr>
              <a:buSzPct val="44000"/>
            </a:pPr>
            <a:r>
              <a:rPr lang="en" sz="3333" dirty="0">
                <a:solidFill>
                  <a:schemeClr val="bg1"/>
                </a:solidFill>
                <a:latin typeface="Verdana"/>
                <a:ea typeface="Verdana"/>
                <a:cs typeface="Verdana"/>
                <a:sym typeface="Verdana"/>
              </a:rPr>
              <a:t>Disability Language Guidance (Cont.) </a:t>
            </a:r>
            <a:endParaRPr dirty="0">
              <a:solidFill>
                <a:schemeClr val="bg1"/>
              </a:solidFill>
            </a:endParaRPr>
          </a:p>
        </p:txBody>
      </p:sp>
      <p:sp>
        <p:nvSpPr>
          <p:cNvPr id="166" name="Google Shape;166;p30"/>
          <p:cNvSpPr txBox="1">
            <a:spLocks noGrp="1"/>
          </p:cNvSpPr>
          <p:nvPr>
            <p:ph type="body" idx="1"/>
          </p:nvPr>
        </p:nvSpPr>
        <p:spPr>
          <a:xfrm>
            <a:off x="238179" y="1699248"/>
            <a:ext cx="4689157" cy="4958370"/>
          </a:xfrm>
          <a:prstGeom prst="rect">
            <a:avLst/>
          </a:prstGeom>
        </p:spPr>
        <p:txBody>
          <a:bodyPr spcFirstLastPara="1" wrap="square" lIns="121900" tIns="121900" rIns="121900" bIns="121900" anchor="t" anchorCtr="0">
            <a:normAutofit/>
          </a:bodyPr>
          <a:lstStyle/>
          <a:p>
            <a:pPr marL="0" indent="0">
              <a:lnSpc>
                <a:spcPct val="120000"/>
              </a:lnSpc>
              <a:spcBef>
                <a:spcPts val="1333"/>
              </a:spcBef>
              <a:buNone/>
            </a:pPr>
            <a:r>
              <a:rPr lang="en" sz="3000" b="1" dirty="0">
                <a:solidFill>
                  <a:srgbClr val="FF0000"/>
                </a:solidFill>
                <a:latin typeface="Arial" panose="020B0604020202020204" pitchFamily="34" charset="0"/>
                <a:ea typeface="Verdana"/>
                <a:cs typeface="Arial" panose="020B0604020202020204" pitchFamily="34" charset="0"/>
                <a:sym typeface="Verdana"/>
              </a:rPr>
              <a:t>Avoid</a:t>
            </a:r>
            <a:r>
              <a:rPr lang="en" sz="3000" dirty="0">
                <a:solidFill>
                  <a:srgbClr val="191B0E"/>
                </a:solidFill>
                <a:latin typeface="Arial" panose="020B0604020202020204" pitchFamily="34" charset="0"/>
                <a:ea typeface="Verdana"/>
                <a:cs typeface="Arial" panose="020B0604020202020204" pitchFamily="34" charset="0"/>
                <a:sym typeface="Verdana"/>
              </a:rPr>
              <a:t>:</a:t>
            </a:r>
            <a:r>
              <a:rPr lang="en" sz="3300" dirty="0">
                <a:solidFill>
                  <a:srgbClr val="191B0E"/>
                </a:solidFill>
                <a:latin typeface="Arial" panose="020B0604020202020204" pitchFamily="34" charset="0"/>
                <a:ea typeface="Verdana"/>
                <a:cs typeface="Arial" panose="020B0604020202020204" pitchFamily="34" charset="0"/>
                <a:sym typeface="Verdana"/>
              </a:rPr>
              <a:t> </a:t>
            </a:r>
            <a:r>
              <a:rPr lang="en" sz="2200" dirty="0">
                <a:solidFill>
                  <a:srgbClr val="191B0E"/>
                </a:solidFill>
                <a:latin typeface="Arial" panose="020B0604020202020204" pitchFamily="34" charset="0"/>
                <a:ea typeface="Verdana"/>
                <a:cs typeface="Arial" panose="020B0604020202020204" pitchFamily="34" charset="0"/>
                <a:sym typeface="Verdana"/>
              </a:rPr>
              <a:t>language of suffering</a:t>
            </a:r>
            <a:endParaRPr sz="2200" dirty="0">
              <a:solidFill>
                <a:srgbClr val="191B0E"/>
              </a:solidFill>
              <a:latin typeface="Arial" panose="020B0604020202020204" pitchFamily="34" charset="0"/>
              <a:ea typeface="Verdana"/>
              <a:cs typeface="Arial" panose="020B0604020202020204" pitchFamily="34" charset="0"/>
              <a:sym typeface="Verdana"/>
            </a:endParaRPr>
          </a:p>
          <a:p>
            <a:pPr marL="778299" indent="-457189">
              <a:lnSpc>
                <a:spcPct val="120000"/>
              </a:lnSpc>
              <a:spcBef>
                <a:spcPts val="1333"/>
              </a:spcBef>
              <a:buSzPts val="1800"/>
              <a:buFont typeface="Verdana"/>
              <a:buChar char="○"/>
            </a:pPr>
            <a:r>
              <a:rPr lang="en" sz="2200" dirty="0">
                <a:solidFill>
                  <a:srgbClr val="191B0E"/>
                </a:solidFill>
                <a:latin typeface="Arial" panose="020B0604020202020204" pitchFamily="34" charset="0"/>
                <a:ea typeface="Verdana"/>
                <a:cs typeface="Arial" panose="020B0604020202020204" pitchFamily="34" charset="0"/>
                <a:sym typeface="Verdana"/>
              </a:rPr>
              <a:t>Suffers from bipolar disorder</a:t>
            </a:r>
            <a:endParaRPr sz="2200" dirty="0">
              <a:solidFill>
                <a:srgbClr val="191B0E"/>
              </a:solidFill>
              <a:latin typeface="Arial" panose="020B0604020202020204" pitchFamily="34" charset="0"/>
              <a:ea typeface="Verdana"/>
              <a:cs typeface="Arial" panose="020B0604020202020204" pitchFamily="34" charset="0"/>
              <a:sym typeface="Verdana"/>
            </a:endParaRPr>
          </a:p>
          <a:p>
            <a:pPr marL="778299" indent="-457189">
              <a:lnSpc>
                <a:spcPct val="120000"/>
              </a:lnSpc>
              <a:spcBef>
                <a:spcPts val="0"/>
              </a:spcBef>
              <a:buSzPts val="1800"/>
              <a:buFont typeface="Verdana"/>
              <a:buChar char="○"/>
            </a:pPr>
            <a:r>
              <a:rPr lang="en" sz="2200" dirty="0">
                <a:solidFill>
                  <a:srgbClr val="191B0E"/>
                </a:solidFill>
                <a:latin typeface="Arial" panose="020B0604020202020204" pitchFamily="34" charset="0"/>
                <a:ea typeface="Verdana"/>
                <a:cs typeface="Arial" panose="020B0604020202020204" pitchFamily="34" charset="0"/>
                <a:sym typeface="Verdana"/>
              </a:rPr>
              <a:t>Afflicted with Multiple Sclerosis</a:t>
            </a:r>
            <a:endParaRPr sz="2200" dirty="0">
              <a:solidFill>
                <a:srgbClr val="191B0E"/>
              </a:solidFill>
              <a:latin typeface="Arial" panose="020B0604020202020204" pitchFamily="34" charset="0"/>
              <a:ea typeface="Verdana"/>
              <a:cs typeface="Arial" panose="020B0604020202020204" pitchFamily="34" charset="0"/>
              <a:sym typeface="Verdana"/>
            </a:endParaRPr>
          </a:p>
          <a:p>
            <a:pPr marL="778299" indent="-457189">
              <a:lnSpc>
                <a:spcPct val="120000"/>
              </a:lnSpc>
              <a:spcBef>
                <a:spcPts val="0"/>
              </a:spcBef>
              <a:buSzPts val="1800"/>
              <a:buFont typeface="Verdana"/>
              <a:buChar char="○"/>
            </a:pPr>
            <a:r>
              <a:rPr lang="en" sz="2200" dirty="0">
                <a:solidFill>
                  <a:srgbClr val="191B0E"/>
                </a:solidFill>
                <a:latin typeface="Arial" panose="020B0604020202020204" pitchFamily="34" charset="0"/>
                <a:ea typeface="Verdana"/>
                <a:cs typeface="Arial" panose="020B0604020202020204" pitchFamily="34" charset="0"/>
                <a:sym typeface="Verdana"/>
              </a:rPr>
              <a:t>Struggles with depression</a:t>
            </a:r>
            <a:endParaRPr lang="en-US" sz="2200" dirty="0">
              <a:solidFill>
                <a:srgbClr val="191B0E"/>
              </a:solidFill>
              <a:latin typeface="Arial" panose="020B0604020202020204" pitchFamily="34" charset="0"/>
              <a:ea typeface="Verdana"/>
              <a:cs typeface="Arial" panose="020B0604020202020204" pitchFamily="34" charset="0"/>
              <a:sym typeface="Verdana"/>
            </a:endParaRPr>
          </a:p>
          <a:p>
            <a:pPr marL="0" indent="0">
              <a:lnSpc>
                <a:spcPts val="600"/>
              </a:lnSpc>
              <a:spcBef>
                <a:spcPts val="0"/>
              </a:spcBef>
              <a:buClr>
                <a:schemeClr val="dk1"/>
              </a:buClr>
              <a:buSzPts val="1100"/>
              <a:buNone/>
            </a:pPr>
            <a:endParaRPr lang="en-US" dirty="0">
              <a:solidFill>
                <a:schemeClr val="dk1"/>
              </a:solidFill>
              <a:latin typeface="Arial" panose="020B0604020202020204" pitchFamily="34" charset="0"/>
              <a:cs typeface="Arial" panose="020B0604020202020204" pitchFamily="34" charset="0"/>
            </a:endParaRPr>
          </a:p>
          <a:p>
            <a:pPr marL="0" indent="0">
              <a:lnSpc>
                <a:spcPct val="120000"/>
              </a:lnSpc>
              <a:spcBef>
                <a:spcPts val="600"/>
              </a:spcBef>
              <a:buClr>
                <a:schemeClr val="dk1"/>
              </a:buClr>
              <a:buSzPts val="1100"/>
              <a:buNone/>
            </a:pPr>
            <a:r>
              <a:rPr lang="en" sz="2800" b="1" dirty="0">
                <a:solidFill>
                  <a:srgbClr val="00B050"/>
                </a:solidFill>
                <a:latin typeface="Arial" panose="020B0604020202020204" pitchFamily="34" charset="0"/>
                <a:ea typeface="Verdana"/>
                <a:cs typeface="Arial" panose="020B0604020202020204" pitchFamily="34" charset="0"/>
                <a:sym typeface="Verdana"/>
              </a:rPr>
              <a:t>Try instead</a:t>
            </a:r>
            <a:r>
              <a:rPr lang="en" sz="2800" dirty="0">
                <a:solidFill>
                  <a:srgbClr val="191B0E"/>
                </a:solidFill>
                <a:latin typeface="Arial" panose="020B0604020202020204" pitchFamily="34" charset="0"/>
                <a:ea typeface="Verdana"/>
                <a:cs typeface="Arial" panose="020B0604020202020204" pitchFamily="34" charset="0"/>
                <a:sym typeface="Verdana"/>
              </a:rPr>
              <a:t>:</a:t>
            </a:r>
            <a:endParaRPr sz="2800" dirty="0">
              <a:solidFill>
                <a:srgbClr val="191B0E"/>
              </a:solidFill>
              <a:latin typeface="Arial" panose="020B0604020202020204" pitchFamily="34" charset="0"/>
              <a:ea typeface="Verdana"/>
              <a:cs typeface="Arial" panose="020B0604020202020204" pitchFamily="34" charset="0"/>
              <a:sym typeface="Verdana"/>
            </a:endParaRPr>
          </a:p>
          <a:p>
            <a:pPr marL="1219170" lvl="1" indent="-457189">
              <a:lnSpc>
                <a:spcPct val="120000"/>
              </a:lnSpc>
              <a:spcBef>
                <a:spcPts val="1333"/>
              </a:spcBef>
              <a:buSzPts val="1800"/>
              <a:buFont typeface="Verdana"/>
              <a:buChar char="○"/>
            </a:pPr>
            <a:r>
              <a:rPr lang="en" sz="2200" dirty="0">
                <a:solidFill>
                  <a:srgbClr val="191B0E"/>
                </a:solidFill>
                <a:latin typeface="Arial" panose="020B0604020202020204" pitchFamily="34" charset="0"/>
                <a:ea typeface="Verdana"/>
                <a:cs typeface="Arial" panose="020B0604020202020204" pitchFamily="34" charset="0"/>
                <a:sym typeface="Verdana"/>
              </a:rPr>
              <a:t>Has major depression</a:t>
            </a:r>
            <a:endParaRPr sz="2200" dirty="0">
              <a:solidFill>
                <a:srgbClr val="191B0E"/>
              </a:solidFill>
              <a:latin typeface="Arial" panose="020B0604020202020204" pitchFamily="34" charset="0"/>
              <a:ea typeface="Verdana"/>
              <a:cs typeface="Arial" panose="020B0604020202020204" pitchFamily="34" charset="0"/>
              <a:sym typeface="Verdana"/>
            </a:endParaRPr>
          </a:p>
          <a:p>
            <a:pPr marL="1219170" lvl="1" indent="-457189">
              <a:lnSpc>
                <a:spcPct val="120000"/>
              </a:lnSpc>
              <a:spcBef>
                <a:spcPts val="0"/>
              </a:spcBef>
              <a:buClr>
                <a:srgbClr val="191B0E"/>
              </a:buClr>
              <a:buSzPts val="1800"/>
              <a:buFont typeface="Verdana"/>
              <a:buChar char="○"/>
            </a:pPr>
            <a:r>
              <a:rPr lang="en" sz="2200" dirty="0">
                <a:solidFill>
                  <a:srgbClr val="191B0E"/>
                </a:solidFill>
                <a:latin typeface="Arial" panose="020B0604020202020204" pitchFamily="34" charset="0"/>
                <a:ea typeface="Verdana"/>
                <a:cs typeface="Arial" panose="020B0604020202020204" pitchFamily="34" charset="0"/>
                <a:sym typeface="Verdana"/>
              </a:rPr>
              <a:t>Has cancer</a:t>
            </a:r>
            <a:endParaRPr sz="2200" dirty="0">
              <a:solidFill>
                <a:srgbClr val="191B0E"/>
              </a:solidFill>
              <a:latin typeface="Arial" panose="020B0604020202020204" pitchFamily="34" charset="0"/>
              <a:ea typeface="Verdana"/>
              <a:cs typeface="Arial" panose="020B0604020202020204" pitchFamily="34" charset="0"/>
              <a:sym typeface="Verdana"/>
            </a:endParaRPr>
          </a:p>
          <a:p>
            <a:pPr marL="0" indent="0">
              <a:spcBef>
                <a:spcPts val="267"/>
              </a:spcBef>
              <a:spcAft>
                <a:spcPts val="1600"/>
              </a:spcAft>
              <a:buNone/>
            </a:pPr>
            <a:endParaRPr dirty="0"/>
          </a:p>
        </p:txBody>
      </p:sp>
      <p:sp>
        <p:nvSpPr>
          <p:cNvPr id="2" name="Google Shape;172;p31">
            <a:extLst>
              <a:ext uri="{FF2B5EF4-FFF2-40B4-BE49-F238E27FC236}">
                <a16:creationId xmlns:a16="http://schemas.microsoft.com/office/drawing/2014/main" id="{D580753C-200F-77DA-9A50-9B209454FCFB}"/>
              </a:ext>
            </a:extLst>
          </p:cNvPr>
          <p:cNvSpPr txBox="1">
            <a:spLocks/>
          </p:cNvSpPr>
          <p:nvPr/>
        </p:nvSpPr>
        <p:spPr>
          <a:xfrm>
            <a:off x="5669988" y="1709433"/>
            <a:ext cx="5152687" cy="455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121900" tIns="121900" rIns="121900" bIns="121900" anchor="t" anchorCtr="0">
            <a:norm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marL="0" indent="0" hangingPunct="1">
              <a:spcBef>
                <a:spcPts val="1333"/>
              </a:spcBef>
              <a:buFont typeface="Arial"/>
              <a:buNone/>
            </a:pPr>
            <a:r>
              <a:rPr lang="en-US" sz="2800" b="1" dirty="0">
                <a:solidFill>
                  <a:srgbClr val="FF0000"/>
                </a:solidFill>
                <a:latin typeface="Arial" panose="020B0604020202020204" pitchFamily="34" charset="0"/>
                <a:ea typeface="Verdana"/>
                <a:cs typeface="Arial" panose="020B0604020202020204" pitchFamily="34" charset="0"/>
                <a:sym typeface="Verdana"/>
              </a:rPr>
              <a:t>Avoid: </a:t>
            </a:r>
            <a:r>
              <a:rPr lang="en-US" sz="2200" dirty="0">
                <a:solidFill>
                  <a:srgbClr val="191B0E"/>
                </a:solidFill>
                <a:latin typeface="Arial" panose="020B0604020202020204" pitchFamily="34" charset="0"/>
                <a:ea typeface="Verdana"/>
                <a:cs typeface="Arial" panose="020B0604020202020204" pitchFamily="34" charset="0"/>
                <a:sym typeface="Verdana"/>
              </a:rPr>
              <a:t>euphemisms and imprecise terminology</a:t>
            </a:r>
            <a:endParaRPr lang="en-US" sz="2200" dirty="0">
              <a:solidFill>
                <a:schemeClr val="dk1"/>
              </a:solidFill>
              <a:latin typeface="Arial" panose="020B0604020202020204" pitchFamily="34" charset="0"/>
              <a:cs typeface="Arial" panose="020B0604020202020204" pitchFamily="34" charset="0"/>
            </a:endParaRPr>
          </a:p>
          <a:p>
            <a:pPr marL="1219170" lvl="1" indent="-457189" hangingPunct="1">
              <a:spcBef>
                <a:spcPts val="667"/>
              </a:spcBef>
              <a:buSzPts val="1800"/>
              <a:buFont typeface="Arial"/>
              <a:buChar char="○"/>
            </a:pPr>
            <a:r>
              <a:rPr lang="en-US" sz="2200" dirty="0">
                <a:solidFill>
                  <a:srgbClr val="191B0E"/>
                </a:solidFill>
                <a:latin typeface="Arial" panose="020B0604020202020204" pitchFamily="34" charset="0"/>
                <a:ea typeface="Verdana"/>
                <a:cs typeface="Arial" panose="020B0604020202020204" pitchFamily="34" charset="0"/>
                <a:sym typeface="Verdana"/>
              </a:rPr>
              <a:t>Special needs</a:t>
            </a:r>
          </a:p>
          <a:p>
            <a:pPr marL="1219170" lvl="1" indent="-457189" hangingPunct="1">
              <a:spcBef>
                <a:spcPts val="0"/>
              </a:spcBef>
              <a:buSzPts val="1800"/>
              <a:buFont typeface="Arial"/>
              <a:buChar char="○"/>
            </a:pPr>
            <a:r>
              <a:rPr lang="en-US" sz="2200" dirty="0">
                <a:solidFill>
                  <a:srgbClr val="191B0E"/>
                </a:solidFill>
                <a:latin typeface="Arial" panose="020B0604020202020204" pitchFamily="34" charset="0"/>
                <a:ea typeface="Verdana"/>
                <a:cs typeface="Arial" panose="020B0604020202020204" pitchFamily="34" charset="0"/>
                <a:sym typeface="Verdana"/>
              </a:rPr>
              <a:t>Differently-abled</a:t>
            </a:r>
          </a:p>
          <a:p>
            <a:pPr marL="1219170" lvl="1" indent="-457189" hangingPunct="1">
              <a:spcBef>
                <a:spcPts val="0"/>
              </a:spcBef>
              <a:buSzPts val="1800"/>
              <a:buFont typeface="Arial"/>
              <a:buChar char="○"/>
            </a:pPr>
            <a:r>
              <a:rPr lang="en-US" sz="2200" dirty="0">
                <a:solidFill>
                  <a:srgbClr val="191B0E"/>
                </a:solidFill>
                <a:latin typeface="Arial" panose="020B0604020202020204" pitchFamily="34" charset="0"/>
                <a:ea typeface="Verdana"/>
                <a:cs typeface="Arial" panose="020B0604020202020204" pitchFamily="34" charset="0"/>
                <a:sym typeface="Verdana"/>
              </a:rPr>
              <a:t>Mental health issues</a:t>
            </a:r>
          </a:p>
          <a:p>
            <a:pPr marL="1219170" indent="0" hangingPunct="1">
              <a:spcBef>
                <a:spcPts val="667"/>
              </a:spcBef>
              <a:buFont typeface="Arial"/>
              <a:buNone/>
            </a:pPr>
            <a:endParaRPr lang="en-US" sz="2400" dirty="0">
              <a:solidFill>
                <a:srgbClr val="191B0E"/>
              </a:solidFill>
              <a:latin typeface="Arial" panose="020B0604020202020204" pitchFamily="34" charset="0"/>
              <a:ea typeface="Verdana"/>
              <a:cs typeface="Arial" panose="020B0604020202020204" pitchFamily="34" charset="0"/>
              <a:sym typeface="Verdana"/>
            </a:endParaRPr>
          </a:p>
          <a:p>
            <a:pPr marL="0" indent="0" hangingPunct="1">
              <a:spcBef>
                <a:spcPts val="1333"/>
              </a:spcBef>
              <a:buFont typeface="Arial"/>
              <a:buNone/>
            </a:pPr>
            <a:r>
              <a:rPr lang="en-US" sz="2800" b="1" dirty="0">
                <a:solidFill>
                  <a:srgbClr val="00B050"/>
                </a:solidFill>
                <a:latin typeface="Arial" panose="020B0604020202020204" pitchFamily="34" charset="0"/>
                <a:ea typeface="Verdana"/>
                <a:cs typeface="Arial" panose="020B0604020202020204" pitchFamily="34" charset="0"/>
                <a:sym typeface="Verdana"/>
              </a:rPr>
              <a:t>Try instead:</a:t>
            </a:r>
          </a:p>
          <a:p>
            <a:pPr marL="1219170" lvl="1" indent="-457189" hangingPunct="1">
              <a:spcBef>
                <a:spcPts val="667"/>
              </a:spcBef>
              <a:buClr>
                <a:srgbClr val="191B0E"/>
              </a:buClr>
              <a:buSzPts val="1800"/>
              <a:buFont typeface="Verdana"/>
              <a:buChar char="○"/>
            </a:pPr>
            <a:r>
              <a:rPr lang="en-US" sz="2200" dirty="0">
                <a:solidFill>
                  <a:srgbClr val="191B0E"/>
                </a:solidFill>
                <a:latin typeface="Arial" panose="020B0604020202020204" pitchFamily="34" charset="0"/>
                <a:ea typeface="Verdana"/>
                <a:cs typeface="Arial" panose="020B0604020202020204" pitchFamily="34" charset="0"/>
                <a:sym typeface="Verdana"/>
              </a:rPr>
              <a:t>Stating the specific disability</a:t>
            </a:r>
            <a:endParaRPr lang="en-US" sz="2200" b="1" dirty="0">
              <a:solidFill>
                <a:srgbClr val="00B050"/>
              </a:solidFill>
              <a:latin typeface="Arial" panose="020B0604020202020204" pitchFamily="34" charset="0"/>
              <a:ea typeface="Verdana"/>
              <a:cs typeface="Arial" panose="020B0604020202020204" pitchFamily="34" charset="0"/>
              <a:sym typeface="Verdana"/>
            </a:endParaRPr>
          </a:p>
          <a:p>
            <a:pPr marL="0" indent="0" hangingPunct="1">
              <a:lnSpc>
                <a:spcPct val="94000"/>
              </a:lnSpc>
              <a:spcBef>
                <a:spcPts val="667"/>
              </a:spcBef>
              <a:buClr>
                <a:schemeClr val="dk1"/>
              </a:buClr>
              <a:buSzPts val="1100"/>
              <a:buFont typeface="Arial"/>
              <a:buNone/>
            </a:pPr>
            <a:endParaRPr lang="en-US" dirty="0">
              <a:solidFill>
                <a:srgbClr val="191B0E"/>
              </a:solidFill>
              <a:latin typeface="Verdana"/>
              <a:ea typeface="Verdana"/>
              <a:cs typeface="Verdana"/>
              <a:sym typeface="Verdana"/>
            </a:endParaRPr>
          </a:p>
          <a:p>
            <a:pPr marL="0" indent="0" hangingPunct="1">
              <a:lnSpc>
                <a:spcPct val="94000"/>
              </a:lnSpc>
              <a:spcBef>
                <a:spcPts val="667"/>
              </a:spcBef>
              <a:spcAft>
                <a:spcPts val="267"/>
              </a:spcAft>
              <a:buFont typeface="Arial"/>
              <a:buNone/>
            </a:pPr>
            <a:endParaRPr lang="en-US"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rtl="0">
              <a:buClr>
                <a:schemeClr val="dk1"/>
              </a:buClr>
              <a:buSzPct val="44000"/>
            </a:pPr>
            <a:r>
              <a:rPr lang="en" sz="3333" dirty="0">
                <a:solidFill>
                  <a:schemeClr val="bg1"/>
                </a:solidFill>
                <a:latin typeface="Verdana"/>
                <a:ea typeface="Verdana"/>
                <a:cs typeface="Verdana"/>
                <a:sym typeface="Verdana"/>
              </a:rPr>
              <a:t>Disability Language Guidance (Cont.) </a:t>
            </a:r>
            <a:endParaRPr dirty="0">
              <a:solidFill>
                <a:schemeClr val="bg1"/>
              </a:solidFill>
            </a:endParaRPr>
          </a:p>
        </p:txBody>
      </p:sp>
      <p:sp>
        <p:nvSpPr>
          <p:cNvPr id="178" name="Google Shape;178;p32"/>
          <p:cNvSpPr txBox="1">
            <a:spLocks noGrp="1"/>
          </p:cNvSpPr>
          <p:nvPr>
            <p:ph type="body" idx="1"/>
          </p:nvPr>
        </p:nvSpPr>
        <p:spPr>
          <a:xfrm>
            <a:off x="415600" y="1660300"/>
            <a:ext cx="10543552" cy="5060400"/>
          </a:xfrm>
          <a:prstGeom prst="rect">
            <a:avLst/>
          </a:prstGeom>
        </p:spPr>
        <p:txBody>
          <a:bodyPr spcFirstLastPara="1" wrap="square" lIns="121900" tIns="121900" rIns="121900" bIns="121900" anchor="t" anchorCtr="0">
            <a:normAutofit fontScale="85000" lnSpcReduction="20000"/>
          </a:bodyPr>
          <a:lstStyle/>
          <a:p>
            <a:pPr marL="0" indent="0">
              <a:lnSpc>
                <a:spcPct val="120000"/>
              </a:lnSpc>
              <a:spcBef>
                <a:spcPts val="0"/>
              </a:spcBef>
              <a:spcAft>
                <a:spcPts val="600"/>
              </a:spcAft>
              <a:buNone/>
            </a:pPr>
            <a:r>
              <a:rPr lang="en" sz="3800" b="1" dirty="0">
                <a:solidFill>
                  <a:srgbClr val="FF0000"/>
                </a:solidFill>
                <a:latin typeface="Arial" panose="020B0604020202020204" pitchFamily="34" charset="0"/>
                <a:ea typeface="Verdana"/>
                <a:cs typeface="Arial" panose="020B0604020202020204" pitchFamily="34" charset="0"/>
                <a:sym typeface="Verdana"/>
              </a:rPr>
              <a:t>Avoid: </a:t>
            </a:r>
            <a:r>
              <a:rPr lang="en" dirty="0">
                <a:solidFill>
                  <a:srgbClr val="191B0E"/>
                </a:solidFill>
                <a:latin typeface="Arial" panose="020B0604020202020204" pitchFamily="34" charset="0"/>
                <a:ea typeface="Verdana"/>
                <a:cs typeface="Arial" panose="020B0604020202020204" pitchFamily="34" charset="0"/>
                <a:sym typeface="Verdana"/>
              </a:rPr>
              <a:t>references to mental age</a:t>
            </a:r>
            <a:endParaRPr dirty="0">
              <a:solidFill>
                <a:srgbClr val="191B0E"/>
              </a:solidFill>
              <a:latin typeface="Arial" panose="020B0604020202020204" pitchFamily="34" charset="0"/>
              <a:ea typeface="Verdana"/>
              <a:cs typeface="Arial" panose="020B0604020202020204" pitchFamily="34" charset="0"/>
              <a:sym typeface="Verdana"/>
            </a:endParaRPr>
          </a:p>
          <a:p>
            <a:pPr marL="1219170" lvl="1" indent="-462268">
              <a:lnSpc>
                <a:spcPct val="120000"/>
              </a:lnSpc>
              <a:spcBef>
                <a:spcPts val="667"/>
              </a:spcBef>
              <a:buChar char="○"/>
            </a:pPr>
            <a:r>
              <a:rPr lang="en" dirty="0">
                <a:solidFill>
                  <a:srgbClr val="191B0E"/>
                </a:solidFill>
                <a:latin typeface="Arial" panose="020B0604020202020204" pitchFamily="34" charset="0"/>
                <a:ea typeface="Verdana"/>
                <a:cs typeface="Arial" panose="020B0604020202020204" pitchFamily="34" charset="0"/>
                <a:sym typeface="Verdana"/>
              </a:rPr>
              <a:t>Has the mind of a 6 year old</a:t>
            </a:r>
            <a:endParaRPr dirty="0">
              <a:solidFill>
                <a:srgbClr val="191B0E"/>
              </a:solidFill>
              <a:latin typeface="Arial" panose="020B0604020202020204" pitchFamily="34" charset="0"/>
              <a:ea typeface="Verdana"/>
              <a:cs typeface="Arial" panose="020B0604020202020204" pitchFamily="34" charset="0"/>
              <a:sym typeface="Verdana"/>
            </a:endParaRPr>
          </a:p>
          <a:p>
            <a:pPr marL="1219170" lvl="1" indent="-462268">
              <a:lnSpc>
                <a:spcPct val="120000"/>
              </a:lnSpc>
              <a:spcBef>
                <a:spcPts val="0"/>
              </a:spcBef>
              <a:buChar char="○"/>
            </a:pPr>
            <a:r>
              <a:rPr lang="en" dirty="0">
                <a:solidFill>
                  <a:srgbClr val="191B0E"/>
                </a:solidFill>
                <a:latin typeface="Arial" panose="020B0604020202020204" pitchFamily="34" charset="0"/>
                <a:ea typeface="Verdana"/>
                <a:cs typeface="Arial" panose="020B0604020202020204" pitchFamily="34" charset="0"/>
                <a:sym typeface="Verdana"/>
              </a:rPr>
              <a:t>Has the mental ability of a 12 year old</a:t>
            </a:r>
            <a:endParaRPr dirty="0">
              <a:solidFill>
                <a:srgbClr val="191B0E"/>
              </a:solidFill>
              <a:latin typeface="Arial" panose="020B0604020202020204" pitchFamily="34" charset="0"/>
              <a:ea typeface="Verdana"/>
              <a:cs typeface="Arial" panose="020B0604020202020204" pitchFamily="34" charset="0"/>
              <a:sym typeface="Verdana"/>
            </a:endParaRPr>
          </a:p>
          <a:p>
            <a:pPr marL="0" indent="0">
              <a:lnSpc>
                <a:spcPct val="120000"/>
              </a:lnSpc>
              <a:spcBef>
                <a:spcPts val="667"/>
              </a:spcBef>
              <a:buClr>
                <a:schemeClr val="dk1"/>
              </a:buClr>
              <a:buSzPct val="45833"/>
              <a:buNone/>
            </a:pPr>
            <a:endParaRPr dirty="0">
              <a:solidFill>
                <a:schemeClr val="dk1"/>
              </a:solidFill>
              <a:latin typeface="Arial" panose="020B0604020202020204" pitchFamily="34" charset="0"/>
              <a:cs typeface="Arial" panose="020B0604020202020204" pitchFamily="34" charset="0"/>
            </a:endParaRPr>
          </a:p>
          <a:p>
            <a:pPr marL="0" indent="0">
              <a:lnSpc>
                <a:spcPct val="120000"/>
              </a:lnSpc>
              <a:spcBef>
                <a:spcPts val="0"/>
              </a:spcBef>
              <a:spcAft>
                <a:spcPts val="600"/>
              </a:spcAft>
              <a:buNone/>
            </a:pPr>
            <a:r>
              <a:rPr lang="en" sz="3800" b="1" dirty="0">
                <a:solidFill>
                  <a:srgbClr val="00B050"/>
                </a:solidFill>
                <a:latin typeface="Arial" panose="020B0604020202020204" pitchFamily="34" charset="0"/>
                <a:ea typeface="Verdana"/>
                <a:cs typeface="Arial" panose="020B0604020202020204" pitchFamily="34" charset="0"/>
                <a:sym typeface="Verdana"/>
              </a:rPr>
              <a:t>Try instead: </a:t>
            </a:r>
            <a:r>
              <a:rPr lang="en" dirty="0">
                <a:solidFill>
                  <a:srgbClr val="191B0E"/>
                </a:solidFill>
                <a:latin typeface="Arial" panose="020B0604020202020204" pitchFamily="34" charset="0"/>
                <a:ea typeface="Verdana"/>
                <a:cs typeface="Arial" panose="020B0604020202020204" pitchFamily="34" charset="0"/>
                <a:sym typeface="Verdana"/>
              </a:rPr>
              <a:t>stating the specific disability, functional difficulty, or need for accommodation</a:t>
            </a:r>
            <a:endParaRPr dirty="0">
              <a:solidFill>
                <a:srgbClr val="191B0E"/>
              </a:solidFill>
              <a:latin typeface="Arial" panose="020B0604020202020204" pitchFamily="34" charset="0"/>
              <a:ea typeface="Verdana"/>
              <a:cs typeface="Arial" panose="020B0604020202020204" pitchFamily="34" charset="0"/>
              <a:sym typeface="Verdana"/>
            </a:endParaRPr>
          </a:p>
          <a:p>
            <a:pPr marL="1219170" lvl="1" indent="-462268">
              <a:lnSpc>
                <a:spcPct val="120000"/>
              </a:lnSpc>
              <a:spcBef>
                <a:spcPts val="667"/>
              </a:spcBef>
              <a:buChar char="○"/>
            </a:pPr>
            <a:r>
              <a:rPr lang="en" dirty="0">
                <a:solidFill>
                  <a:srgbClr val="191B0E"/>
                </a:solidFill>
                <a:latin typeface="Arial" panose="020B0604020202020204" pitchFamily="34" charset="0"/>
                <a:ea typeface="Verdana"/>
                <a:cs typeface="Arial" panose="020B0604020202020204" pitchFamily="34" charset="0"/>
                <a:sym typeface="Verdana"/>
              </a:rPr>
              <a:t>Lisa has a learning disability</a:t>
            </a:r>
            <a:endParaRPr dirty="0">
              <a:solidFill>
                <a:srgbClr val="191B0E"/>
              </a:solidFill>
              <a:latin typeface="Arial" panose="020B0604020202020204" pitchFamily="34" charset="0"/>
              <a:ea typeface="Verdana"/>
              <a:cs typeface="Arial" panose="020B0604020202020204" pitchFamily="34" charset="0"/>
              <a:sym typeface="Verdana"/>
            </a:endParaRPr>
          </a:p>
          <a:p>
            <a:pPr marL="1219170" lvl="1" indent="-462268">
              <a:lnSpc>
                <a:spcPct val="120000"/>
              </a:lnSpc>
              <a:spcBef>
                <a:spcPts val="0"/>
              </a:spcBef>
              <a:buChar char="○"/>
            </a:pPr>
            <a:r>
              <a:rPr lang="en" dirty="0">
                <a:solidFill>
                  <a:srgbClr val="191B0E"/>
                </a:solidFill>
                <a:latin typeface="Arial" panose="020B0604020202020204" pitchFamily="34" charset="0"/>
                <a:ea typeface="Verdana"/>
                <a:cs typeface="Arial" panose="020B0604020202020204" pitchFamily="34" charset="0"/>
                <a:sym typeface="Verdana"/>
              </a:rPr>
              <a:t>Lisa has limited reading proficiency</a:t>
            </a:r>
            <a:endParaRPr dirty="0">
              <a:solidFill>
                <a:srgbClr val="191B0E"/>
              </a:solidFill>
              <a:latin typeface="Arial" panose="020B0604020202020204" pitchFamily="34" charset="0"/>
              <a:ea typeface="Verdana"/>
              <a:cs typeface="Arial" panose="020B0604020202020204" pitchFamily="34" charset="0"/>
              <a:sym typeface="Verdana"/>
            </a:endParaRPr>
          </a:p>
          <a:p>
            <a:pPr marL="1219170" lvl="1" indent="-462268">
              <a:lnSpc>
                <a:spcPct val="120000"/>
              </a:lnSpc>
              <a:spcBef>
                <a:spcPts val="0"/>
              </a:spcBef>
              <a:buChar char="○"/>
            </a:pPr>
            <a:r>
              <a:rPr lang="en" dirty="0">
                <a:solidFill>
                  <a:srgbClr val="191B0E"/>
                </a:solidFill>
                <a:latin typeface="Arial" panose="020B0604020202020204" pitchFamily="34" charset="0"/>
                <a:ea typeface="Verdana"/>
                <a:cs typeface="Arial" panose="020B0604020202020204" pitchFamily="34" charset="0"/>
                <a:sym typeface="Verdana"/>
              </a:rPr>
              <a:t>Lisa needs written instructions in plain language with bullet points accompanied with oral explanations</a:t>
            </a:r>
            <a:endParaRPr dirty="0">
              <a:solidFill>
                <a:srgbClr val="191B0E"/>
              </a:solidFill>
              <a:latin typeface="Arial" panose="020B0604020202020204" pitchFamily="34" charset="0"/>
              <a:ea typeface="Verdana"/>
              <a:cs typeface="Arial" panose="020B0604020202020204" pitchFamily="34" charset="0"/>
              <a:sym typeface="Verdana"/>
            </a:endParaRPr>
          </a:p>
          <a:p>
            <a:pPr marL="0" indent="0">
              <a:spcBef>
                <a:spcPts val="267"/>
              </a:spcBef>
              <a:spcAft>
                <a:spcPts val="1600"/>
              </a:spcAft>
              <a:buNone/>
            </a:pPr>
            <a:endParaRPr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182880" rIns="182880" bIns="182880" rtlCol="0" anchor="ctr">
            <a:normAutofit/>
          </a:bodyPr>
          <a:lstStyle/>
          <a:p>
            <a:pPr>
              <a:lnSpc>
                <a:spcPct val="90000"/>
              </a:lnSpc>
            </a:pPr>
            <a:r>
              <a:rPr lang="en-US" b="1" kern="1200" spc="200" baseline="0" dirty="0"/>
              <a:t>Identifying Parents with Disabilities</a:t>
            </a:r>
          </a:p>
        </p:txBody>
      </p:sp>
      <p:sp>
        <p:nvSpPr>
          <p:cNvPr id="3" name="Content Placeholder 2"/>
          <p:cNvSpPr>
            <a:spLocks noGrp="1"/>
          </p:cNvSpPr>
          <p:nvPr>
            <p:ph type="body" idx="1"/>
          </p:nvPr>
        </p:nvSpPr>
        <p:spPr/>
        <p:txBody>
          <a:bodyPr vert="horz" lIns="91440" tIns="45720" rIns="91440" bIns="45720" rtlCol="0">
            <a:normAutofit/>
          </a:bodyPr>
          <a:lstStyle/>
          <a:p>
            <a:pPr>
              <a:lnSpc>
                <a:spcPct val="90000"/>
              </a:lnSpc>
            </a:pPr>
            <a:r>
              <a:rPr lang="en-US" sz="3000" dirty="0">
                <a:latin typeface="Arial" panose="020B0604020202020204" pitchFamily="34" charset="0"/>
                <a:cs typeface="Arial" panose="020B0604020202020204" pitchFamily="34" charset="0"/>
              </a:rPr>
              <a:t>Screen </a:t>
            </a:r>
            <a:r>
              <a:rPr lang="en-US" sz="3000" u="sng" dirty="0">
                <a:latin typeface="Arial" panose="020B0604020202020204" pitchFamily="34" charset="0"/>
                <a:cs typeface="Arial" panose="020B0604020202020204" pitchFamily="34" charset="0"/>
              </a:rPr>
              <a:t>every</a:t>
            </a:r>
            <a:r>
              <a:rPr lang="en-US" sz="3000" dirty="0">
                <a:latin typeface="Arial" panose="020B0604020202020204" pitchFamily="34" charset="0"/>
                <a:cs typeface="Arial" panose="020B0604020202020204" pitchFamily="34" charset="0"/>
              </a:rPr>
              <a:t> client for disability</a:t>
            </a:r>
          </a:p>
          <a:p>
            <a:pPr lvl="1">
              <a:lnSpc>
                <a:spcPct val="90000"/>
              </a:lnSpc>
            </a:pPr>
            <a:r>
              <a:rPr lang="en-US" sz="3000" dirty="0">
                <a:latin typeface="Arial" panose="020B0604020202020204" pitchFamily="34" charset="0"/>
                <a:cs typeface="Arial" panose="020B0604020202020204" pitchFamily="34" charset="0"/>
              </a:rPr>
              <a:t>Did you have an IEP in school?</a:t>
            </a:r>
          </a:p>
          <a:p>
            <a:pPr lvl="1">
              <a:lnSpc>
                <a:spcPct val="90000"/>
              </a:lnSpc>
            </a:pPr>
            <a:r>
              <a:rPr lang="en-US" sz="3000" dirty="0">
                <a:latin typeface="Arial" panose="020B0604020202020204" pitchFamily="34" charset="0"/>
                <a:cs typeface="Arial" panose="020B0604020202020204" pitchFamily="34" charset="0"/>
              </a:rPr>
              <a:t>Do you receive SSI or SSDI?</a:t>
            </a:r>
          </a:p>
          <a:p>
            <a:pPr lvl="1">
              <a:lnSpc>
                <a:spcPct val="90000"/>
              </a:lnSpc>
            </a:pPr>
            <a:r>
              <a:rPr lang="en-US" sz="3000" dirty="0">
                <a:latin typeface="Arial" panose="020B0604020202020204" pitchFamily="34" charset="0"/>
                <a:cs typeface="Arial" panose="020B0604020202020204" pitchFamily="34" charset="0"/>
              </a:rPr>
              <a:t>Do you have trouble learning new things?</a:t>
            </a:r>
          </a:p>
          <a:p>
            <a:pPr lvl="1">
              <a:lnSpc>
                <a:spcPct val="90000"/>
              </a:lnSpc>
            </a:pPr>
            <a:r>
              <a:rPr lang="en-US" sz="3000" dirty="0">
                <a:latin typeface="Arial" panose="020B0604020202020204" pitchFamily="34" charset="0"/>
                <a:cs typeface="Arial" panose="020B0604020202020204" pitchFamily="34" charset="0"/>
              </a:rPr>
              <a:t>Do you use pain medication on a regular basis?</a:t>
            </a:r>
          </a:p>
          <a:p>
            <a:pPr lvl="1">
              <a:lnSpc>
                <a:spcPct val="90000"/>
              </a:lnSpc>
            </a:pPr>
            <a:r>
              <a:rPr lang="en-US" sz="3000" dirty="0">
                <a:latin typeface="Arial" panose="020B0604020202020204" pitchFamily="34" charset="0"/>
                <a:cs typeface="Arial" panose="020B0604020202020204" pitchFamily="34" charset="0"/>
              </a:rPr>
              <a:t>Are you able to work? If not, why?</a:t>
            </a:r>
          </a:p>
          <a:p>
            <a:pPr lvl="1">
              <a:lnSpc>
                <a:spcPct val="90000"/>
              </a:lnSpc>
            </a:pPr>
            <a:r>
              <a:rPr lang="en-US" sz="3000" dirty="0">
                <a:latin typeface="Arial" panose="020B0604020202020204" pitchFamily="34" charset="0"/>
                <a:cs typeface="Arial" panose="020B0604020202020204" pitchFamily="34" charset="0"/>
              </a:rPr>
              <a:t>Are you able to walk up stairs?</a:t>
            </a:r>
          </a:p>
          <a:p>
            <a:pPr lvl="1">
              <a:lnSpc>
                <a:spcPct val="90000"/>
              </a:lnSpc>
            </a:pPr>
            <a:r>
              <a:rPr lang="en-US" sz="3000" dirty="0">
                <a:latin typeface="Arial" panose="020B0604020202020204" pitchFamily="34" charset="0"/>
                <a:cs typeface="Arial" panose="020B0604020202020204" pitchFamily="34" charset="0"/>
              </a:rPr>
              <a:t>Ask specifically about the allegations against them – even if they aren’t true</a:t>
            </a:r>
          </a:p>
        </p:txBody>
      </p:sp>
    </p:spTree>
    <p:extLst>
      <p:ext uri="{BB962C8B-B14F-4D97-AF65-F5344CB8AC3E}">
        <p14:creationId xmlns:p14="http://schemas.microsoft.com/office/powerpoint/2010/main" val="128732696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8D84E8-CB36-AE2E-8904-85B333FDC501}"/>
              </a:ext>
            </a:extLst>
          </p:cNvPr>
          <p:cNvSpPr>
            <a:spLocks noGrp="1"/>
          </p:cNvSpPr>
          <p:nvPr>
            <p:ph type="title"/>
          </p:nvPr>
        </p:nvSpPr>
        <p:spPr/>
        <p:txBody>
          <a:bodyPr/>
          <a:lstStyle/>
          <a:p>
            <a:r>
              <a:rPr lang="en-US" dirty="0"/>
              <a:t>Pros &amp; Cons of Disclosing Disability</a:t>
            </a:r>
          </a:p>
        </p:txBody>
      </p:sp>
      <p:pic>
        <p:nvPicPr>
          <p:cNvPr id="5" name="Picture 4" descr="A close-up of a suit of armor.">
            <a:extLst>
              <a:ext uri="{FF2B5EF4-FFF2-40B4-BE49-F238E27FC236}">
                <a16:creationId xmlns:a16="http://schemas.microsoft.com/office/drawing/2014/main" id="{3306ABC4-ED3B-839A-E197-0B6DD8DB74B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1411" y="1785433"/>
            <a:ext cx="4406900" cy="3810000"/>
          </a:xfrm>
          <a:prstGeom prst="rect">
            <a:avLst/>
          </a:prstGeom>
        </p:spPr>
      </p:pic>
      <p:pic>
        <p:nvPicPr>
          <p:cNvPr id="7" name="Picture 6" descr="A yellow road sign that says Ableism.">
            <a:extLst>
              <a:ext uri="{FF2B5EF4-FFF2-40B4-BE49-F238E27FC236}">
                <a16:creationId xmlns:a16="http://schemas.microsoft.com/office/drawing/2014/main" id="{4435FDDA-4382-8D42-A09A-62F90620F94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02666" y="1785433"/>
            <a:ext cx="4406900" cy="3810000"/>
          </a:xfrm>
          <a:prstGeom prst="rect">
            <a:avLst/>
          </a:prstGeom>
        </p:spPr>
      </p:pic>
    </p:spTree>
    <p:extLst>
      <p:ext uri="{BB962C8B-B14F-4D97-AF65-F5344CB8AC3E}">
        <p14:creationId xmlns:p14="http://schemas.microsoft.com/office/powerpoint/2010/main" val="327696531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298C107-DAF2-4B54-3A54-3240B6895C0C}"/>
              </a:ext>
            </a:extLst>
          </p:cNvPr>
          <p:cNvSpPr>
            <a:spLocks noGrp="1"/>
          </p:cNvSpPr>
          <p:nvPr>
            <p:ph type="title"/>
          </p:nvPr>
        </p:nvSpPr>
        <p:spPr/>
        <p:txBody>
          <a:bodyPr/>
          <a:lstStyle/>
          <a:p>
            <a:r>
              <a:rPr lang="en-US" dirty="0"/>
              <a:t>Connecting Parents with Services</a:t>
            </a:r>
          </a:p>
        </p:txBody>
      </p:sp>
      <p:sp>
        <p:nvSpPr>
          <p:cNvPr id="4" name="Text Placeholder 1">
            <a:extLst>
              <a:ext uri="{FF2B5EF4-FFF2-40B4-BE49-F238E27FC236}">
                <a16:creationId xmlns:a16="http://schemas.microsoft.com/office/drawing/2014/main" id="{06C58E88-34C2-86AB-C593-2520ADAF5679}"/>
              </a:ext>
            </a:extLst>
          </p:cNvPr>
          <p:cNvSpPr txBox="1">
            <a:spLocks/>
          </p:cNvSpPr>
          <p:nvPr/>
        </p:nvSpPr>
        <p:spPr>
          <a:xfrm>
            <a:off x="609598" y="1344706"/>
            <a:ext cx="10972800" cy="532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85000" lnSpcReduction="10000"/>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hangingPunct="1">
              <a:lnSpc>
                <a:spcPct val="110000"/>
              </a:lnSpc>
              <a:spcBef>
                <a:spcPts val="1200"/>
              </a:spcBef>
            </a:pPr>
            <a:r>
              <a:rPr lang="en-US" dirty="0">
                <a:latin typeface="Arial" panose="020B0604020202020204" pitchFamily="34" charset="0"/>
                <a:cs typeface="Arial" panose="020B0604020202020204" pitchFamily="34" charset="0"/>
              </a:rPr>
              <a:t>Connect the parent with appropriate disability services that can provide assistance with housing, employment, transportation, personal assistance services, and financial or health benefits (CILs, The Arc, peer supports)</a:t>
            </a:r>
          </a:p>
          <a:p>
            <a:pPr hangingPunct="1">
              <a:lnSpc>
                <a:spcPct val="110000"/>
              </a:lnSpc>
            </a:pPr>
            <a:r>
              <a:rPr lang="en-US" dirty="0">
                <a:latin typeface="Arial" panose="020B0604020202020204" pitchFamily="34" charset="0"/>
                <a:cs typeface="Arial" panose="020B0604020202020204" pitchFamily="34" charset="0"/>
              </a:rPr>
              <a:t>Communicate with providers and support systems; obtain referrals – skill-building services, groups, classes, education, etc.</a:t>
            </a:r>
          </a:p>
          <a:p>
            <a:pPr lvl="1" hangingPunct="1">
              <a:lnSpc>
                <a:spcPct val="110000"/>
              </a:lnSpc>
            </a:pPr>
            <a:r>
              <a:rPr lang="en-US" dirty="0">
                <a:latin typeface="Arial" panose="020B0604020202020204" pitchFamily="34" charset="0"/>
                <a:cs typeface="Arial" panose="020B0604020202020204" pitchFamily="34" charset="0"/>
              </a:rPr>
              <a:t>Obtain clinical perspective on your client’s symptoms and functioning – also can assist in navigating attorney-client relationship</a:t>
            </a:r>
          </a:p>
          <a:p>
            <a:pPr lvl="1" hangingPunct="1">
              <a:lnSpc>
                <a:spcPct val="110000"/>
              </a:lnSpc>
            </a:pPr>
            <a:r>
              <a:rPr lang="en-US" dirty="0">
                <a:latin typeface="Arial" panose="020B0604020202020204" pitchFamily="34" charset="0"/>
                <a:cs typeface="Arial" panose="020B0604020202020204" pitchFamily="34" charset="0"/>
              </a:rPr>
              <a:t>Encourage providers to be appropriate advocates for parents</a:t>
            </a:r>
          </a:p>
          <a:p>
            <a:pPr lvl="1" hangingPunct="1">
              <a:lnSpc>
                <a:spcPct val="110000"/>
              </a:lnSpc>
            </a:pPr>
            <a:r>
              <a:rPr lang="en-US" dirty="0">
                <a:latin typeface="Arial" panose="020B0604020202020204" pitchFamily="34" charset="0"/>
                <a:cs typeface="Arial" panose="020B0604020202020204" pitchFamily="34" charset="0"/>
              </a:rPr>
              <a:t>Providers can help to reinforce/explain/translate legal advice</a:t>
            </a:r>
          </a:p>
          <a:p>
            <a:pPr hangingPunct="1"/>
            <a:endParaRPr lang="en-US" dirty="0"/>
          </a:p>
        </p:txBody>
      </p:sp>
    </p:spTree>
    <p:extLst>
      <p:ext uri="{BB962C8B-B14F-4D97-AF65-F5344CB8AC3E}">
        <p14:creationId xmlns:p14="http://schemas.microsoft.com/office/powerpoint/2010/main" val="290369022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BF55CB-1FE7-8856-0B78-4F16B7CE94A7}"/>
              </a:ext>
            </a:extLst>
          </p:cNvPr>
          <p:cNvSpPr>
            <a:spLocks noGrp="1"/>
          </p:cNvSpPr>
          <p:nvPr>
            <p:ph type="title"/>
          </p:nvPr>
        </p:nvSpPr>
        <p:spPr>
          <a:xfrm>
            <a:off x="1356789" y="2412827"/>
            <a:ext cx="9794329" cy="1143002"/>
          </a:xfrm>
        </p:spPr>
        <p:txBody>
          <a:bodyPr anchor="ctr">
            <a:normAutofit/>
          </a:bodyPr>
          <a:lstStyle/>
          <a:p>
            <a:r>
              <a:rPr lang="en-US" dirty="0"/>
              <a:t>Fundamental Principles</a:t>
            </a:r>
          </a:p>
        </p:txBody>
      </p:sp>
    </p:spTree>
    <p:extLst>
      <p:ext uri="{BB962C8B-B14F-4D97-AF65-F5344CB8AC3E}">
        <p14:creationId xmlns:p14="http://schemas.microsoft.com/office/powerpoint/2010/main" val="23673914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03BD7-A81E-E146-A89A-0739E0F4BF08}"/>
              </a:ext>
            </a:extLst>
          </p:cNvPr>
          <p:cNvSpPr>
            <a:spLocks noGrp="1"/>
          </p:cNvSpPr>
          <p:nvPr>
            <p:ph type="title"/>
          </p:nvPr>
        </p:nvSpPr>
        <p:spPr/>
        <p:txBody>
          <a:bodyPr anchor="ctr">
            <a:normAutofit/>
          </a:bodyPr>
          <a:lstStyle/>
          <a:p>
            <a:r>
              <a:rPr lang="en-US" dirty="0"/>
              <a:t>ADA and Treatment Plans</a:t>
            </a:r>
          </a:p>
        </p:txBody>
      </p:sp>
      <p:sp>
        <p:nvSpPr>
          <p:cNvPr id="3" name="Content Placeholder 2">
            <a:extLst>
              <a:ext uri="{FF2B5EF4-FFF2-40B4-BE49-F238E27FC236}">
                <a16:creationId xmlns:a16="http://schemas.microsoft.com/office/drawing/2014/main" id="{C7C4BEE2-D356-B143-AA3D-4D7271C85A98}"/>
              </a:ext>
            </a:extLst>
          </p:cNvPr>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Two principles that are fundamental to Title II of the ADA are: </a:t>
            </a:r>
          </a:p>
          <a:p>
            <a:r>
              <a:rPr lang="en-US" dirty="0">
                <a:latin typeface="Arial" panose="020B0604020202020204" pitchFamily="34" charset="0"/>
                <a:cs typeface="Arial" panose="020B0604020202020204" pitchFamily="34" charset="0"/>
              </a:rPr>
              <a:t>(1) individualized treatment; and </a:t>
            </a:r>
          </a:p>
          <a:p>
            <a:r>
              <a:rPr lang="en-US" dirty="0">
                <a:latin typeface="Arial" panose="020B0604020202020204" pitchFamily="34" charset="0"/>
                <a:cs typeface="Arial" panose="020B0604020202020204" pitchFamily="34" charset="0"/>
              </a:rPr>
              <a:t>(2) full and equal opportunity. </a:t>
            </a:r>
          </a:p>
        </p:txBody>
      </p:sp>
      <p:pic>
        <p:nvPicPr>
          <p:cNvPr id="5" name="Graphic 4" descr="Clipboard All Crosses with solid fill">
            <a:extLst>
              <a:ext uri="{FF2B5EF4-FFF2-40B4-BE49-F238E27FC236}">
                <a16:creationId xmlns:a16="http://schemas.microsoft.com/office/drawing/2014/main" id="{76755C81-B7E5-A1C4-E091-24F7DC66A6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8541" y="2558490"/>
            <a:ext cx="3583859" cy="3583859"/>
          </a:xfrm>
          <a:prstGeom prst="rect">
            <a:avLst/>
          </a:prstGeom>
        </p:spPr>
      </p:pic>
    </p:spTree>
    <p:extLst>
      <p:ext uri="{BB962C8B-B14F-4D97-AF65-F5344CB8AC3E}">
        <p14:creationId xmlns:p14="http://schemas.microsoft.com/office/powerpoint/2010/main" val="859585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D97A-FCE5-9242-B9C1-3FEF954280AF}"/>
              </a:ext>
            </a:extLst>
          </p:cNvPr>
          <p:cNvSpPr>
            <a:spLocks noGrp="1"/>
          </p:cNvSpPr>
          <p:nvPr>
            <p:ph type="title"/>
          </p:nvPr>
        </p:nvSpPr>
        <p:spPr/>
        <p:txBody>
          <a:bodyPr anchor="ctr">
            <a:normAutofit/>
          </a:bodyPr>
          <a:lstStyle/>
          <a:p>
            <a:r>
              <a:rPr lang="en-US" dirty="0"/>
              <a:t>Individualized Treatment</a:t>
            </a:r>
          </a:p>
        </p:txBody>
      </p:sp>
      <p:sp>
        <p:nvSpPr>
          <p:cNvPr id="3" name="Content Placeholder 2">
            <a:extLst>
              <a:ext uri="{FF2B5EF4-FFF2-40B4-BE49-F238E27FC236}">
                <a16:creationId xmlns:a16="http://schemas.microsoft.com/office/drawing/2014/main" id="{11616CD5-B33D-5B4C-A7B7-A8B537555C13}"/>
              </a:ext>
            </a:extLst>
          </p:cNvPr>
          <p:cNvSpPr>
            <a:spLocks noGrp="1"/>
          </p:cNvSpPr>
          <p:nvPr>
            <p:ph type="body" idx="1"/>
          </p:nvPr>
        </p:nvSpPr>
        <p:spPr>
          <a:xfrm>
            <a:off x="609600" y="1371600"/>
            <a:ext cx="10972800" cy="5418454"/>
          </a:xfrm>
        </p:spPr>
        <p:txBody>
          <a:bodyPr>
            <a:normAutofit/>
          </a:bodyPr>
          <a:lstStyle/>
          <a:p>
            <a:pPr>
              <a:lnSpc>
                <a:spcPct val="90000"/>
              </a:lnSpc>
            </a:pPr>
            <a:r>
              <a:rPr lang="en-US" sz="2700" dirty="0">
                <a:latin typeface="Arial" panose="020B0604020202020204" pitchFamily="34" charset="0"/>
                <a:cs typeface="Arial" panose="020B0604020202020204" pitchFamily="34" charset="0"/>
              </a:rPr>
              <a:t>Disabled parents must be treated on a case-by-case basis consistent with facts and objective evidence. 28 C.F.R. § 35.130(b); 28 C.F.R. pt. 35, App. B </a:t>
            </a:r>
          </a:p>
          <a:p>
            <a:pPr>
              <a:lnSpc>
                <a:spcPct val="90000"/>
              </a:lnSpc>
            </a:pPr>
            <a:r>
              <a:rPr lang="en-US" sz="2700" dirty="0">
                <a:latin typeface="Arial" panose="020B0604020202020204" pitchFamily="34" charset="0"/>
                <a:cs typeface="Arial" panose="020B0604020202020204" pitchFamily="34" charset="0"/>
              </a:rPr>
              <a:t>Disabled parents may not be treated based on generalizations or stereotypes. 28 C.F.R. § 35.130(b); 28 C.F.R. pt. 35, App. B</a:t>
            </a:r>
          </a:p>
          <a:p>
            <a:pPr>
              <a:lnSpc>
                <a:spcPct val="90000"/>
              </a:lnSpc>
            </a:pPr>
            <a:r>
              <a:rPr lang="en-US" sz="2700" dirty="0">
                <a:latin typeface="Arial" panose="020B0604020202020204" pitchFamily="34" charset="0"/>
                <a:cs typeface="Arial" panose="020B0604020202020204" pitchFamily="34" charset="0"/>
              </a:rPr>
              <a:t>Examples of prohibitions:</a:t>
            </a:r>
          </a:p>
          <a:p>
            <a:pPr lvl="1">
              <a:lnSpc>
                <a:spcPct val="90000"/>
              </a:lnSpc>
            </a:pPr>
            <a:r>
              <a:rPr lang="en-US" sz="2700" dirty="0">
                <a:latin typeface="Arial" panose="020B0604020202020204" pitchFamily="34" charset="0"/>
                <a:cs typeface="Arial" panose="020B0604020202020204" pitchFamily="34" charset="0"/>
              </a:rPr>
              <a:t>Removing a child from a parent with a disability based on the stereotypical belief, unsupported by an individual assessment, that disabled parents are unable to safely parent their children</a:t>
            </a:r>
          </a:p>
          <a:p>
            <a:pPr lvl="1">
              <a:lnSpc>
                <a:spcPct val="90000"/>
              </a:lnSpc>
            </a:pPr>
            <a:r>
              <a:rPr lang="en-US" sz="2700" dirty="0">
                <a:latin typeface="Arial" panose="020B0604020202020204" pitchFamily="34" charset="0"/>
                <a:cs typeface="Arial" panose="020B0604020202020204" pitchFamily="34" charset="0"/>
              </a:rPr>
              <a:t>Denying a person with a disability the opportunity to become a foster or adoptive parent based on stereotypical beliefs about how the disability may affect the individual’s ability to provide appropriate care for a child</a:t>
            </a:r>
          </a:p>
        </p:txBody>
      </p:sp>
    </p:spTree>
    <p:extLst>
      <p:ext uri="{BB962C8B-B14F-4D97-AF65-F5344CB8AC3E}">
        <p14:creationId xmlns:p14="http://schemas.microsoft.com/office/powerpoint/2010/main" val="42851739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Facilitator</a:t>
            </a:r>
          </a:p>
        </p:txBody>
      </p:sp>
      <p:sp>
        <p:nvSpPr>
          <p:cNvPr id="3" name="Content Placeholder 2"/>
          <p:cNvSpPr>
            <a:spLocks noGrp="1"/>
          </p:cNvSpPr>
          <p:nvPr>
            <p:ph idx="1"/>
          </p:nvPr>
        </p:nvSpPr>
        <p:spPr/>
        <p:txBody>
          <a:bodyPr/>
          <a:lstStyle/>
          <a:p>
            <a:r>
              <a:rPr lang="en-US" dirty="0"/>
              <a:t>Linda Long-Bellil, PhD, JD, Assistant Professor, E.K. Shriver Center and Department of Family Medicine &amp; Community Health, UMass Chan Medical School</a:t>
            </a:r>
          </a:p>
        </p:txBody>
      </p:sp>
      <p:pic>
        <p:nvPicPr>
          <p:cNvPr id="4" name="Picture 3" descr="A photo of Linda Long-Belli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347" y="3298283"/>
            <a:ext cx="2531311" cy="2774039"/>
          </a:xfrm>
          <a:prstGeom prst="rect">
            <a:avLst/>
          </a:prstGeom>
        </p:spPr>
      </p:pic>
    </p:spTree>
    <p:extLst>
      <p:ext uri="{BB962C8B-B14F-4D97-AF65-F5344CB8AC3E}">
        <p14:creationId xmlns:p14="http://schemas.microsoft.com/office/powerpoint/2010/main" val="200391880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20B0-2711-0E4C-BB6B-6925D7804A3F}"/>
              </a:ext>
            </a:extLst>
          </p:cNvPr>
          <p:cNvSpPr>
            <a:spLocks noGrp="1"/>
          </p:cNvSpPr>
          <p:nvPr>
            <p:ph type="title"/>
          </p:nvPr>
        </p:nvSpPr>
        <p:spPr/>
        <p:txBody>
          <a:bodyPr anchor="ctr">
            <a:normAutofit/>
          </a:bodyPr>
          <a:lstStyle/>
          <a:p>
            <a:r>
              <a:rPr lang="en-US" dirty="0"/>
              <a:t>Full and Equal Opportunity</a:t>
            </a:r>
          </a:p>
        </p:txBody>
      </p:sp>
      <p:sp>
        <p:nvSpPr>
          <p:cNvPr id="3" name="Content Placeholder 2">
            <a:extLst>
              <a:ext uri="{FF2B5EF4-FFF2-40B4-BE49-F238E27FC236}">
                <a16:creationId xmlns:a16="http://schemas.microsoft.com/office/drawing/2014/main" id="{2C1DC468-90B8-C847-911A-7ABB2DDE6E96}"/>
              </a:ext>
            </a:extLst>
          </p:cNvPr>
          <p:cNvSpPr>
            <a:spLocks noGrp="1"/>
          </p:cNvSpPr>
          <p:nvPr>
            <p:ph type="body" idx="1"/>
          </p:nvPr>
        </p:nvSpPr>
        <p:spPr>
          <a:xfrm>
            <a:off x="609600" y="1358153"/>
            <a:ext cx="10972800" cy="5499847"/>
          </a:xfrm>
        </p:spPr>
        <p:txBody>
          <a:bodyPr>
            <a:normAutofit/>
          </a:bodyPr>
          <a:lstStyle/>
          <a:p>
            <a:pPr>
              <a:spcBef>
                <a:spcPts val="1200"/>
              </a:spcBef>
            </a:pPr>
            <a:r>
              <a:rPr lang="en-US" sz="2700" dirty="0">
                <a:latin typeface="Arial" panose="020B0604020202020204" pitchFamily="34" charset="0"/>
                <a:cs typeface="Arial" panose="020B0604020202020204" pitchFamily="34" charset="0"/>
              </a:rPr>
              <a:t>Disabled parents must be provided opportunities to benefit from or participate in child welfare programs, services, and activities that are equal to those extended to nondisabled parents. 28 C.F.R. §§ 35.130(b)(1)(ii)-(iv), (vii), (b)(7); 45 C.F.R. § 84.4(b)(1)(ii)-(iii); see also 28 C.F.R. § 42.503(b)(1)(ii), (iii)</a:t>
            </a:r>
          </a:p>
          <a:p>
            <a:pPr>
              <a:spcBef>
                <a:spcPts val="1200"/>
              </a:spcBef>
            </a:pPr>
            <a:r>
              <a:rPr lang="en-US" sz="2700" dirty="0">
                <a:latin typeface="Arial" panose="020B0604020202020204" pitchFamily="34" charset="0"/>
                <a:cs typeface="Arial" panose="020B0604020202020204" pitchFamily="34" charset="0"/>
              </a:rPr>
              <a:t>Can require the provision of aids, benefits, and services different from those provided to other parents s where necessary to ensure an equal opportunity to obtain the same result or gain the same benefit, such as family reunification. 28 C.F.R. § 35.130(b)(1)(ii)-(iv)</a:t>
            </a:r>
          </a:p>
        </p:txBody>
      </p:sp>
    </p:spTree>
    <p:extLst>
      <p:ext uri="{BB962C8B-B14F-4D97-AF65-F5344CB8AC3E}">
        <p14:creationId xmlns:p14="http://schemas.microsoft.com/office/powerpoint/2010/main" val="78033592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36B8-BD10-1847-80FB-EE1F87F0DEB0}"/>
              </a:ext>
            </a:extLst>
          </p:cNvPr>
          <p:cNvSpPr>
            <a:spLocks noGrp="1"/>
          </p:cNvSpPr>
          <p:nvPr>
            <p:ph type="title"/>
          </p:nvPr>
        </p:nvSpPr>
        <p:spPr/>
        <p:txBody>
          <a:bodyPr anchor="ctr">
            <a:normAutofit/>
          </a:bodyPr>
          <a:lstStyle/>
          <a:p>
            <a:pPr>
              <a:lnSpc>
                <a:spcPct val="90000"/>
              </a:lnSpc>
            </a:pPr>
            <a:r>
              <a:rPr lang="en-US" sz="3700" dirty="0"/>
              <a:t>Individualized Treatment and Full and Equal Opportunity</a:t>
            </a:r>
          </a:p>
        </p:txBody>
      </p:sp>
      <p:sp>
        <p:nvSpPr>
          <p:cNvPr id="3" name="Content Placeholder 2">
            <a:extLst>
              <a:ext uri="{FF2B5EF4-FFF2-40B4-BE49-F238E27FC236}">
                <a16:creationId xmlns:a16="http://schemas.microsoft.com/office/drawing/2014/main" id="{52ACA1A0-4079-A249-8687-E60F618BEA14}"/>
              </a:ext>
            </a:extLst>
          </p:cNvPr>
          <p:cNvSpPr>
            <a:spLocks noGrp="1"/>
          </p:cNvSpPr>
          <p:nvPr>
            <p:ph type="body" idx="1"/>
          </p:nvPr>
        </p:nvSpPr>
        <p:spPr>
          <a:xfrm>
            <a:off x="147918" y="1452282"/>
            <a:ext cx="12044082" cy="5647765"/>
          </a:xfrm>
        </p:spPr>
        <p:txBody>
          <a:bodyPr>
            <a:normAutofit fontScale="70000" lnSpcReduction="20000"/>
          </a:bodyPr>
          <a:lstStyle/>
          <a:p>
            <a:pPr>
              <a:lnSpc>
                <a:spcPct val="120000"/>
              </a:lnSpc>
            </a:pPr>
            <a:r>
              <a:rPr lang="en-US" sz="3400" dirty="0">
                <a:latin typeface="Arial" panose="020B0604020202020204" pitchFamily="34" charset="0"/>
                <a:cs typeface="Arial" panose="020B0604020202020204" pitchFamily="34" charset="0"/>
              </a:rPr>
              <a:t>Does not mean lowering standards for disabled parents; rather, services must be adapted to meet the needs of parent to provide meaningful and equal access to the benefit</a:t>
            </a:r>
          </a:p>
          <a:p>
            <a:pPr>
              <a:lnSpc>
                <a:spcPct val="120000"/>
              </a:lnSpc>
            </a:pPr>
            <a:r>
              <a:rPr lang="en-US" sz="3400" dirty="0">
                <a:latin typeface="Arial" panose="020B0604020202020204" pitchFamily="34" charset="0"/>
                <a:cs typeface="Arial" panose="020B0604020202020204" pitchFamily="34" charset="0"/>
              </a:rPr>
              <a:t>May mean ensuring physical or programmatic accessibility or providing auxiliary aids and services to ensure adequate communication and participation (e.g., child welfare agency must provide an interpreter for a father who is Deaf when necessary to ensure that he can participate in all aspects of the child welfare interaction) </a:t>
            </a:r>
          </a:p>
          <a:p>
            <a:pPr>
              <a:lnSpc>
                <a:spcPct val="120000"/>
              </a:lnSpc>
            </a:pPr>
            <a:r>
              <a:rPr lang="en-US" sz="3400" dirty="0">
                <a:latin typeface="Arial" panose="020B0604020202020204" pitchFamily="34" charset="0"/>
                <a:cs typeface="Arial" panose="020B0604020202020204" pitchFamily="34" charset="0"/>
              </a:rPr>
              <a:t>May mean making reasonable modifications to policies, procedures, or practices (e.g., if a child welfare agency provides classes on feeding and bathing children and a mother with an intellectual disability needs a different method of instruction to learn the techniques, the agency should provide the mother with the method of teaching that she needs)</a:t>
            </a:r>
          </a:p>
          <a:p>
            <a:pPr>
              <a:lnSpc>
                <a:spcPct val="90000"/>
              </a:lnSpc>
            </a:pPr>
            <a:endParaRPr lang="en-US" sz="3400" dirty="0">
              <a:latin typeface="Arial" panose="020B0604020202020204" pitchFamily="34" charset="0"/>
              <a:cs typeface="Arial" panose="020B0604020202020204" pitchFamily="34" charset="0"/>
            </a:endParaRPr>
          </a:p>
          <a:p>
            <a:pPr>
              <a:lnSpc>
                <a:spcPct val="90000"/>
              </a:lnSpc>
            </a:pPr>
            <a:r>
              <a:rPr lang="en-US" sz="2200" dirty="0"/>
              <a:t>Source: DOJ/HHS Technical Assistance</a:t>
            </a:r>
          </a:p>
        </p:txBody>
      </p:sp>
    </p:spTree>
    <p:extLst>
      <p:ext uri="{BB962C8B-B14F-4D97-AF65-F5344CB8AC3E}">
        <p14:creationId xmlns:p14="http://schemas.microsoft.com/office/powerpoint/2010/main" val="253862837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a:t>How to Understand Disability as part of a Case Plan</a:t>
            </a:r>
            <a:endParaRPr/>
          </a:p>
        </p:txBody>
      </p:sp>
      <p:sp>
        <p:nvSpPr>
          <p:cNvPr id="184" name="Google Shape;184;p33"/>
          <p:cNvSpPr txBox="1">
            <a:spLocks noGrp="1"/>
          </p:cNvSpPr>
          <p:nvPr>
            <p:ph type="body" idx="1"/>
          </p:nvPr>
        </p:nvSpPr>
        <p:spPr>
          <a:xfrm>
            <a:off x="415600" y="1536632"/>
            <a:ext cx="11360800" cy="5321367"/>
          </a:xfrm>
          <a:prstGeom prst="rect">
            <a:avLst/>
          </a:prstGeom>
        </p:spPr>
        <p:txBody>
          <a:bodyPr spcFirstLastPara="1" wrap="square" lIns="121900" tIns="121900" rIns="121900" bIns="121900" anchor="t" anchorCtr="0">
            <a:normAutofit fontScale="77500" lnSpcReduction="20000"/>
          </a:bodyPr>
          <a:lstStyle/>
          <a:p>
            <a:pPr marL="609585" indent="-457189">
              <a:lnSpc>
                <a:spcPct val="120000"/>
              </a:lnSpc>
              <a:spcBef>
                <a:spcPts val="0"/>
              </a:spcBef>
              <a:buSzPts val="1800"/>
              <a:buChar char="●"/>
            </a:pPr>
            <a:r>
              <a:rPr lang="en" dirty="0">
                <a:latin typeface="Arial" panose="020B0604020202020204" pitchFamily="34" charset="0"/>
                <a:cs typeface="Arial" panose="020B0604020202020204" pitchFamily="34" charset="0"/>
              </a:rPr>
              <a:t>Gather information about potential disability </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Is there a formal diagnosis or speculation of disability?</a:t>
            </a:r>
          </a:p>
          <a:p>
            <a:pPr marL="1654599" lvl="2" indent="-423323">
              <a:lnSpc>
                <a:spcPct val="120000"/>
              </a:lnSpc>
              <a:spcBef>
                <a:spcPts val="0"/>
              </a:spcBef>
              <a:buSzPts val="1400"/>
              <a:buChar char="○"/>
            </a:pPr>
            <a:r>
              <a:rPr lang="en-US" dirty="0">
                <a:latin typeface="Arial" panose="020B0604020202020204" pitchFamily="34" charset="0"/>
                <a:cs typeface="Arial" panose="020B0604020202020204" pitchFamily="34" charset="0"/>
              </a:rPr>
              <a:t>Do they have an IEP? Accommodation list from the past?</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Is the characterization of the disability accurate based on talks with your client?</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Beyond the diagnosis, are there any functional limitations identified that might need accommodation?</a:t>
            </a:r>
            <a:endParaRPr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dirty="0">
                <a:latin typeface="Arial" panose="020B0604020202020204" pitchFamily="34" charset="0"/>
                <a:cs typeface="Arial" panose="020B0604020202020204" pitchFamily="34" charset="0"/>
              </a:rPr>
              <a:t>Research the diagnosis (using reputable sources)</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Is the case plan inaccessible based on what we know about the disability or the client’s identified needs?</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What does the diagnosis or the client’s condition actually impair? Where should extra support be directed?</a:t>
            </a:r>
            <a:endParaRPr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dirty="0">
                <a:latin typeface="Arial" panose="020B0604020202020204" pitchFamily="34" charset="0"/>
                <a:cs typeface="Arial" panose="020B0604020202020204" pitchFamily="34" charset="0"/>
              </a:rPr>
              <a:t>Is the agency making any assumptions about the disability?</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dirty="0"/>
              <a:t>Assessment/Evaluation/Experts</a:t>
            </a:r>
            <a:endParaRPr dirty="0"/>
          </a:p>
        </p:txBody>
      </p:sp>
      <p:sp>
        <p:nvSpPr>
          <p:cNvPr id="190" name="Google Shape;190;p34"/>
          <p:cNvSpPr txBox="1">
            <a:spLocks noGrp="1"/>
          </p:cNvSpPr>
          <p:nvPr>
            <p:ph type="body" idx="1"/>
          </p:nvPr>
        </p:nvSpPr>
        <p:spPr>
          <a:xfrm>
            <a:off x="415600" y="1105469"/>
            <a:ext cx="11360800" cy="5752531"/>
          </a:xfrm>
          <a:prstGeom prst="rect">
            <a:avLst/>
          </a:prstGeom>
        </p:spPr>
        <p:txBody>
          <a:bodyPr spcFirstLastPara="1" wrap="square" lIns="121900" tIns="121900" rIns="121900" bIns="121900" anchor="t" anchorCtr="0">
            <a:normAutofit fontScale="70000" lnSpcReduction="20000"/>
          </a:bodyPr>
          <a:lstStyle/>
          <a:p>
            <a:pPr marL="152396" indent="0">
              <a:spcBef>
                <a:spcPts val="0"/>
              </a:spcBef>
              <a:buSzPts val="1800"/>
              <a:buNone/>
            </a:pPr>
            <a:endParaRPr lang="en"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sz="3400" dirty="0">
                <a:latin typeface="Arial" panose="020B0604020202020204" pitchFamily="34" charset="0"/>
                <a:cs typeface="Arial" panose="020B0604020202020204" pitchFamily="34" charset="0"/>
              </a:rPr>
              <a:t>If the agency has an assessment/evaluation done regarding disability ask</a:t>
            </a:r>
            <a:endParaRPr sz="3400"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sz="3400" dirty="0">
                <a:latin typeface="Arial" panose="020B0604020202020204" pitchFamily="34" charset="0"/>
                <a:cs typeface="Arial" panose="020B0604020202020204" pitchFamily="34" charset="0"/>
              </a:rPr>
              <a:t>Who was the person making the assessment?</a:t>
            </a:r>
            <a:endParaRPr sz="3400"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sz="3400" dirty="0">
                <a:latin typeface="Arial" panose="020B0604020202020204" pitchFamily="34" charset="0"/>
                <a:cs typeface="Arial" panose="020B0604020202020204" pitchFamily="34" charset="0"/>
              </a:rPr>
              <a:t>Are they qualified to speak about a certain disability?</a:t>
            </a:r>
            <a:endParaRPr sz="3400"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sz="3400" dirty="0">
                <a:latin typeface="Arial" panose="020B0604020202020204" pitchFamily="34" charset="0"/>
                <a:cs typeface="Arial" panose="020B0604020202020204" pitchFamily="34" charset="0"/>
              </a:rPr>
              <a:t>Did they review all relevant records?</a:t>
            </a:r>
            <a:endParaRPr sz="3400"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sz="3400" dirty="0">
                <a:latin typeface="Arial" panose="020B0604020202020204" pitchFamily="34" charset="0"/>
                <a:cs typeface="Arial" panose="020B0604020202020204" pitchFamily="34" charset="0"/>
              </a:rPr>
              <a:t>What methodologies did they employ for the assessment?</a:t>
            </a:r>
            <a:endParaRPr sz="3400"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sz="3400" dirty="0">
                <a:latin typeface="Arial" panose="020B0604020202020204" pitchFamily="34" charset="0"/>
                <a:cs typeface="Arial" panose="020B0604020202020204" pitchFamily="34" charset="0"/>
              </a:rPr>
              <a:t>How much time did they spend with the client in assessment?</a:t>
            </a:r>
            <a:endParaRPr sz="3400"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sz="3400" dirty="0">
                <a:latin typeface="Arial" panose="020B0604020202020204" pitchFamily="34" charset="0"/>
                <a:cs typeface="Arial" panose="020B0604020202020204" pitchFamily="34" charset="0"/>
              </a:rPr>
              <a:t>Ask the same questions about any assessment the agency relies upon</a:t>
            </a:r>
            <a:endParaRPr sz="3400"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sz="3400" dirty="0">
                <a:latin typeface="Arial" panose="020B0604020202020204" pitchFamily="34" charset="0"/>
                <a:cs typeface="Arial" panose="020B0604020202020204" pitchFamily="34" charset="0"/>
              </a:rPr>
              <a:t>Remember: The agency’s report is weighed heavily in court, but agency workers are often not experts on disability related issues </a:t>
            </a:r>
            <a:endParaRPr sz="3400"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sz="3400" dirty="0">
                <a:latin typeface="Arial" panose="020B0604020202020204" pitchFamily="34" charset="0"/>
                <a:cs typeface="Arial" panose="020B0604020202020204" pitchFamily="34" charset="0"/>
              </a:rPr>
              <a:t>Comb through the report to see how disability or perceived disability status is characterized</a:t>
            </a:r>
            <a:endParaRPr sz="3400"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sz="3400" dirty="0">
                <a:latin typeface="Arial" panose="020B0604020202020204" pitchFamily="34" charset="0"/>
                <a:cs typeface="Arial" panose="020B0604020202020204" pitchFamily="34" charset="0"/>
              </a:rPr>
              <a:t>Did the worker do individualized assessment based on objective evidence when determining how disability impacts a caregiver and what supports could aid the caregiver? </a:t>
            </a:r>
            <a:endParaRPr sz="34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a:t>Reasonable Modification Request </a:t>
            </a:r>
            <a:endParaRPr/>
          </a:p>
        </p:txBody>
      </p:sp>
      <p:sp>
        <p:nvSpPr>
          <p:cNvPr id="196" name="Google Shape;196;p35"/>
          <p:cNvSpPr txBox="1">
            <a:spLocks noGrp="1"/>
          </p:cNvSpPr>
          <p:nvPr>
            <p:ph type="body" idx="1"/>
          </p:nvPr>
        </p:nvSpPr>
        <p:spPr>
          <a:xfrm>
            <a:off x="415600" y="1151400"/>
            <a:ext cx="11360800" cy="4555200"/>
          </a:xfrm>
          <a:prstGeom prst="rect">
            <a:avLst/>
          </a:prstGeom>
        </p:spPr>
        <p:txBody>
          <a:bodyPr spcFirstLastPara="1" wrap="square" lIns="121900" tIns="121900" rIns="121900" bIns="121900" anchor="t" anchorCtr="0">
            <a:noAutofit/>
          </a:bodyPr>
          <a:lstStyle/>
          <a:p>
            <a:pPr marL="0" indent="0">
              <a:spcBef>
                <a:spcPts val="0"/>
              </a:spcBef>
              <a:buNone/>
            </a:pPr>
            <a:r>
              <a:rPr lang="en" sz="2400" b="1" u="sng" dirty="0">
                <a:latin typeface="Arial" panose="020B0604020202020204" pitchFamily="34" charset="0"/>
                <a:cs typeface="Arial" panose="020B0604020202020204" pitchFamily="34" charset="0"/>
              </a:rPr>
              <a:t>Court</a:t>
            </a:r>
            <a:endParaRPr sz="2400" b="1" u="sng" dirty="0">
              <a:latin typeface="Arial" panose="020B0604020202020204" pitchFamily="34" charset="0"/>
              <a:cs typeface="Arial" panose="020B0604020202020204" pitchFamily="34" charset="0"/>
            </a:endParaRPr>
          </a:p>
          <a:p>
            <a:pPr marL="609585" indent="-457189">
              <a:spcBef>
                <a:spcPts val="1600"/>
              </a:spcBef>
              <a:buSzPts val="1800"/>
              <a:buChar char="●"/>
            </a:pPr>
            <a:r>
              <a:rPr lang="en" sz="2400" dirty="0">
                <a:latin typeface="Arial" panose="020B0604020202020204" pitchFamily="34" charset="0"/>
                <a:cs typeface="Arial" panose="020B0604020202020204" pitchFamily="34" charset="0"/>
              </a:rPr>
              <a:t>Title II of the ADA covers court proceedings, your client has a right to reasonable disability accommodations </a:t>
            </a:r>
            <a:endParaRPr sz="2400" dirty="0">
              <a:latin typeface="Arial" panose="020B0604020202020204" pitchFamily="34" charset="0"/>
              <a:cs typeface="Arial" panose="020B0604020202020204" pitchFamily="34" charset="0"/>
            </a:endParaRPr>
          </a:p>
          <a:p>
            <a:pPr marL="609585" indent="-457189">
              <a:spcBef>
                <a:spcPts val="0"/>
              </a:spcBef>
              <a:buSzPts val="1800"/>
              <a:buChar char="●"/>
            </a:pPr>
            <a:r>
              <a:rPr lang="en" sz="2400" dirty="0">
                <a:latin typeface="Arial" panose="020B0604020202020204" pitchFamily="34" charset="0"/>
                <a:cs typeface="Arial" panose="020B0604020202020204" pitchFamily="34" charset="0"/>
              </a:rPr>
              <a:t>Look up “disability accommodation request form” for your jurisdiction</a:t>
            </a:r>
            <a:endParaRPr sz="2400" dirty="0">
              <a:latin typeface="Arial" panose="020B0604020202020204" pitchFamily="34" charset="0"/>
              <a:cs typeface="Arial" panose="020B0604020202020204" pitchFamily="34" charset="0"/>
            </a:endParaRPr>
          </a:p>
          <a:p>
            <a:pPr marL="1219170" lvl="1" indent="-423323">
              <a:spcBef>
                <a:spcPts val="0"/>
              </a:spcBef>
              <a:buSzPts val="1400"/>
              <a:buChar char="○"/>
            </a:pPr>
            <a:r>
              <a:rPr lang="en" sz="2400" dirty="0">
                <a:latin typeface="Arial" panose="020B0604020202020204" pitchFamily="34" charset="0"/>
                <a:cs typeface="Arial" panose="020B0604020202020204" pitchFamily="34" charset="0"/>
              </a:rPr>
              <a:t>Be prepared to state </a:t>
            </a:r>
            <a:r>
              <a:rPr lang="en" sz="2400" b="1" i="1" dirty="0">
                <a:latin typeface="Arial" panose="020B0604020202020204" pitchFamily="34" charset="0"/>
                <a:cs typeface="Arial" panose="020B0604020202020204" pitchFamily="34" charset="0"/>
              </a:rPr>
              <a:t>what</a:t>
            </a:r>
            <a:r>
              <a:rPr lang="en" sz="2400" dirty="0">
                <a:latin typeface="Arial" panose="020B0604020202020204" pitchFamily="34" charset="0"/>
                <a:cs typeface="Arial" panose="020B0604020202020204" pitchFamily="34" charset="0"/>
              </a:rPr>
              <a:t> accommodation you need and </a:t>
            </a:r>
            <a:r>
              <a:rPr lang="en" sz="2400" b="1" i="1" dirty="0">
                <a:latin typeface="Arial" panose="020B0604020202020204" pitchFamily="34" charset="0"/>
                <a:cs typeface="Arial" panose="020B0604020202020204" pitchFamily="34" charset="0"/>
              </a:rPr>
              <a:t>why</a:t>
            </a:r>
            <a:r>
              <a:rPr lang="en" sz="2400" dirty="0">
                <a:latin typeface="Arial" panose="020B0604020202020204" pitchFamily="34" charset="0"/>
                <a:cs typeface="Arial" panose="020B0604020202020204" pitchFamily="34" charset="0"/>
              </a:rPr>
              <a:t> it would benefit your client</a:t>
            </a:r>
            <a:endParaRPr sz="2400" dirty="0">
              <a:latin typeface="Arial" panose="020B0604020202020204" pitchFamily="34" charset="0"/>
              <a:cs typeface="Arial" panose="020B0604020202020204" pitchFamily="34" charset="0"/>
            </a:endParaRPr>
          </a:p>
          <a:p>
            <a:pPr marL="0" indent="0">
              <a:spcBef>
                <a:spcPts val="1600"/>
              </a:spcBef>
              <a:buNone/>
            </a:pPr>
            <a:r>
              <a:rPr lang="en" sz="2400" b="1" u="sng" dirty="0">
                <a:latin typeface="Arial" panose="020B0604020202020204" pitchFamily="34" charset="0"/>
                <a:cs typeface="Arial" panose="020B0604020202020204" pitchFamily="34" charset="0"/>
              </a:rPr>
              <a:t>Case Plan</a:t>
            </a:r>
            <a:endParaRPr sz="2400" b="1" u="sng" dirty="0">
              <a:latin typeface="Arial" panose="020B0604020202020204" pitchFamily="34" charset="0"/>
              <a:cs typeface="Arial" panose="020B0604020202020204" pitchFamily="34" charset="0"/>
            </a:endParaRPr>
          </a:p>
          <a:p>
            <a:pPr marL="609585" indent="-457189">
              <a:spcBef>
                <a:spcPts val="1600"/>
              </a:spcBef>
              <a:buSzPts val="1800"/>
              <a:buChar char="●"/>
            </a:pPr>
            <a:r>
              <a:rPr lang="en" sz="2400" dirty="0">
                <a:latin typeface="Arial" panose="020B0604020202020204" pitchFamily="34" charset="0"/>
                <a:cs typeface="Arial" panose="020B0604020202020204" pitchFamily="34" charset="0"/>
              </a:rPr>
              <a:t>Ask to modify case plan to better accommodate client based on your state</a:t>
            </a:r>
            <a:endParaRPr sz="2400" dirty="0">
              <a:latin typeface="Arial" panose="020B0604020202020204" pitchFamily="34" charset="0"/>
              <a:cs typeface="Arial" panose="020B0604020202020204" pitchFamily="34" charset="0"/>
            </a:endParaRPr>
          </a:p>
          <a:p>
            <a:pPr marL="609585" indent="-457189">
              <a:spcBef>
                <a:spcPts val="0"/>
              </a:spcBef>
              <a:buSzPts val="1800"/>
              <a:buChar char="●"/>
            </a:pPr>
            <a:r>
              <a:rPr lang="en" sz="2400" dirty="0">
                <a:latin typeface="Arial" panose="020B0604020202020204" pitchFamily="34" charset="0"/>
                <a:cs typeface="Arial" panose="020B0604020202020204" pitchFamily="34" charset="0"/>
              </a:rPr>
              <a:t>Be prepared to </a:t>
            </a:r>
            <a:endParaRPr sz="2400" dirty="0">
              <a:latin typeface="Arial" panose="020B0604020202020204" pitchFamily="34" charset="0"/>
              <a:cs typeface="Arial" panose="020B0604020202020204" pitchFamily="34" charset="0"/>
            </a:endParaRPr>
          </a:p>
          <a:p>
            <a:pPr marL="1219170" lvl="1" indent="-423323">
              <a:spcBef>
                <a:spcPts val="0"/>
              </a:spcBef>
              <a:buSzPts val="1400"/>
              <a:buChar char="○"/>
            </a:pPr>
            <a:r>
              <a:rPr lang="en" sz="2400" dirty="0">
                <a:latin typeface="Arial" panose="020B0604020202020204" pitchFamily="34" charset="0"/>
                <a:cs typeface="Arial" panose="020B0604020202020204" pitchFamily="34" charset="0"/>
              </a:rPr>
              <a:t>Describe why an aspect of the case plan is not tailored</a:t>
            </a:r>
            <a:endParaRPr sz="2400" dirty="0">
              <a:latin typeface="Arial" panose="020B0604020202020204" pitchFamily="34" charset="0"/>
              <a:cs typeface="Arial" panose="020B0604020202020204" pitchFamily="34" charset="0"/>
            </a:endParaRPr>
          </a:p>
          <a:p>
            <a:pPr marL="1219170" lvl="1" indent="-423323">
              <a:spcBef>
                <a:spcPts val="0"/>
              </a:spcBef>
              <a:buSzPts val="1400"/>
              <a:buChar char="○"/>
            </a:pPr>
            <a:r>
              <a:rPr lang="en" sz="2400" dirty="0">
                <a:latin typeface="Arial" panose="020B0604020202020204" pitchFamily="34" charset="0"/>
                <a:cs typeface="Arial" panose="020B0604020202020204" pitchFamily="34" charset="0"/>
              </a:rPr>
              <a:t>What service could better supplant or address the Agency’s concern</a:t>
            </a:r>
            <a:endParaRPr sz="2400" dirty="0">
              <a:latin typeface="Arial" panose="020B0604020202020204" pitchFamily="34" charset="0"/>
              <a:cs typeface="Arial" panose="020B0604020202020204" pitchFamily="34" charset="0"/>
            </a:endParaRPr>
          </a:p>
          <a:p>
            <a:pPr marL="1219170" lvl="1" indent="-423323">
              <a:spcBef>
                <a:spcPts val="0"/>
              </a:spcBef>
              <a:buSzPts val="1400"/>
              <a:buChar char="○"/>
            </a:pPr>
            <a:r>
              <a:rPr lang="en" sz="2400" dirty="0">
                <a:latin typeface="Arial" panose="020B0604020202020204" pitchFamily="34" charset="0"/>
                <a:cs typeface="Arial" panose="020B0604020202020204" pitchFamily="34" charset="0"/>
              </a:rPr>
              <a:t>Have relevant state dependency cases along with Technical Guidance and ADA related cases</a:t>
            </a:r>
            <a:endParaRPr sz="24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F1CE-BD3E-5AB3-FAC0-9E90671D4B4B}"/>
              </a:ext>
            </a:extLst>
          </p:cNvPr>
          <p:cNvSpPr>
            <a:spLocks noGrp="1"/>
          </p:cNvSpPr>
          <p:nvPr>
            <p:ph type="title"/>
          </p:nvPr>
        </p:nvSpPr>
        <p:spPr/>
        <p:txBody>
          <a:bodyPr>
            <a:normAutofit/>
          </a:bodyPr>
          <a:lstStyle/>
          <a:p>
            <a:r>
              <a:rPr lang="en" dirty="0"/>
              <a:t>Self-Identification of Disability (Cont.)</a:t>
            </a:r>
            <a:endParaRPr lang="en-US" dirty="0"/>
          </a:p>
        </p:txBody>
      </p:sp>
      <p:sp>
        <p:nvSpPr>
          <p:cNvPr id="3" name="Text Placeholder 2">
            <a:extLst>
              <a:ext uri="{FF2B5EF4-FFF2-40B4-BE49-F238E27FC236}">
                <a16:creationId xmlns:a16="http://schemas.microsoft.com/office/drawing/2014/main" id="{583D746F-FEF8-F8FA-D2AD-00933BE85DAC}"/>
              </a:ext>
            </a:extLst>
          </p:cNvPr>
          <p:cNvSpPr>
            <a:spLocks noGrp="1"/>
          </p:cNvSpPr>
          <p:nvPr>
            <p:ph type="body" idx="1"/>
          </p:nvPr>
        </p:nvSpPr>
        <p:spPr>
          <a:xfrm>
            <a:off x="261258" y="1536633"/>
            <a:ext cx="11669485" cy="4555200"/>
          </a:xfrm>
        </p:spPr>
        <p:txBody>
          <a:bodyPr>
            <a:normAutofit lnSpcReduction="10000"/>
          </a:bodyPr>
          <a:lstStyle/>
          <a:p>
            <a:pPr marL="0" indent="0">
              <a:lnSpc>
                <a:spcPct val="94000"/>
              </a:lnSpc>
              <a:spcBef>
                <a:spcPts val="1333"/>
              </a:spcBef>
              <a:buNone/>
            </a:pPr>
            <a:r>
              <a:rPr lang="en-US" sz="2667" u="sng" dirty="0">
                <a:solidFill>
                  <a:srgbClr val="191B0E"/>
                </a:solidFill>
                <a:latin typeface="Arial" panose="020B0604020202020204" pitchFamily="34" charset="0"/>
                <a:ea typeface="Verdana"/>
                <a:cs typeface="Arial" panose="020B0604020202020204" pitchFamily="34" charset="0"/>
                <a:sym typeface="Verdana"/>
              </a:rPr>
              <a:t>In re K.C.</a:t>
            </a:r>
            <a:r>
              <a:rPr lang="en-US" sz="2667" dirty="0">
                <a:solidFill>
                  <a:srgbClr val="191B0E"/>
                </a:solidFill>
                <a:latin typeface="Arial" panose="020B0604020202020204" pitchFamily="34" charset="0"/>
                <a:ea typeface="Verdana"/>
                <a:cs typeface="Arial" panose="020B0604020202020204" pitchFamily="34" charset="0"/>
                <a:sym typeface="Verdana"/>
              </a:rPr>
              <a:t>, 212 Cal. App. 4th 323, 151 Cal. </a:t>
            </a:r>
            <a:r>
              <a:rPr lang="en-US" sz="2667" dirty="0" err="1">
                <a:solidFill>
                  <a:srgbClr val="191B0E"/>
                </a:solidFill>
                <a:latin typeface="Arial" panose="020B0604020202020204" pitchFamily="34" charset="0"/>
                <a:ea typeface="Verdana"/>
                <a:cs typeface="Arial" panose="020B0604020202020204" pitchFamily="34" charset="0"/>
                <a:sym typeface="Verdana"/>
              </a:rPr>
              <a:t>Rptr</a:t>
            </a:r>
            <a:r>
              <a:rPr lang="en-US" sz="2667" dirty="0">
                <a:solidFill>
                  <a:srgbClr val="191B0E"/>
                </a:solidFill>
                <a:latin typeface="Arial" panose="020B0604020202020204" pitchFamily="34" charset="0"/>
                <a:ea typeface="Verdana"/>
                <a:cs typeface="Arial" panose="020B0604020202020204" pitchFamily="34" charset="0"/>
                <a:sym typeface="Verdana"/>
              </a:rPr>
              <a:t>. 3d 161 (2012) </a:t>
            </a:r>
          </a:p>
          <a:p>
            <a:pPr marL="457189">
              <a:lnSpc>
                <a:spcPct val="94000"/>
              </a:lnSpc>
              <a:spcBef>
                <a:spcPts val="1333"/>
              </a:spcBef>
            </a:pPr>
            <a:r>
              <a:rPr lang="en-US" sz="2667" dirty="0">
                <a:solidFill>
                  <a:srgbClr val="191B0E"/>
                </a:solidFill>
                <a:latin typeface="Arial" panose="020B0604020202020204" pitchFamily="34" charset="0"/>
                <a:ea typeface="Verdana"/>
                <a:cs typeface="Arial" panose="020B0604020202020204" pitchFamily="34" charset="0"/>
                <a:sym typeface="Verdana"/>
              </a:rPr>
              <a:t>Father was not able to access required mental health evaluation because he would not agree that he had a mental health condition. </a:t>
            </a:r>
          </a:p>
          <a:p>
            <a:pPr marL="457189">
              <a:lnSpc>
                <a:spcPct val="94000"/>
              </a:lnSpc>
              <a:spcBef>
                <a:spcPts val="1333"/>
              </a:spcBef>
            </a:pPr>
            <a:r>
              <a:rPr lang="en-US" sz="2667" dirty="0">
                <a:solidFill>
                  <a:srgbClr val="191B0E"/>
                </a:solidFill>
                <a:latin typeface="Arial" panose="020B0604020202020204" pitchFamily="34" charset="0"/>
                <a:ea typeface="Verdana"/>
                <a:cs typeface="Arial" panose="020B0604020202020204" pitchFamily="34" charset="0"/>
                <a:sym typeface="Verdana"/>
              </a:rPr>
              <a:t>Psychologists’ report indicated that Father’s denial was </a:t>
            </a:r>
            <a:r>
              <a:rPr lang="en-US" sz="2667" b="1" dirty="0">
                <a:solidFill>
                  <a:srgbClr val="191B0E"/>
                </a:solidFill>
                <a:latin typeface="Arial" panose="020B0604020202020204" pitchFamily="34" charset="0"/>
                <a:ea typeface="Verdana"/>
                <a:cs typeface="Arial" panose="020B0604020202020204" pitchFamily="34" charset="0"/>
                <a:sym typeface="Verdana"/>
              </a:rPr>
              <a:t>caused</a:t>
            </a:r>
            <a:r>
              <a:rPr lang="en-US" sz="2667" dirty="0">
                <a:solidFill>
                  <a:srgbClr val="191B0E"/>
                </a:solidFill>
                <a:latin typeface="Arial" panose="020B0604020202020204" pitchFamily="34" charset="0"/>
                <a:ea typeface="Verdana"/>
                <a:cs typeface="Arial" panose="020B0604020202020204" pitchFamily="34" charset="0"/>
                <a:sym typeface="Verdana"/>
              </a:rPr>
              <a:t> by his psychological conditions and that the lack of insight might be overcome by pharmacological treatment. </a:t>
            </a:r>
          </a:p>
          <a:p>
            <a:pPr marL="457189">
              <a:lnSpc>
                <a:spcPct val="94000"/>
              </a:lnSpc>
              <a:spcBef>
                <a:spcPts val="1333"/>
              </a:spcBef>
            </a:pPr>
            <a:r>
              <a:rPr lang="en-US" sz="2667" dirty="0">
                <a:solidFill>
                  <a:srgbClr val="191B0E"/>
                </a:solidFill>
                <a:latin typeface="Arial" panose="020B0604020202020204" pitchFamily="34" charset="0"/>
                <a:ea typeface="Verdana"/>
                <a:cs typeface="Arial" panose="020B0604020202020204" pitchFamily="34" charset="0"/>
                <a:sym typeface="Verdana"/>
              </a:rPr>
              <a:t>Despite denial, Father went to clinic </a:t>
            </a:r>
            <a:r>
              <a:rPr lang="en-US" sz="2667" b="1" dirty="0">
                <a:solidFill>
                  <a:srgbClr val="191B0E"/>
                </a:solidFill>
                <a:latin typeface="Arial" panose="020B0604020202020204" pitchFamily="34" charset="0"/>
                <a:ea typeface="Verdana"/>
                <a:cs typeface="Arial" panose="020B0604020202020204" pitchFamily="34" charset="0"/>
                <a:sym typeface="Verdana"/>
              </a:rPr>
              <a:t>three times </a:t>
            </a:r>
            <a:r>
              <a:rPr lang="en-US" sz="2667" dirty="0">
                <a:solidFill>
                  <a:srgbClr val="191B0E"/>
                </a:solidFill>
                <a:latin typeface="Arial" panose="020B0604020202020204" pitchFamily="34" charset="0"/>
                <a:ea typeface="Verdana"/>
                <a:cs typeface="Arial" panose="020B0604020202020204" pitchFamily="34" charset="0"/>
                <a:sym typeface="Verdana"/>
              </a:rPr>
              <a:t>seeking required evaluation</a:t>
            </a:r>
          </a:p>
          <a:p>
            <a:pPr marL="457189">
              <a:lnSpc>
                <a:spcPct val="94000"/>
              </a:lnSpc>
              <a:spcBef>
                <a:spcPts val="1333"/>
              </a:spcBef>
            </a:pPr>
            <a:r>
              <a:rPr lang="en-US" sz="2667" dirty="0">
                <a:solidFill>
                  <a:srgbClr val="191B0E"/>
                </a:solidFill>
                <a:latin typeface="Arial" panose="020B0604020202020204" pitchFamily="34" charset="0"/>
                <a:ea typeface="Verdana"/>
                <a:cs typeface="Arial" panose="020B0604020202020204" pitchFamily="34" charset="0"/>
                <a:sym typeface="Verdana"/>
              </a:rPr>
              <a:t>Agency was required to make good faith efforts, including reasonable efforts to accommodate the Father’s denial of his psychological conditions.</a:t>
            </a:r>
          </a:p>
          <a:p>
            <a:endParaRPr lang="en-US" dirty="0"/>
          </a:p>
        </p:txBody>
      </p:sp>
    </p:spTree>
    <p:extLst>
      <p:ext uri="{BB962C8B-B14F-4D97-AF65-F5344CB8AC3E}">
        <p14:creationId xmlns:p14="http://schemas.microsoft.com/office/powerpoint/2010/main" val="214818153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buClr>
                <a:schemeClr val="dk1"/>
              </a:buClr>
              <a:buSzPct val="39285"/>
            </a:pPr>
            <a:r>
              <a:rPr lang="en"/>
              <a:t>Reasonable Modification Request (Cont.)</a:t>
            </a:r>
            <a:endParaRPr/>
          </a:p>
          <a:p>
            <a:pPr rtl="0"/>
            <a:r>
              <a:rPr lang="en"/>
              <a:t> </a:t>
            </a:r>
            <a:endParaRPr/>
          </a:p>
        </p:txBody>
      </p:sp>
      <p:sp>
        <p:nvSpPr>
          <p:cNvPr id="202" name="Google Shape;202;p3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Bef>
                <a:spcPts val="0"/>
              </a:spcBef>
              <a:buNone/>
            </a:pPr>
            <a:r>
              <a:rPr lang="en" dirty="0"/>
              <a:t>Make needed requests for modification early!</a:t>
            </a:r>
            <a:endParaRPr dirty="0"/>
          </a:p>
          <a:p>
            <a:pPr marL="0" indent="0">
              <a:spcBef>
                <a:spcPts val="1600"/>
              </a:spcBef>
              <a:spcAft>
                <a:spcPts val="1600"/>
              </a:spcAft>
              <a:buNone/>
            </a:pPr>
            <a:r>
              <a:rPr lang="en" dirty="0"/>
              <a:t>The goal is for the parent to receive appropriate accommodations ASAP.</a:t>
            </a:r>
            <a:endParaRPr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B4EA-AB0F-4184-B21E-DFAA020C84CB}"/>
              </a:ext>
            </a:extLst>
          </p:cNvPr>
          <p:cNvSpPr>
            <a:spLocks noGrp="1"/>
          </p:cNvSpPr>
          <p:nvPr>
            <p:ph type="title"/>
          </p:nvPr>
        </p:nvSpPr>
        <p:spPr/>
        <p:txBody>
          <a:bodyPr/>
          <a:lstStyle/>
          <a:p>
            <a:r>
              <a:rPr lang="en-US" dirty="0"/>
              <a:t>Working with the Other Side</a:t>
            </a:r>
          </a:p>
        </p:txBody>
      </p:sp>
    </p:spTree>
    <p:extLst>
      <p:ext uri="{BB962C8B-B14F-4D97-AF65-F5344CB8AC3E}">
        <p14:creationId xmlns:p14="http://schemas.microsoft.com/office/powerpoint/2010/main" val="166096992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978D27-0EE3-A0A9-512F-7A2ACA03D849}"/>
              </a:ext>
            </a:extLst>
          </p:cNvPr>
          <p:cNvSpPr>
            <a:spLocks noGrp="1"/>
          </p:cNvSpPr>
          <p:nvPr>
            <p:ph type="title"/>
          </p:nvPr>
        </p:nvSpPr>
        <p:spPr/>
        <p:txBody>
          <a:bodyPr/>
          <a:lstStyle/>
          <a:p>
            <a:r>
              <a:rPr lang="en-US" dirty="0"/>
              <a:t>Working with the “Other Side”</a:t>
            </a:r>
          </a:p>
        </p:txBody>
      </p:sp>
      <p:sp>
        <p:nvSpPr>
          <p:cNvPr id="2" name="Text Placeholder 1">
            <a:extLst>
              <a:ext uri="{FF2B5EF4-FFF2-40B4-BE49-F238E27FC236}">
                <a16:creationId xmlns:a16="http://schemas.microsoft.com/office/drawing/2014/main" id="{E5B65F3D-C392-8899-ACC2-2A23D6AF070A}"/>
              </a:ext>
            </a:extLst>
          </p:cNvPr>
          <p:cNvSpPr>
            <a:spLocks noGrp="1"/>
          </p:cNvSpPr>
          <p:nvPr>
            <p:ph type="body" idx="1"/>
          </p:nvPr>
        </p:nvSpPr>
        <p:spPr/>
        <p:txBody>
          <a:bodyPr/>
          <a:lstStyle/>
          <a:p>
            <a:r>
              <a:rPr lang="en-US" dirty="0"/>
              <a:t>Guardians ad litem</a:t>
            </a:r>
          </a:p>
          <a:p>
            <a:r>
              <a:rPr lang="en-US" dirty="0"/>
              <a:t>CASAs</a:t>
            </a:r>
          </a:p>
          <a:p>
            <a:r>
              <a:rPr lang="en-US" dirty="0"/>
              <a:t>Child’s attorney </a:t>
            </a:r>
          </a:p>
        </p:txBody>
      </p:sp>
    </p:spTree>
    <p:extLst>
      <p:ext uri="{BB962C8B-B14F-4D97-AF65-F5344CB8AC3E}">
        <p14:creationId xmlns:p14="http://schemas.microsoft.com/office/powerpoint/2010/main" val="358368025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76AB-CC58-50F6-290F-A2CE1E959B01}"/>
              </a:ext>
            </a:extLst>
          </p:cNvPr>
          <p:cNvSpPr>
            <a:spLocks noGrp="1"/>
          </p:cNvSpPr>
          <p:nvPr>
            <p:ph type="title"/>
          </p:nvPr>
        </p:nvSpPr>
        <p:spPr/>
        <p:txBody>
          <a:bodyPr/>
          <a:lstStyle/>
          <a:p>
            <a:r>
              <a:rPr lang="en-US" dirty="0"/>
              <a:t>Filing a Complaint</a:t>
            </a:r>
          </a:p>
        </p:txBody>
      </p:sp>
    </p:spTree>
    <p:extLst>
      <p:ext uri="{BB962C8B-B14F-4D97-AF65-F5344CB8AC3E}">
        <p14:creationId xmlns:p14="http://schemas.microsoft.com/office/powerpoint/2010/main" val="41193963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23900" y="215899"/>
            <a:ext cx="10744200" cy="1143000"/>
          </a:xfrm>
        </p:spPr>
        <p:txBody>
          <a:bodyPr>
            <a:normAutofit/>
          </a:bodyPr>
          <a:lstStyle/>
          <a:p>
            <a:r>
              <a:rPr lang="en-US" sz="4400" b="1" dirty="0"/>
              <a:t>Welcome!</a:t>
            </a:r>
          </a:p>
        </p:txBody>
      </p:sp>
      <p:sp>
        <p:nvSpPr>
          <p:cNvPr id="6" name="Content Placeholder 1"/>
          <p:cNvSpPr txBox="1">
            <a:spLocks/>
          </p:cNvSpPr>
          <p:nvPr/>
        </p:nvSpPr>
        <p:spPr bwMode="auto">
          <a:xfrm>
            <a:off x="723900" y="1223168"/>
            <a:ext cx="8083924" cy="452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pPr>
            <a:endParaRPr lang="en-US" sz="1800" kern="0" dirty="0">
              <a:ea typeface="Tahoma" panose="020B0604030504040204" pitchFamily="34" charset="0"/>
              <a:cs typeface="Tahoma" panose="020B0604030504040204" pitchFamily="34" charset="0"/>
            </a:endParaRPr>
          </a:p>
          <a:p>
            <a:pPr marL="0" indent="0">
              <a:spcBef>
                <a:spcPts val="0"/>
              </a:spcBef>
              <a:buNone/>
            </a:pPr>
            <a:endParaRPr lang="en-US" sz="2800" kern="0" dirty="0">
              <a:ea typeface="Tahoma" panose="020B0604030504040204" pitchFamily="34" charset="0"/>
              <a:cs typeface="Tahoma" panose="020B0604030504040204" pitchFamily="34" charset="0"/>
            </a:endParaRPr>
          </a:p>
          <a:p>
            <a:pPr>
              <a:spcBef>
                <a:spcPts val="0"/>
              </a:spcBef>
            </a:pPr>
            <a:r>
              <a:rPr lang="en-US" kern="0" dirty="0">
                <a:ea typeface="Tahoma" panose="020B0604030504040204" pitchFamily="34" charset="0"/>
                <a:cs typeface="Tahoma" panose="020B0604030504040204" pitchFamily="34" charset="0"/>
              </a:rPr>
              <a:t>Overview</a:t>
            </a:r>
          </a:p>
          <a:p>
            <a:pPr>
              <a:spcBef>
                <a:spcPts val="0"/>
              </a:spcBef>
            </a:pPr>
            <a:r>
              <a:rPr lang="en-US" kern="0" dirty="0">
                <a:ea typeface="Tahoma" panose="020B0604030504040204" pitchFamily="34" charset="0"/>
                <a:cs typeface="Tahoma" panose="020B0604030504040204" pitchFamily="34" charset="0"/>
              </a:rPr>
              <a:t>Closed Captioning</a:t>
            </a:r>
          </a:p>
          <a:p>
            <a:pPr>
              <a:spcBef>
                <a:spcPts val="0"/>
              </a:spcBef>
            </a:pPr>
            <a:r>
              <a:rPr lang="en-US" kern="0" dirty="0">
                <a:ea typeface="Tahoma" panose="020B0604030504040204" pitchFamily="34" charset="0"/>
                <a:cs typeface="Tahoma" panose="020B0604030504040204" pitchFamily="34" charset="0"/>
              </a:rPr>
              <a:t>Questions in Chat</a:t>
            </a:r>
          </a:p>
          <a:p>
            <a:pPr>
              <a:spcBef>
                <a:spcPts val="0"/>
              </a:spcBef>
            </a:pPr>
            <a:r>
              <a:rPr lang="en-US" kern="0" dirty="0">
                <a:ea typeface="Tahoma" panose="020B0604030504040204" pitchFamily="34" charset="0"/>
                <a:cs typeface="Tahoma" panose="020B0604030504040204" pitchFamily="34" charset="0"/>
              </a:rPr>
              <a:t>Resources</a:t>
            </a:r>
          </a:p>
          <a:p>
            <a:pPr>
              <a:spcBef>
                <a:spcPts val="0"/>
              </a:spcBef>
            </a:pPr>
            <a:r>
              <a:rPr lang="en-US" kern="0" dirty="0">
                <a:ea typeface="Tahoma" panose="020B0604030504040204" pitchFamily="34" charset="0"/>
                <a:cs typeface="Tahoma" panose="020B0604030504040204" pitchFamily="34" charset="0"/>
              </a:rPr>
              <a:t>Recording</a:t>
            </a:r>
          </a:p>
          <a:p>
            <a:pPr>
              <a:spcBef>
                <a:spcPts val="0"/>
              </a:spcBef>
            </a:pPr>
            <a:r>
              <a:rPr lang="en-US" kern="0" dirty="0">
                <a:ea typeface="Tahoma" panose="020B0604030504040204" pitchFamily="34" charset="0"/>
                <a:cs typeface="Tahoma" panose="020B0604030504040204" pitchFamily="34" charset="0"/>
              </a:rPr>
              <a:t>Your Feedback</a:t>
            </a:r>
          </a:p>
          <a:p>
            <a:pPr>
              <a:spcBef>
                <a:spcPts val="0"/>
              </a:spcBef>
            </a:pPr>
            <a:r>
              <a:rPr lang="en-US" dirty="0">
                <a:ea typeface="Tahoma" panose="020B0604030504040204" pitchFamily="34" charset="0"/>
                <a:cs typeface="Tahoma" panose="020B0604030504040204" pitchFamily="34" charset="0"/>
              </a:rPr>
              <a:t>Survey</a:t>
            </a:r>
          </a:p>
        </p:txBody>
      </p:sp>
    </p:spTree>
    <p:extLst>
      <p:ext uri="{BB962C8B-B14F-4D97-AF65-F5344CB8AC3E}">
        <p14:creationId xmlns:p14="http://schemas.microsoft.com/office/powerpoint/2010/main" val="31228660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7A5C6-FE02-349C-4294-36DC028CCF1C}"/>
              </a:ext>
            </a:extLst>
          </p:cNvPr>
          <p:cNvSpPr>
            <a:spLocks noGrp="1"/>
          </p:cNvSpPr>
          <p:nvPr>
            <p:ph type="title"/>
          </p:nvPr>
        </p:nvSpPr>
        <p:spPr/>
        <p:txBody>
          <a:bodyPr/>
          <a:lstStyle/>
          <a:p>
            <a:r>
              <a:rPr lang="en-US" dirty="0"/>
              <a:t>Filing a Complaint with DOJ</a:t>
            </a:r>
          </a:p>
        </p:txBody>
      </p:sp>
      <p:sp>
        <p:nvSpPr>
          <p:cNvPr id="11" name="TextBox 10">
            <a:extLst>
              <a:ext uri="{FF2B5EF4-FFF2-40B4-BE49-F238E27FC236}">
                <a16:creationId xmlns:a16="http://schemas.microsoft.com/office/drawing/2014/main" id="{D1AB4336-3C51-D1D5-1C14-8189341BF143}"/>
              </a:ext>
            </a:extLst>
          </p:cNvPr>
          <p:cNvSpPr txBox="1"/>
          <p:nvPr/>
        </p:nvSpPr>
        <p:spPr>
          <a:xfrm>
            <a:off x="781665" y="1453674"/>
            <a:ext cx="1008789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t>There are three options for filing an ADA complaint:</a:t>
            </a:r>
          </a:p>
        </p:txBody>
      </p:sp>
      <p:sp>
        <p:nvSpPr>
          <p:cNvPr id="2" name="Text Placeholder 1">
            <a:extLst>
              <a:ext uri="{FF2B5EF4-FFF2-40B4-BE49-F238E27FC236}">
                <a16:creationId xmlns:a16="http://schemas.microsoft.com/office/drawing/2014/main" id="{F0B03AC0-B796-F880-1663-D11D9263E5D5}"/>
              </a:ext>
            </a:extLst>
          </p:cNvPr>
          <p:cNvSpPr>
            <a:spLocks noGrp="1"/>
          </p:cNvSpPr>
          <p:nvPr>
            <p:ph type="body" idx="1"/>
          </p:nvPr>
        </p:nvSpPr>
        <p:spPr/>
        <p:txBody>
          <a:bodyPr>
            <a:normAutofit fontScale="92500" lnSpcReduction="10000"/>
          </a:bodyPr>
          <a:lstStyle/>
          <a:p>
            <a:r>
              <a:rPr lang="en-US" sz="2400" dirty="0"/>
              <a:t>Online</a:t>
            </a:r>
          </a:p>
          <a:p>
            <a:pPr lvl="1"/>
            <a:r>
              <a:rPr lang="en-US" sz="2400" dirty="0"/>
              <a:t>File a complaint by submitting a report on the Department of Justice’s </a:t>
            </a:r>
            <a:r>
              <a:rPr lang="en-US" sz="2400" dirty="0">
                <a:hlinkClick r:id="rId3"/>
              </a:rPr>
              <a:t>Civil Rights Division website</a:t>
            </a:r>
            <a:r>
              <a:rPr lang="en-US" sz="2400" dirty="0"/>
              <a:t>.</a:t>
            </a:r>
          </a:p>
          <a:p>
            <a:r>
              <a:rPr lang="en-US" sz="2400" dirty="0"/>
              <a:t>Mail</a:t>
            </a:r>
          </a:p>
          <a:p>
            <a:pPr lvl="1"/>
            <a:r>
              <a:rPr lang="en-US" sz="2400" dirty="0"/>
              <a:t>Fill out and send the paper </a:t>
            </a:r>
            <a:r>
              <a:rPr lang="en-US" sz="2400" dirty="0">
                <a:hlinkClick r:id="rId4"/>
              </a:rPr>
              <a:t>ADA Complaint Form</a:t>
            </a:r>
            <a:r>
              <a:rPr lang="en-US" sz="2400" dirty="0"/>
              <a:t> or a letter containing the same information, </a:t>
            </a:r>
            <a:r>
              <a:rPr lang="en-US" sz="2400" dirty="0" err="1"/>
              <a:t>to:U.S</a:t>
            </a:r>
            <a:r>
              <a:rPr lang="en-US" sz="2400" dirty="0"/>
              <a:t>. Department of Justice</a:t>
            </a:r>
            <a:br>
              <a:rPr lang="en-US" sz="2400" dirty="0"/>
            </a:br>
            <a:r>
              <a:rPr lang="en-US" sz="2400" dirty="0"/>
              <a:t>Civil Rights Division</a:t>
            </a:r>
            <a:br>
              <a:rPr lang="en-US" sz="2400" dirty="0"/>
            </a:br>
            <a:r>
              <a:rPr lang="en-US" sz="2400" dirty="0"/>
              <a:t>950 Pennsylvania Avenue, NW</a:t>
            </a:r>
            <a:br>
              <a:rPr lang="en-US" sz="2400" dirty="0"/>
            </a:br>
            <a:r>
              <a:rPr lang="en-US" sz="2400" dirty="0"/>
              <a:t>Washington, DC 20530</a:t>
            </a:r>
          </a:p>
          <a:p>
            <a:r>
              <a:rPr lang="en-US" sz="2400" dirty="0"/>
              <a:t>Fax</a:t>
            </a:r>
          </a:p>
          <a:p>
            <a:pPr lvl="1"/>
            <a:r>
              <a:rPr lang="en-US" sz="2400" dirty="0"/>
              <a:t>Fill out and send the paper </a:t>
            </a:r>
            <a:r>
              <a:rPr lang="en-US" sz="2400" dirty="0">
                <a:hlinkClick r:id="rId4"/>
              </a:rPr>
              <a:t>ADA Complaint Form</a:t>
            </a:r>
            <a:r>
              <a:rPr lang="en-US" sz="2400" dirty="0"/>
              <a:t> or a letter containing the same information, and fax to (202) 307-1197. </a:t>
            </a:r>
          </a:p>
          <a:p>
            <a:endParaRPr lang="en-US" sz="2400" dirty="0"/>
          </a:p>
        </p:txBody>
      </p:sp>
      <p:pic>
        <p:nvPicPr>
          <p:cNvPr id="5" name="Graphic 4">
            <a:extLst>
              <a:ext uri="{FF2B5EF4-FFF2-40B4-BE49-F238E27FC236}">
                <a16:creationId xmlns:a16="http://schemas.microsoft.com/office/drawing/2014/main" id="{D4876C26-DE13-DC75-7827-FCFB436A924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039" y="2104356"/>
            <a:ext cx="914400" cy="914400"/>
          </a:xfrm>
          <a:prstGeom prst="rect">
            <a:avLst/>
          </a:prstGeom>
        </p:spPr>
      </p:pic>
      <p:pic>
        <p:nvPicPr>
          <p:cNvPr id="7" name="Graphic 6">
            <a:extLst>
              <a:ext uri="{FF2B5EF4-FFF2-40B4-BE49-F238E27FC236}">
                <a16:creationId xmlns:a16="http://schemas.microsoft.com/office/drawing/2014/main" id="{AD8078B7-979B-96A7-F5DE-0A8AB3640EE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8039" y="3313344"/>
            <a:ext cx="914400" cy="914400"/>
          </a:xfrm>
          <a:prstGeom prst="rect">
            <a:avLst/>
          </a:prstGeom>
        </p:spPr>
      </p:pic>
      <p:pic>
        <p:nvPicPr>
          <p:cNvPr id="9" name="Graphic 8">
            <a:extLst>
              <a:ext uri="{FF2B5EF4-FFF2-40B4-BE49-F238E27FC236}">
                <a16:creationId xmlns:a16="http://schemas.microsoft.com/office/drawing/2014/main" id="{5D2E21DA-CE1B-CE2E-210B-35D6E7EFC89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8039" y="5404326"/>
            <a:ext cx="914400" cy="914400"/>
          </a:xfrm>
          <a:prstGeom prst="rect">
            <a:avLst/>
          </a:prstGeom>
        </p:spPr>
      </p:pic>
    </p:spTree>
    <p:extLst>
      <p:ext uri="{BB962C8B-B14F-4D97-AF65-F5344CB8AC3E}">
        <p14:creationId xmlns:p14="http://schemas.microsoft.com/office/powerpoint/2010/main" val="265789952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7A5C6-FE02-349C-4294-36DC028CCF1C}"/>
              </a:ext>
            </a:extLst>
          </p:cNvPr>
          <p:cNvSpPr>
            <a:spLocks noGrp="1"/>
          </p:cNvSpPr>
          <p:nvPr>
            <p:ph type="title"/>
          </p:nvPr>
        </p:nvSpPr>
        <p:spPr/>
        <p:txBody>
          <a:bodyPr/>
          <a:lstStyle/>
          <a:p>
            <a:r>
              <a:rPr lang="en-US" dirty="0"/>
              <a:t>Filing a Complaint with HHS OCR</a:t>
            </a:r>
          </a:p>
        </p:txBody>
      </p:sp>
      <p:sp>
        <p:nvSpPr>
          <p:cNvPr id="11" name="TextBox 10">
            <a:extLst>
              <a:ext uri="{FF2B5EF4-FFF2-40B4-BE49-F238E27FC236}">
                <a16:creationId xmlns:a16="http://schemas.microsoft.com/office/drawing/2014/main" id="{D1AB4336-3C51-D1D5-1C14-8189341BF143}"/>
              </a:ext>
            </a:extLst>
          </p:cNvPr>
          <p:cNvSpPr txBox="1"/>
          <p:nvPr/>
        </p:nvSpPr>
        <p:spPr>
          <a:xfrm>
            <a:off x="781665" y="1453674"/>
            <a:ext cx="1008789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latin typeface="Arial" panose="020B0604020202020204" pitchFamily="34" charset="0"/>
                <a:cs typeface="Arial" panose="020B0604020202020204" pitchFamily="34" charset="0"/>
              </a:rPr>
              <a:t>There are four options for filing an ADA/504 complaint:</a:t>
            </a:r>
          </a:p>
        </p:txBody>
      </p:sp>
      <p:sp>
        <p:nvSpPr>
          <p:cNvPr id="2" name="Text Placeholder 1">
            <a:extLst>
              <a:ext uri="{FF2B5EF4-FFF2-40B4-BE49-F238E27FC236}">
                <a16:creationId xmlns:a16="http://schemas.microsoft.com/office/drawing/2014/main" id="{F0B03AC0-B796-F880-1663-D11D9263E5D5}"/>
              </a:ext>
            </a:extLst>
          </p:cNvPr>
          <p:cNvSpPr>
            <a:spLocks noGrp="1"/>
          </p:cNvSpPr>
          <p:nvPr>
            <p:ph type="body" idx="1"/>
          </p:nvPr>
        </p:nvSpPr>
        <p:spPr>
          <a:xfrm>
            <a:off x="1219200" y="1979895"/>
            <a:ext cx="10972800" cy="4525965"/>
          </a:xfrm>
        </p:spPr>
        <p:txBody>
          <a:bodyPr>
            <a:normAutofit/>
          </a:bodyPr>
          <a:lstStyle/>
          <a:p>
            <a:pPr algn="l"/>
            <a:r>
              <a:rPr lang="en-US" sz="2400" b="0" i="0" u="none" strike="noStrike" dirty="0">
                <a:solidFill>
                  <a:srgbClr val="1B1B1B"/>
                </a:solidFill>
                <a:effectLst/>
                <a:latin typeface="Arial" panose="020B0604020202020204" pitchFamily="34" charset="0"/>
                <a:cs typeface="Arial" panose="020B0604020202020204" pitchFamily="34" charset="0"/>
              </a:rPr>
              <a:t>Your complaint must:</a:t>
            </a:r>
          </a:p>
          <a:p>
            <a:pPr algn="l">
              <a:buFont typeface="Arial" panose="020B0604020202020204" pitchFamily="34" charset="0"/>
              <a:buChar char="•"/>
            </a:pPr>
            <a:r>
              <a:rPr lang="en-US" sz="2400" b="0" i="0" u="none" strike="noStrike" dirty="0">
                <a:solidFill>
                  <a:srgbClr val="1B1B1B"/>
                </a:solidFill>
                <a:effectLst/>
                <a:latin typeface="Arial" panose="020B0604020202020204" pitchFamily="34" charset="0"/>
                <a:cs typeface="Arial" panose="020B0604020202020204" pitchFamily="34" charset="0"/>
              </a:rPr>
              <a:t>Be filed in writing by mail, fax, e-mail, or via the </a:t>
            </a:r>
            <a:r>
              <a:rPr lang="en-US" sz="2400" b="0" i="0" u="none" strike="noStrike" dirty="0">
                <a:solidFill>
                  <a:srgbClr val="54278F"/>
                </a:solidFill>
                <a:effectLst/>
                <a:latin typeface="Arial" panose="020B0604020202020204" pitchFamily="34" charset="0"/>
                <a:cs typeface="Arial" panose="020B0604020202020204" pitchFamily="34" charset="0"/>
                <a:hlinkClick r:id="rId3"/>
              </a:rPr>
              <a:t>OCR Complaint Portal</a:t>
            </a:r>
            <a:endParaRPr lang="en-US" sz="2400" b="0" i="0" u="none" strike="noStrike" dirty="0">
              <a:solidFill>
                <a:srgbClr val="1B1B1B"/>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b="0" i="0" u="none" strike="noStrike" dirty="0">
                <a:solidFill>
                  <a:srgbClr val="1B1B1B"/>
                </a:solidFill>
                <a:effectLst/>
                <a:latin typeface="Arial" panose="020B0604020202020204" pitchFamily="34" charset="0"/>
                <a:cs typeface="Arial" panose="020B0604020202020204" pitchFamily="34" charset="0"/>
              </a:rPr>
              <a:t>Name the health care or social service provider involved, and describe the acts or omissions, you believe violated civil rights laws or regulations</a:t>
            </a:r>
          </a:p>
          <a:p>
            <a:pPr algn="l">
              <a:buFont typeface="Arial" panose="020B0604020202020204" pitchFamily="34" charset="0"/>
              <a:buChar char="•"/>
            </a:pPr>
            <a:r>
              <a:rPr lang="en-US" sz="2400" b="0" i="0" u="none" strike="noStrike" dirty="0">
                <a:solidFill>
                  <a:srgbClr val="1B1B1B"/>
                </a:solidFill>
                <a:effectLst/>
                <a:latin typeface="Arial" panose="020B0604020202020204" pitchFamily="34" charset="0"/>
                <a:cs typeface="Arial" panose="020B0604020202020204" pitchFamily="34" charset="0"/>
              </a:rPr>
              <a:t>Be filed within 180 days of when you knew that the act or omission complained of occurred. OCR may extend the 180-day period if you can show “good cause”</a:t>
            </a:r>
          </a:p>
          <a:p>
            <a:pPr algn="l">
              <a:buFont typeface="Arial" panose="020B0604020202020204" pitchFamily="34" charset="0"/>
              <a:buChar char="•"/>
            </a:pPr>
            <a:r>
              <a:rPr lang="en-US" sz="2400" dirty="0">
                <a:solidFill>
                  <a:srgbClr val="1B1B1B"/>
                </a:solidFill>
                <a:latin typeface="Arial" panose="020B0604020202020204" pitchFamily="34" charset="0"/>
                <a:cs typeface="Arial" panose="020B0604020202020204" pitchFamily="34" charset="0"/>
              </a:rPr>
              <a:t>Information available at: </a:t>
            </a:r>
            <a:r>
              <a:rPr lang="en-US" sz="2400" dirty="0">
                <a:solidFill>
                  <a:srgbClr val="1B1B1B"/>
                </a:solidFill>
                <a:latin typeface="Arial" panose="020B0604020202020204" pitchFamily="34" charset="0"/>
                <a:cs typeface="Arial" panose="020B0604020202020204" pitchFamily="34" charset="0"/>
                <a:hlinkClick r:id="rId4"/>
              </a:rPr>
              <a:t>https://www.hhs.gov/civil-rights/filing-a-complaint/complaint-process/index.html</a:t>
            </a:r>
            <a:r>
              <a:rPr lang="en-US" sz="2400" dirty="0">
                <a:solidFill>
                  <a:srgbClr val="1B1B1B"/>
                </a:solidFill>
                <a:latin typeface="Arial" panose="020B0604020202020204" pitchFamily="34" charset="0"/>
                <a:cs typeface="Arial" panose="020B0604020202020204" pitchFamily="34" charset="0"/>
              </a:rPr>
              <a:t> </a:t>
            </a:r>
            <a:endParaRPr lang="en-US" sz="2400" b="0" i="0" u="none" strike="noStrike" dirty="0">
              <a:solidFill>
                <a:srgbClr val="1B1B1B"/>
              </a:solidFill>
              <a:effectLst/>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AD8078B7-979B-96A7-F5DE-0A8AB3640EE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398" y="1987485"/>
            <a:ext cx="914400" cy="914400"/>
          </a:xfrm>
          <a:prstGeom prst="rect">
            <a:avLst/>
          </a:prstGeom>
        </p:spPr>
      </p:pic>
      <p:pic>
        <p:nvPicPr>
          <p:cNvPr id="9" name="Graphic 8">
            <a:extLst>
              <a:ext uri="{FF2B5EF4-FFF2-40B4-BE49-F238E27FC236}">
                <a16:creationId xmlns:a16="http://schemas.microsoft.com/office/drawing/2014/main" id="{5D2E21DA-CE1B-CE2E-210B-35D6E7EFC89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2398" y="2922412"/>
            <a:ext cx="914400" cy="914400"/>
          </a:xfrm>
          <a:prstGeom prst="rect">
            <a:avLst/>
          </a:prstGeom>
        </p:spPr>
      </p:pic>
      <p:pic>
        <p:nvPicPr>
          <p:cNvPr id="5" name="Graphic 4">
            <a:extLst>
              <a:ext uri="{FF2B5EF4-FFF2-40B4-BE49-F238E27FC236}">
                <a16:creationId xmlns:a16="http://schemas.microsoft.com/office/drawing/2014/main" id="{D4876C26-DE13-DC75-7827-FCFB436A924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398" y="5228782"/>
            <a:ext cx="914400" cy="914400"/>
          </a:xfrm>
          <a:prstGeom prst="rect">
            <a:avLst/>
          </a:prstGeom>
        </p:spPr>
      </p:pic>
      <p:pic>
        <p:nvPicPr>
          <p:cNvPr id="6" name="Graphic 5">
            <a:extLst>
              <a:ext uri="{FF2B5EF4-FFF2-40B4-BE49-F238E27FC236}">
                <a16:creationId xmlns:a16="http://schemas.microsoft.com/office/drawing/2014/main" id="{91672E25-B57B-BF58-D766-7F010C7CDB8F}"/>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2398" y="4075597"/>
            <a:ext cx="914400" cy="914400"/>
          </a:xfrm>
          <a:prstGeom prst="rect">
            <a:avLst/>
          </a:prstGeom>
        </p:spPr>
      </p:pic>
    </p:spTree>
    <p:extLst>
      <p:ext uri="{BB962C8B-B14F-4D97-AF65-F5344CB8AC3E}">
        <p14:creationId xmlns:p14="http://schemas.microsoft.com/office/powerpoint/2010/main" val="187703777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96DEF9-6890-F8A5-E03B-17C3985B3215}"/>
              </a:ext>
            </a:extLst>
          </p:cNvPr>
          <p:cNvSpPr>
            <a:spLocks noGrp="1"/>
          </p:cNvSpPr>
          <p:nvPr>
            <p:ph type="title"/>
          </p:nvPr>
        </p:nvSpPr>
        <p:spPr/>
        <p:txBody>
          <a:bodyPr/>
          <a:lstStyle/>
          <a:p>
            <a:r>
              <a:rPr lang="en-US" dirty="0"/>
              <a:t>Q&amp;A</a:t>
            </a:r>
          </a:p>
        </p:txBody>
      </p:sp>
      <p:grpSp>
        <p:nvGrpSpPr>
          <p:cNvPr id="4" name="Group 3">
            <a:extLst>
              <a:ext uri="{FF2B5EF4-FFF2-40B4-BE49-F238E27FC236}">
                <a16:creationId xmlns:a16="http://schemas.microsoft.com/office/drawing/2014/main" id="{BC9D144B-E2B4-7724-3428-E6D1C19CFD85}"/>
              </a:ext>
              <a:ext uri="{C183D7F6-B498-43B3-948B-1728B52AA6E4}">
                <adec:decorative xmlns:adec="http://schemas.microsoft.com/office/drawing/2017/decorative" val="1"/>
              </a:ext>
            </a:extLst>
          </p:cNvPr>
          <p:cNvGrpSpPr/>
          <p:nvPr/>
        </p:nvGrpSpPr>
        <p:grpSpPr>
          <a:xfrm>
            <a:off x="4371670" y="1714500"/>
            <a:ext cx="3545231" cy="3634694"/>
            <a:chOff x="2272892" y="1143000"/>
            <a:chExt cx="4726974" cy="4846258"/>
          </a:xfrm>
        </p:grpSpPr>
        <p:grpSp>
          <p:nvGrpSpPr>
            <p:cNvPr id="5" name="Group 4">
              <a:extLst>
                <a:ext uri="{FF2B5EF4-FFF2-40B4-BE49-F238E27FC236}">
                  <a16:creationId xmlns:a16="http://schemas.microsoft.com/office/drawing/2014/main" id="{7A632511-6AC6-263D-0184-B4E3FDE858FB}"/>
                </a:ext>
              </a:extLst>
            </p:cNvPr>
            <p:cNvGrpSpPr/>
            <p:nvPr/>
          </p:nvGrpSpPr>
          <p:grpSpPr>
            <a:xfrm>
              <a:off x="2648957" y="1758465"/>
              <a:ext cx="1269051" cy="1878703"/>
              <a:chOff x="1783464" y="2451957"/>
              <a:chExt cx="328801" cy="486757"/>
            </a:xfrm>
            <a:solidFill>
              <a:srgbClr val="BFC8D8"/>
            </a:solidFill>
          </p:grpSpPr>
          <p:sp>
            <p:nvSpPr>
              <p:cNvPr id="38" name="Freeform 38">
                <a:extLst>
                  <a:ext uri="{FF2B5EF4-FFF2-40B4-BE49-F238E27FC236}">
                    <a16:creationId xmlns:a16="http://schemas.microsoft.com/office/drawing/2014/main" id="{FE49C096-B8DD-20D8-C634-54A334A698F4}"/>
                  </a:ext>
                </a:extLst>
              </p:cNvPr>
              <p:cNvSpPr>
                <a:spLocks/>
              </p:cNvSpPr>
              <p:nvPr/>
            </p:nvSpPr>
            <p:spPr bwMode="auto">
              <a:xfrm>
                <a:off x="1783464" y="2451957"/>
                <a:ext cx="328801" cy="348142"/>
              </a:xfrm>
              <a:custGeom>
                <a:avLst/>
                <a:gdLst>
                  <a:gd name="T0" fmla="*/ 0 w 209"/>
                  <a:gd name="T1" fmla="*/ 99 h 220"/>
                  <a:gd name="T2" fmla="*/ 60 w 209"/>
                  <a:gd name="T3" fmla="*/ 99 h 220"/>
                  <a:gd name="T4" fmla="*/ 70 w 209"/>
                  <a:gd name="T5" fmla="*/ 66 h 220"/>
                  <a:gd name="T6" fmla="*/ 104 w 209"/>
                  <a:gd name="T7" fmla="*/ 51 h 220"/>
                  <a:gd name="T8" fmla="*/ 137 w 209"/>
                  <a:gd name="T9" fmla="*/ 63 h 220"/>
                  <a:gd name="T10" fmla="*/ 146 w 209"/>
                  <a:gd name="T11" fmla="*/ 92 h 220"/>
                  <a:gd name="T12" fmla="*/ 138 w 209"/>
                  <a:gd name="T13" fmla="*/ 117 h 220"/>
                  <a:gd name="T14" fmla="*/ 126 w 209"/>
                  <a:gd name="T15" fmla="*/ 129 h 220"/>
                  <a:gd name="T16" fmla="*/ 111 w 209"/>
                  <a:gd name="T17" fmla="*/ 141 h 220"/>
                  <a:gd name="T18" fmla="*/ 84 w 209"/>
                  <a:gd name="T19" fmla="*/ 172 h 220"/>
                  <a:gd name="T20" fmla="*/ 77 w 209"/>
                  <a:gd name="T21" fmla="*/ 220 h 220"/>
                  <a:gd name="T22" fmla="*/ 133 w 209"/>
                  <a:gd name="T23" fmla="*/ 220 h 220"/>
                  <a:gd name="T24" fmla="*/ 135 w 209"/>
                  <a:gd name="T25" fmla="*/ 195 h 220"/>
                  <a:gd name="T26" fmla="*/ 151 w 209"/>
                  <a:gd name="T27" fmla="*/ 174 h 220"/>
                  <a:gd name="T28" fmla="*/ 166 w 209"/>
                  <a:gd name="T29" fmla="*/ 162 h 220"/>
                  <a:gd name="T30" fmla="*/ 196 w 209"/>
                  <a:gd name="T31" fmla="*/ 134 h 220"/>
                  <a:gd name="T32" fmla="*/ 209 w 209"/>
                  <a:gd name="T33" fmla="*/ 89 h 220"/>
                  <a:gd name="T34" fmla="*/ 178 w 209"/>
                  <a:gd name="T35" fmla="*/ 23 h 220"/>
                  <a:gd name="T36" fmla="*/ 101 w 209"/>
                  <a:gd name="T37" fmla="*/ 0 h 220"/>
                  <a:gd name="T38" fmla="*/ 41 w 209"/>
                  <a:gd name="T39" fmla="*/ 16 h 220"/>
                  <a:gd name="T40" fmla="*/ 0 w 209"/>
                  <a:gd name="T41" fmla="*/ 9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220">
                    <a:moveTo>
                      <a:pt x="0" y="99"/>
                    </a:moveTo>
                    <a:cubicBezTo>
                      <a:pt x="60" y="99"/>
                      <a:pt x="60" y="99"/>
                      <a:pt x="60" y="99"/>
                    </a:cubicBezTo>
                    <a:cubicBezTo>
                      <a:pt x="60" y="88"/>
                      <a:pt x="63" y="77"/>
                      <a:pt x="70" y="66"/>
                    </a:cubicBezTo>
                    <a:cubicBezTo>
                      <a:pt x="76" y="56"/>
                      <a:pt x="88" y="51"/>
                      <a:pt x="104" y="51"/>
                    </a:cubicBezTo>
                    <a:cubicBezTo>
                      <a:pt x="120" y="51"/>
                      <a:pt x="131" y="55"/>
                      <a:pt x="137" y="63"/>
                    </a:cubicBezTo>
                    <a:cubicBezTo>
                      <a:pt x="143" y="72"/>
                      <a:pt x="146" y="82"/>
                      <a:pt x="146" y="92"/>
                    </a:cubicBezTo>
                    <a:cubicBezTo>
                      <a:pt x="146" y="101"/>
                      <a:pt x="143" y="109"/>
                      <a:pt x="138" y="117"/>
                    </a:cubicBezTo>
                    <a:cubicBezTo>
                      <a:pt x="135" y="121"/>
                      <a:pt x="131" y="125"/>
                      <a:pt x="126" y="129"/>
                    </a:cubicBezTo>
                    <a:cubicBezTo>
                      <a:pt x="111" y="141"/>
                      <a:pt x="111" y="141"/>
                      <a:pt x="111" y="141"/>
                    </a:cubicBezTo>
                    <a:cubicBezTo>
                      <a:pt x="96" y="152"/>
                      <a:pt x="87" y="163"/>
                      <a:pt x="84" y="172"/>
                    </a:cubicBezTo>
                    <a:cubicBezTo>
                      <a:pt x="80" y="180"/>
                      <a:pt x="78" y="196"/>
                      <a:pt x="77" y="220"/>
                    </a:cubicBezTo>
                    <a:cubicBezTo>
                      <a:pt x="133" y="220"/>
                      <a:pt x="133" y="220"/>
                      <a:pt x="133" y="220"/>
                    </a:cubicBezTo>
                    <a:cubicBezTo>
                      <a:pt x="133" y="209"/>
                      <a:pt x="134" y="201"/>
                      <a:pt x="135" y="195"/>
                    </a:cubicBezTo>
                    <a:cubicBezTo>
                      <a:pt x="138" y="187"/>
                      <a:pt x="143" y="180"/>
                      <a:pt x="151" y="174"/>
                    </a:cubicBezTo>
                    <a:cubicBezTo>
                      <a:pt x="166" y="162"/>
                      <a:pt x="166" y="162"/>
                      <a:pt x="166" y="162"/>
                    </a:cubicBezTo>
                    <a:cubicBezTo>
                      <a:pt x="181" y="151"/>
                      <a:pt x="191" y="141"/>
                      <a:pt x="196" y="134"/>
                    </a:cubicBezTo>
                    <a:cubicBezTo>
                      <a:pt x="205" y="122"/>
                      <a:pt x="209" y="107"/>
                      <a:pt x="209" y="89"/>
                    </a:cubicBezTo>
                    <a:cubicBezTo>
                      <a:pt x="209" y="60"/>
                      <a:pt x="199" y="38"/>
                      <a:pt x="178" y="23"/>
                    </a:cubicBezTo>
                    <a:cubicBezTo>
                      <a:pt x="158" y="8"/>
                      <a:pt x="132" y="0"/>
                      <a:pt x="101" y="0"/>
                    </a:cubicBezTo>
                    <a:cubicBezTo>
                      <a:pt x="77" y="0"/>
                      <a:pt x="57" y="6"/>
                      <a:pt x="41" y="16"/>
                    </a:cubicBezTo>
                    <a:cubicBezTo>
                      <a:pt x="16" y="33"/>
                      <a:pt x="2" y="60"/>
                      <a:pt x="0" y="99"/>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sp>
            <p:nvSpPr>
              <p:cNvPr id="39" name="Rectangle 39">
                <a:extLst>
                  <a:ext uri="{FF2B5EF4-FFF2-40B4-BE49-F238E27FC236}">
                    <a16:creationId xmlns:a16="http://schemas.microsoft.com/office/drawing/2014/main" id="{ADFB382D-ED71-3F61-C596-E2A1AEEF951A}"/>
                  </a:ext>
                </a:extLst>
              </p:cNvPr>
              <p:cNvSpPr>
                <a:spLocks noChangeArrowheads="1"/>
              </p:cNvSpPr>
              <p:nvPr/>
            </p:nvSpPr>
            <p:spPr bwMode="auto">
              <a:xfrm>
                <a:off x="1901122" y="2843620"/>
                <a:ext cx="98317" cy="95094"/>
              </a:xfrm>
              <a:prstGeom prst="rect">
                <a:avLst/>
              </a:pr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grpSp>
        <p:grpSp>
          <p:nvGrpSpPr>
            <p:cNvPr id="6" name="Group 5">
              <a:extLst>
                <a:ext uri="{FF2B5EF4-FFF2-40B4-BE49-F238E27FC236}">
                  <a16:creationId xmlns:a16="http://schemas.microsoft.com/office/drawing/2014/main" id="{854DE612-2072-1C1E-2512-54BA0950BC24}"/>
                </a:ext>
              </a:extLst>
            </p:cNvPr>
            <p:cNvGrpSpPr/>
            <p:nvPr/>
          </p:nvGrpSpPr>
          <p:grpSpPr>
            <a:xfrm>
              <a:off x="3153922" y="3144954"/>
              <a:ext cx="2881246" cy="2844304"/>
              <a:chOff x="3203421" y="2916550"/>
              <a:chExt cx="2907375" cy="2870099"/>
            </a:xfrm>
          </p:grpSpPr>
          <p:sp>
            <p:nvSpPr>
              <p:cNvPr id="27" name="Freeform 26">
                <a:extLst>
                  <a:ext uri="{FF2B5EF4-FFF2-40B4-BE49-F238E27FC236}">
                    <a16:creationId xmlns:a16="http://schemas.microsoft.com/office/drawing/2014/main" id="{446FA7FA-D0C5-F88D-1C1C-0F5281AD1A4C}"/>
                  </a:ext>
                </a:extLst>
              </p:cNvPr>
              <p:cNvSpPr/>
              <p:nvPr/>
            </p:nvSpPr>
            <p:spPr>
              <a:xfrm>
                <a:off x="3437047" y="3769293"/>
                <a:ext cx="389375" cy="389375"/>
              </a:xfrm>
              <a:custGeom>
                <a:avLst/>
                <a:gdLst>
                  <a:gd name="connsiteX0" fmla="*/ 194688 w 389375"/>
                  <a:gd name="connsiteY0" fmla="*/ 389376 h 389375"/>
                  <a:gd name="connsiteX1" fmla="*/ 389376 w 389375"/>
                  <a:gd name="connsiteY1" fmla="*/ 194688 h 389375"/>
                  <a:gd name="connsiteX2" fmla="*/ 194688 w 389375"/>
                  <a:gd name="connsiteY2" fmla="*/ 0 h 389375"/>
                  <a:gd name="connsiteX3" fmla="*/ 0 w 389375"/>
                  <a:gd name="connsiteY3" fmla="*/ 194688 h 389375"/>
                  <a:gd name="connsiteX4" fmla="*/ 194688 w 389375"/>
                  <a:gd name="connsiteY4" fmla="*/ 389376 h 38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75" h="389375">
                    <a:moveTo>
                      <a:pt x="194688" y="389376"/>
                    </a:moveTo>
                    <a:cubicBezTo>
                      <a:pt x="302210" y="389376"/>
                      <a:pt x="389376" y="302210"/>
                      <a:pt x="389376" y="194688"/>
                    </a:cubicBezTo>
                    <a:cubicBezTo>
                      <a:pt x="389376" y="87166"/>
                      <a:pt x="302210" y="0"/>
                      <a:pt x="194688" y="0"/>
                    </a:cubicBezTo>
                    <a:cubicBezTo>
                      <a:pt x="87166" y="0"/>
                      <a:pt x="0" y="87166"/>
                      <a:pt x="0" y="194688"/>
                    </a:cubicBezTo>
                    <a:cubicBezTo>
                      <a:pt x="0" y="302210"/>
                      <a:pt x="87166" y="389376"/>
                      <a:pt x="194688" y="389376"/>
                    </a:cubicBezTo>
                    <a:close/>
                  </a:path>
                </a:pathLst>
              </a:custGeom>
              <a:solidFill>
                <a:schemeClr val="tx2">
                  <a:alpha val="50000"/>
                </a:schemeClr>
              </a:solidFill>
              <a:ln w="3889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5334D93-EBD8-36FB-F5C0-14B17B181613}"/>
                  </a:ext>
                </a:extLst>
              </p:cNvPr>
              <p:cNvSpPr/>
              <p:nvPr/>
            </p:nvSpPr>
            <p:spPr>
              <a:xfrm>
                <a:off x="3439742" y="4208935"/>
                <a:ext cx="873400" cy="1547342"/>
              </a:xfrm>
              <a:custGeom>
                <a:avLst/>
                <a:gdLst>
                  <a:gd name="connsiteX0" fmla="*/ 445866 w 873400"/>
                  <a:gd name="connsiteY0" fmla="*/ 390897 h 1547342"/>
                  <a:gd name="connsiteX1" fmla="*/ 503494 w 873400"/>
                  <a:gd name="connsiteY1" fmla="*/ 409587 h 1547342"/>
                  <a:gd name="connsiteX2" fmla="*/ 776057 w 873400"/>
                  <a:gd name="connsiteY2" fmla="*/ 409587 h 1547342"/>
                  <a:gd name="connsiteX3" fmla="*/ 873401 w 873400"/>
                  <a:gd name="connsiteY3" fmla="*/ 312243 h 1547342"/>
                  <a:gd name="connsiteX4" fmla="*/ 776057 w 873400"/>
                  <a:gd name="connsiteY4" fmla="*/ 214899 h 1547342"/>
                  <a:gd name="connsiteX5" fmla="*/ 535422 w 873400"/>
                  <a:gd name="connsiteY5" fmla="*/ 214899 h 1547342"/>
                  <a:gd name="connsiteX6" fmla="*/ 350079 w 873400"/>
                  <a:gd name="connsiteY6" fmla="*/ 79007 h 1547342"/>
                  <a:gd name="connsiteX7" fmla="*/ 174082 w 873400"/>
                  <a:gd name="connsiteY7" fmla="*/ 1131 h 1547342"/>
                  <a:gd name="connsiteX8" fmla="*/ 31 w 873400"/>
                  <a:gd name="connsiteY8" fmla="*/ 201660 h 1547342"/>
                  <a:gd name="connsiteX9" fmla="*/ 31 w 873400"/>
                  <a:gd name="connsiteY9" fmla="*/ 760025 h 1547342"/>
                  <a:gd name="connsiteX10" fmla="*/ 194719 w 873400"/>
                  <a:gd name="connsiteY10" fmla="*/ 954713 h 1547342"/>
                  <a:gd name="connsiteX11" fmla="*/ 386681 w 873400"/>
                  <a:gd name="connsiteY11" fmla="*/ 954713 h 1547342"/>
                  <a:gd name="connsiteX12" fmla="*/ 386681 w 873400"/>
                  <a:gd name="connsiteY12" fmla="*/ 954713 h 1547342"/>
                  <a:gd name="connsiteX13" fmla="*/ 620306 w 873400"/>
                  <a:gd name="connsiteY13" fmla="*/ 954713 h 1547342"/>
                  <a:gd name="connsiteX14" fmla="*/ 620306 w 873400"/>
                  <a:gd name="connsiteY14" fmla="*/ 1449999 h 1547342"/>
                  <a:gd name="connsiteX15" fmla="*/ 717650 w 873400"/>
                  <a:gd name="connsiteY15" fmla="*/ 1547343 h 1547342"/>
                  <a:gd name="connsiteX16" fmla="*/ 814994 w 873400"/>
                  <a:gd name="connsiteY16" fmla="*/ 1449999 h 1547342"/>
                  <a:gd name="connsiteX17" fmla="*/ 814994 w 873400"/>
                  <a:gd name="connsiteY17" fmla="*/ 856201 h 1547342"/>
                  <a:gd name="connsiteX18" fmla="*/ 717650 w 873400"/>
                  <a:gd name="connsiteY18" fmla="*/ 758857 h 1547342"/>
                  <a:gd name="connsiteX19" fmla="*/ 386681 w 873400"/>
                  <a:gd name="connsiteY19" fmla="*/ 758857 h 1547342"/>
                  <a:gd name="connsiteX20" fmla="*/ 386681 w 873400"/>
                  <a:gd name="connsiteY20" fmla="*/ 346897 h 154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3400" h="1547342">
                    <a:moveTo>
                      <a:pt x="445866" y="390897"/>
                    </a:moveTo>
                    <a:cubicBezTo>
                      <a:pt x="462648" y="403002"/>
                      <a:pt x="482802" y="409540"/>
                      <a:pt x="503494" y="409587"/>
                    </a:cubicBezTo>
                    <a:lnTo>
                      <a:pt x="776057" y="409587"/>
                    </a:lnTo>
                    <a:cubicBezTo>
                      <a:pt x="829818" y="409587"/>
                      <a:pt x="873401" y="366004"/>
                      <a:pt x="873401" y="312243"/>
                    </a:cubicBezTo>
                    <a:cubicBezTo>
                      <a:pt x="873401" y="258482"/>
                      <a:pt x="829818" y="214899"/>
                      <a:pt x="776057" y="214899"/>
                    </a:cubicBezTo>
                    <a:lnTo>
                      <a:pt x="535422" y="214899"/>
                    </a:lnTo>
                    <a:lnTo>
                      <a:pt x="350079" y="79007"/>
                    </a:lnTo>
                    <a:cubicBezTo>
                      <a:pt x="309604" y="23392"/>
                      <a:pt x="242464" y="-6317"/>
                      <a:pt x="174082" y="1131"/>
                    </a:cubicBezTo>
                    <a:cubicBezTo>
                      <a:pt x="73335" y="13658"/>
                      <a:pt x="-1741" y="100154"/>
                      <a:pt x="31" y="201660"/>
                    </a:cubicBezTo>
                    <a:lnTo>
                      <a:pt x="31" y="760025"/>
                    </a:lnTo>
                    <a:cubicBezTo>
                      <a:pt x="31" y="867547"/>
                      <a:pt x="87196" y="954713"/>
                      <a:pt x="194719" y="954713"/>
                    </a:cubicBezTo>
                    <a:lnTo>
                      <a:pt x="386681" y="954713"/>
                    </a:lnTo>
                    <a:lnTo>
                      <a:pt x="386681" y="954713"/>
                    </a:lnTo>
                    <a:lnTo>
                      <a:pt x="620306" y="954713"/>
                    </a:lnTo>
                    <a:lnTo>
                      <a:pt x="620306" y="1449999"/>
                    </a:lnTo>
                    <a:cubicBezTo>
                      <a:pt x="620306" y="1503760"/>
                      <a:pt x="663889" y="1547343"/>
                      <a:pt x="717650" y="1547343"/>
                    </a:cubicBezTo>
                    <a:cubicBezTo>
                      <a:pt x="771411" y="1547343"/>
                      <a:pt x="814994" y="1503760"/>
                      <a:pt x="814994" y="1449999"/>
                    </a:cubicBezTo>
                    <a:lnTo>
                      <a:pt x="814994" y="856201"/>
                    </a:lnTo>
                    <a:cubicBezTo>
                      <a:pt x="814994" y="802440"/>
                      <a:pt x="771411" y="758857"/>
                      <a:pt x="717650" y="758857"/>
                    </a:cubicBezTo>
                    <a:lnTo>
                      <a:pt x="386681" y="758857"/>
                    </a:lnTo>
                    <a:lnTo>
                      <a:pt x="386681" y="346897"/>
                    </a:lnTo>
                    <a:close/>
                  </a:path>
                </a:pathLst>
              </a:custGeom>
              <a:solidFill>
                <a:schemeClr val="tx2">
                  <a:alpha val="50000"/>
                </a:schemeClr>
              </a:solidFill>
              <a:ln w="3889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AB1E491-FCBF-4B9E-8269-FE52068EB635}"/>
                  </a:ext>
                </a:extLst>
              </p:cNvPr>
              <p:cNvSpPr/>
              <p:nvPr/>
            </p:nvSpPr>
            <p:spPr>
              <a:xfrm>
                <a:off x="5487796" y="3769293"/>
                <a:ext cx="389375" cy="389375"/>
              </a:xfrm>
              <a:custGeom>
                <a:avLst/>
                <a:gdLst>
                  <a:gd name="connsiteX0" fmla="*/ 194688 w 389375"/>
                  <a:gd name="connsiteY0" fmla="*/ 389376 h 389375"/>
                  <a:gd name="connsiteX1" fmla="*/ 389376 w 389375"/>
                  <a:gd name="connsiteY1" fmla="*/ 194688 h 389375"/>
                  <a:gd name="connsiteX2" fmla="*/ 194688 w 389375"/>
                  <a:gd name="connsiteY2" fmla="*/ 0 h 389375"/>
                  <a:gd name="connsiteX3" fmla="*/ 0 w 389375"/>
                  <a:gd name="connsiteY3" fmla="*/ 194688 h 389375"/>
                  <a:gd name="connsiteX4" fmla="*/ 194688 w 389375"/>
                  <a:gd name="connsiteY4" fmla="*/ 389376 h 38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75" h="389375">
                    <a:moveTo>
                      <a:pt x="194688" y="389376"/>
                    </a:moveTo>
                    <a:cubicBezTo>
                      <a:pt x="302210" y="389376"/>
                      <a:pt x="389376" y="302210"/>
                      <a:pt x="389376" y="194688"/>
                    </a:cubicBezTo>
                    <a:cubicBezTo>
                      <a:pt x="389376" y="87166"/>
                      <a:pt x="302210" y="0"/>
                      <a:pt x="194688" y="0"/>
                    </a:cubicBezTo>
                    <a:cubicBezTo>
                      <a:pt x="87166" y="0"/>
                      <a:pt x="0" y="87166"/>
                      <a:pt x="0" y="194688"/>
                    </a:cubicBezTo>
                    <a:cubicBezTo>
                      <a:pt x="0" y="302210"/>
                      <a:pt x="87166" y="389376"/>
                      <a:pt x="194688" y="389376"/>
                    </a:cubicBezTo>
                    <a:close/>
                  </a:path>
                </a:pathLst>
              </a:custGeom>
              <a:solidFill>
                <a:srgbClr val="83B3BF"/>
              </a:solidFill>
              <a:ln w="3889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135F5FE-CB89-51BB-8E6A-37B6B7AA21AD}"/>
                  </a:ext>
                </a:extLst>
              </p:cNvPr>
              <p:cNvSpPr/>
              <p:nvPr/>
            </p:nvSpPr>
            <p:spPr>
              <a:xfrm>
                <a:off x="5001076" y="4206988"/>
                <a:ext cx="872623" cy="1549289"/>
              </a:xfrm>
              <a:custGeom>
                <a:avLst/>
                <a:gdLst>
                  <a:gd name="connsiteX0" fmla="*/ 699319 w 872623"/>
                  <a:gd name="connsiteY0" fmla="*/ 1131 h 1549289"/>
                  <a:gd name="connsiteX1" fmla="*/ 523321 w 872623"/>
                  <a:gd name="connsiteY1" fmla="*/ 79007 h 1549289"/>
                  <a:gd name="connsiteX2" fmla="*/ 337978 w 872623"/>
                  <a:gd name="connsiteY2" fmla="*/ 216846 h 1549289"/>
                  <a:gd name="connsiteX3" fmla="*/ 97344 w 872623"/>
                  <a:gd name="connsiteY3" fmla="*/ 216846 h 1549289"/>
                  <a:gd name="connsiteX4" fmla="*/ 0 w 872623"/>
                  <a:gd name="connsiteY4" fmla="*/ 314190 h 1549289"/>
                  <a:gd name="connsiteX5" fmla="*/ 97344 w 872623"/>
                  <a:gd name="connsiteY5" fmla="*/ 411534 h 1549289"/>
                  <a:gd name="connsiteX6" fmla="*/ 369907 w 872623"/>
                  <a:gd name="connsiteY6" fmla="*/ 411534 h 1549289"/>
                  <a:gd name="connsiteX7" fmla="*/ 427535 w 872623"/>
                  <a:gd name="connsiteY7" fmla="*/ 392844 h 1549289"/>
                  <a:gd name="connsiteX8" fmla="*/ 486720 w 872623"/>
                  <a:gd name="connsiteY8" fmla="*/ 348844 h 1549289"/>
                  <a:gd name="connsiteX9" fmla="*/ 486720 w 872623"/>
                  <a:gd name="connsiteY9" fmla="*/ 761972 h 1549289"/>
                  <a:gd name="connsiteX10" fmla="*/ 156918 w 872623"/>
                  <a:gd name="connsiteY10" fmla="*/ 761972 h 1549289"/>
                  <a:gd name="connsiteX11" fmla="*/ 59574 w 872623"/>
                  <a:gd name="connsiteY11" fmla="*/ 859316 h 1549289"/>
                  <a:gd name="connsiteX12" fmla="*/ 59574 w 872623"/>
                  <a:gd name="connsiteY12" fmla="*/ 1451946 h 1549289"/>
                  <a:gd name="connsiteX13" fmla="*/ 156918 w 872623"/>
                  <a:gd name="connsiteY13" fmla="*/ 1549290 h 1549289"/>
                  <a:gd name="connsiteX14" fmla="*/ 254262 w 872623"/>
                  <a:gd name="connsiteY14" fmla="*/ 1451946 h 1549289"/>
                  <a:gd name="connsiteX15" fmla="*/ 254262 w 872623"/>
                  <a:gd name="connsiteY15" fmla="*/ 956660 h 1549289"/>
                  <a:gd name="connsiteX16" fmla="*/ 487888 w 872623"/>
                  <a:gd name="connsiteY16" fmla="*/ 956660 h 1549289"/>
                  <a:gd name="connsiteX17" fmla="*/ 487888 w 872623"/>
                  <a:gd name="connsiteY17" fmla="*/ 956660 h 1549289"/>
                  <a:gd name="connsiteX18" fmla="*/ 677903 w 872623"/>
                  <a:gd name="connsiteY18" fmla="*/ 956660 h 1549289"/>
                  <a:gd name="connsiteX19" fmla="*/ 872591 w 872623"/>
                  <a:gd name="connsiteY19" fmla="*/ 761972 h 1549289"/>
                  <a:gd name="connsiteX20" fmla="*/ 872591 w 872623"/>
                  <a:gd name="connsiteY20" fmla="*/ 201660 h 1549289"/>
                  <a:gd name="connsiteX21" fmla="*/ 699319 w 872623"/>
                  <a:gd name="connsiteY21" fmla="*/ 1131 h 154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2623" h="1549289">
                    <a:moveTo>
                      <a:pt x="699319" y="1131"/>
                    </a:moveTo>
                    <a:cubicBezTo>
                      <a:pt x="630937" y="-6317"/>
                      <a:pt x="563797" y="23392"/>
                      <a:pt x="523321" y="79007"/>
                    </a:cubicBezTo>
                    <a:lnTo>
                      <a:pt x="337978" y="216846"/>
                    </a:lnTo>
                    <a:lnTo>
                      <a:pt x="97344" y="216846"/>
                    </a:lnTo>
                    <a:cubicBezTo>
                      <a:pt x="43583" y="216846"/>
                      <a:pt x="0" y="260429"/>
                      <a:pt x="0" y="314190"/>
                    </a:cubicBezTo>
                    <a:cubicBezTo>
                      <a:pt x="0" y="367951"/>
                      <a:pt x="43583" y="411534"/>
                      <a:pt x="97344" y="411534"/>
                    </a:cubicBezTo>
                    <a:lnTo>
                      <a:pt x="369907" y="411534"/>
                    </a:lnTo>
                    <a:cubicBezTo>
                      <a:pt x="390598" y="411487"/>
                      <a:pt x="410753" y="404949"/>
                      <a:pt x="427535" y="392844"/>
                    </a:cubicBezTo>
                    <a:lnTo>
                      <a:pt x="486720" y="348844"/>
                    </a:lnTo>
                    <a:lnTo>
                      <a:pt x="486720" y="761972"/>
                    </a:lnTo>
                    <a:lnTo>
                      <a:pt x="156918" y="761972"/>
                    </a:lnTo>
                    <a:cubicBezTo>
                      <a:pt x="103157" y="761972"/>
                      <a:pt x="59574" y="805555"/>
                      <a:pt x="59574" y="859316"/>
                    </a:cubicBezTo>
                    <a:lnTo>
                      <a:pt x="59574" y="1451946"/>
                    </a:lnTo>
                    <a:cubicBezTo>
                      <a:pt x="59574" y="1505707"/>
                      <a:pt x="103157" y="1549290"/>
                      <a:pt x="156918" y="1549290"/>
                    </a:cubicBezTo>
                    <a:cubicBezTo>
                      <a:pt x="210680" y="1549290"/>
                      <a:pt x="254262" y="1505707"/>
                      <a:pt x="254262" y="1451946"/>
                    </a:cubicBezTo>
                    <a:lnTo>
                      <a:pt x="254262" y="956660"/>
                    </a:lnTo>
                    <a:lnTo>
                      <a:pt x="487888" y="956660"/>
                    </a:lnTo>
                    <a:lnTo>
                      <a:pt x="487888" y="956660"/>
                    </a:lnTo>
                    <a:lnTo>
                      <a:pt x="677903" y="956660"/>
                    </a:lnTo>
                    <a:cubicBezTo>
                      <a:pt x="785425" y="956660"/>
                      <a:pt x="872591" y="869494"/>
                      <a:pt x="872591" y="761972"/>
                    </a:cubicBezTo>
                    <a:lnTo>
                      <a:pt x="872591" y="201660"/>
                    </a:lnTo>
                    <a:cubicBezTo>
                      <a:pt x="874410" y="100415"/>
                      <a:pt x="799754" y="14020"/>
                      <a:pt x="699319" y="1131"/>
                    </a:cubicBezTo>
                    <a:close/>
                  </a:path>
                </a:pathLst>
              </a:custGeom>
              <a:solidFill>
                <a:srgbClr val="83B3BF"/>
              </a:solidFill>
              <a:ln w="3889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645B6C-2AF8-D43F-674B-F003B88C6B4B}"/>
                  </a:ext>
                </a:extLst>
              </p:cNvPr>
              <p:cNvSpPr/>
              <p:nvPr/>
            </p:nvSpPr>
            <p:spPr>
              <a:xfrm>
                <a:off x="3917295" y="4696397"/>
                <a:ext cx="1479627" cy="1090252"/>
              </a:xfrm>
              <a:custGeom>
                <a:avLst/>
                <a:gdLst>
                  <a:gd name="connsiteX0" fmla="*/ 1401753 w 1479627"/>
                  <a:gd name="connsiteY0" fmla="*/ 0 h 1090252"/>
                  <a:gd name="connsiteX1" fmla="*/ 77875 w 1479627"/>
                  <a:gd name="connsiteY1" fmla="*/ 0 h 1090252"/>
                  <a:gd name="connsiteX2" fmla="*/ 0 w 1479627"/>
                  <a:gd name="connsiteY2" fmla="*/ 77875 h 1090252"/>
                  <a:gd name="connsiteX3" fmla="*/ 77875 w 1479627"/>
                  <a:gd name="connsiteY3" fmla="*/ 155750 h 1090252"/>
                  <a:gd name="connsiteX4" fmla="*/ 661939 w 1479627"/>
                  <a:gd name="connsiteY4" fmla="*/ 155750 h 1090252"/>
                  <a:gd name="connsiteX5" fmla="*/ 661939 w 1479627"/>
                  <a:gd name="connsiteY5" fmla="*/ 934502 h 1090252"/>
                  <a:gd name="connsiteX6" fmla="*/ 428313 w 1479627"/>
                  <a:gd name="connsiteY6" fmla="*/ 934502 h 1090252"/>
                  <a:gd name="connsiteX7" fmla="*/ 428313 w 1479627"/>
                  <a:gd name="connsiteY7" fmla="*/ 1090252 h 1090252"/>
                  <a:gd name="connsiteX8" fmla="*/ 1051315 w 1479627"/>
                  <a:gd name="connsiteY8" fmla="*/ 1090252 h 1090252"/>
                  <a:gd name="connsiteX9" fmla="*/ 1051315 w 1479627"/>
                  <a:gd name="connsiteY9" fmla="*/ 934502 h 1090252"/>
                  <a:gd name="connsiteX10" fmla="*/ 817689 w 1479627"/>
                  <a:gd name="connsiteY10" fmla="*/ 934502 h 1090252"/>
                  <a:gd name="connsiteX11" fmla="*/ 817689 w 1479627"/>
                  <a:gd name="connsiteY11" fmla="*/ 155750 h 1090252"/>
                  <a:gd name="connsiteX12" fmla="*/ 1401753 w 1479627"/>
                  <a:gd name="connsiteY12" fmla="*/ 155750 h 1090252"/>
                  <a:gd name="connsiteX13" fmla="*/ 1479628 w 1479627"/>
                  <a:gd name="connsiteY13" fmla="*/ 77875 h 1090252"/>
                  <a:gd name="connsiteX14" fmla="*/ 1401753 w 1479627"/>
                  <a:gd name="connsiteY14" fmla="*/ 0 h 109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9627" h="1090252">
                    <a:moveTo>
                      <a:pt x="1401753" y="0"/>
                    </a:moveTo>
                    <a:lnTo>
                      <a:pt x="77875" y="0"/>
                    </a:lnTo>
                    <a:cubicBezTo>
                      <a:pt x="34865" y="0"/>
                      <a:pt x="0" y="34865"/>
                      <a:pt x="0" y="77875"/>
                    </a:cubicBezTo>
                    <a:cubicBezTo>
                      <a:pt x="0" y="120886"/>
                      <a:pt x="34865" y="155750"/>
                      <a:pt x="77875" y="155750"/>
                    </a:cubicBezTo>
                    <a:lnTo>
                      <a:pt x="661939" y="155750"/>
                    </a:lnTo>
                    <a:lnTo>
                      <a:pt x="661939" y="934502"/>
                    </a:lnTo>
                    <a:lnTo>
                      <a:pt x="428313" y="934502"/>
                    </a:lnTo>
                    <a:lnTo>
                      <a:pt x="428313" y="1090252"/>
                    </a:lnTo>
                    <a:lnTo>
                      <a:pt x="1051315" y="1090252"/>
                    </a:lnTo>
                    <a:lnTo>
                      <a:pt x="1051315" y="934502"/>
                    </a:lnTo>
                    <a:lnTo>
                      <a:pt x="817689" y="934502"/>
                    </a:lnTo>
                    <a:lnTo>
                      <a:pt x="817689" y="155750"/>
                    </a:lnTo>
                    <a:lnTo>
                      <a:pt x="1401753" y="155750"/>
                    </a:lnTo>
                    <a:cubicBezTo>
                      <a:pt x="1444763" y="155750"/>
                      <a:pt x="1479628" y="120886"/>
                      <a:pt x="1479628" y="77875"/>
                    </a:cubicBezTo>
                    <a:cubicBezTo>
                      <a:pt x="1479628" y="34865"/>
                      <a:pt x="1444763" y="0"/>
                      <a:pt x="1401753" y="0"/>
                    </a:cubicBezTo>
                    <a:close/>
                  </a:path>
                </a:pathLst>
              </a:custGeom>
              <a:solidFill>
                <a:schemeClr val="bg2">
                  <a:lumMod val="50000"/>
                </a:schemeClr>
              </a:solidFill>
              <a:ln w="3889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7CD262EF-4D0C-60CB-6151-E7FE36EE9E78}"/>
                  </a:ext>
                </a:extLst>
              </p:cNvPr>
              <p:cNvSpPr/>
              <p:nvPr/>
            </p:nvSpPr>
            <p:spPr>
              <a:xfrm>
                <a:off x="3203421" y="4384896"/>
                <a:ext cx="778751" cy="1401752"/>
              </a:xfrm>
              <a:custGeom>
                <a:avLst/>
                <a:gdLst>
                  <a:gd name="connsiteX0" fmla="*/ 700876 w 778751"/>
                  <a:gd name="connsiteY0" fmla="*/ 856627 h 1401752"/>
                  <a:gd name="connsiteX1" fmla="*/ 155750 w 778751"/>
                  <a:gd name="connsiteY1" fmla="*/ 856627 h 1401752"/>
                  <a:gd name="connsiteX2" fmla="*/ 155750 w 778751"/>
                  <a:gd name="connsiteY2" fmla="*/ 77875 h 1401752"/>
                  <a:gd name="connsiteX3" fmla="*/ 77875 w 778751"/>
                  <a:gd name="connsiteY3" fmla="*/ 0 h 1401752"/>
                  <a:gd name="connsiteX4" fmla="*/ 0 w 778751"/>
                  <a:gd name="connsiteY4" fmla="*/ 77875 h 1401752"/>
                  <a:gd name="connsiteX5" fmla="*/ 0 w 778751"/>
                  <a:gd name="connsiteY5" fmla="*/ 934502 h 1401752"/>
                  <a:gd name="connsiteX6" fmla="*/ 77875 w 778751"/>
                  <a:gd name="connsiteY6" fmla="*/ 1012377 h 1401752"/>
                  <a:gd name="connsiteX7" fmla="*/ 311501 w 778751"/>
                  <a:gd name="connsiteY7" fmla="*/ 1012377 h 1401752"/>
                  <a:gd name="connsiteX8" fmla="*/ 311501 w 778751"/>
                  <a:gd name="connsiteY8" fmla="*/ 1246002 h 1401752"/>
                  <a:gd name="connsiteX9" fmla="*/ 155750 w 778751"/>
                  <a:gd name="connsiteY9" fmla="*/ 1246002 h 1401752"/>
                  <a:gd name="connsiteX10" fmla="*/ 155750 w 778751"/>
                  <a:gd name="connsiteY10" fmla="*/ 1401753 h 1401752"/>
                  <a:gd name="connsiteX11" fmla="*/ 623001 w 778751"/>
                  <a:gd name="connsiteY11" fmla="*/ 1401753 h 1401752"/>
                  <a:gd name="connsiteX12" fmla="*/ 623001 w 778751"/>
                  <a:gd name="connsiteY12" fmla="*/ 1246002 h 1401752"/>
                  <a:gd name="connsiteX13" fmla="*/ 467251 w 778751"/>
                  <a:gd name="connsiteY13" fmla="*/ 1246002 h 1401752"/>
                  <a:gd name="connsiteX14" fmla="*/ 467251 w 778751"/>
                  <a:gd name="connsiteY14" fmla="*/ 1012377 h 1401752"/>
                  <a:gd name="connsiteX15" fmla="*/ 700876 w 778751"/>
                  <a:gd name="connsiteY15" fmla="*/ 1012377 h 1401752"/>
                  <a:gd name="connsiteX16" fmla="*/ 778751 w 778751"/>
                  <a:gd name="connsiteY16" fmla="*/ 934502 h 1401752"/>
                  <a:gd name="connsiteX17" fmla="*/ 700876 w 778751"/>
                  <a:gd name="connsiteY17" fmla="*/ 856627 h 14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8751" h="1401752">
                    <a:moveTo>
                      <a:pt x="700876" y="856627"/>
                    </a:moveTo>
                    <a:lnTo>
                      <a:pt x="155750" y="856627"/>
                    </a:lnTo>
                    <a:lnTo>
                      <a:pt x="155750" y="77875"/>
                    </a:lnTo>
                    <a:cubicBezTo>
                      <a:pt x="155750" y="34865"/>
                      <a:pt x="120886" y="0"/>
                      <a:pt x="77875" y="0"/>
                    </a:cubicBezTo>
                    <a:cubicBezTo>
                      <a:pt x="34865" y="0"/>
                      <a:pt x="0" y="34865"/>
                      <a:pt x="0" y="77875"/>
                    </a:cubicBezTo>
                    <a:lnTo>
                      <a:pt x="0" y="934502"/>
                    </a:lnTo>
                    <a:cubicBezTo>
                      <a:pt x="0" y="977512"/>
                      <a:pt x="34865" y="1012377"/>
                      <a:pt x="77875" y="1012377"/>
                    </a:cubicBezTo>
                    <a:lnTo>
                      <a:pt x="311501" y="1012377"/>
                    </a:lnTo>
                    <a:lnTo>
                      <a:pt x="311501" y="1246002"/>
                    </a:lnTo>
                    <a:lnTo>
                      <a:pt x="155750" y="1246002"/>
                    </a:lnTo>
                    <a:lnTo>
                      <a:pt x="155750" y="1401753"/>
                    </a:lnTo>
                    <a:lnTo>
                      <a:pt x="623001" y="1401753"/>
                    </a:lnTo>
                    <a:lnTo>
                      <a:pt x="623001" y="1246002"/>
                    </a:lnTo>
                    <a:lnTo>
                      <a:pt x="467251" y="1246002"/>
                    </a:lnTo>
                    <a:lnTo>
                      <a:pt x="467251" y="1012377"/>
                    </a:lnTo>
                    <a:lnTo>
                      <a:pt x="700876" y="1012377"/>
                    </a:lnTo>
                    <a:cubicBezTo>
                      <a:pt x="743887" y="1012377"/>
                      <a:pt x="778751" y="977512"/>
                      <a:pt x="778751" y="934502"/>
                    </a:cubicBezTo>
                    <a:cubicBezTo>
                      <a:pt x="778751" y="891491"/>
                      <a:pt x="743887" y="856627"/>
                      <a:pt x="700876" y="856627"/>
                    </a:cubicBezTo>
                    <a:close/>
                  </a:path>
                </a:pathLst>
              </a:custGeom>
              <a:solidFill>
                <a:schemeClr val="bg2">
                  <a:lumMod val="65000"/>
                </a:schemeClr>
              </a:solidFill>
              <a:ln w="3889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4F6A3320-9133-DA81-E4AE-E78CF6216ACB}"/>
                  </a:ext>
                </a:extLst>
              </p:cNvPr>
              <p:cNvSpPr/>
              <p:nvPr/>
            </p:nvSpPr>
            <p:spPr>
              <a:xfrm>
                <a:off x="5332045" y="4404365"/>
                <a:ext cx="778751" cy="1382283"/>
              </a:xfrm>
              <a:custGeom>
                <a:avLst/>
                <a:gdLst>
                  <a:gd name="connsiteX0" fmla="*/ 700876 w 778751"/>
                  <a:gd name="connsiteY0" fmla="*/ 0 h 1382283"/>
                  <a:gd name="connsiteX1" fmla="*/ 623001 w 778751"/>
                  <a:gd name="connsiteY1" fmla="*/ 77875 h 1382283"/>
                  <a:gd name="connsiteX2" fmla="*/ 623001 w 778751"/>
                  <a:gd name="connsiteY2" fmla="*/ 837158 h 1382283"/>
                  <a:gd name="connsiteX3" fmla="*/ 77875 w 778751"/>
                  <a:gd name="connsiteY3" fmla="*/ 837158 h 1382283"/>
                  <a:gd name="connsiteX4" fmla="*/ 0 w 778751"/>
                  <a:gd name="connsiteY4" fmla="*/ 915033 h 1382283"/>
                  <a:gd name="connsiteX5" fmla="*/ 77875 w 778751"/>
                  <a:gd name="connsiteY5" fmla="*/ 992908 h 1382283"/>
                  <a:gd name="connsiteX6" fmla="*/ 311501 w 778751"/>
                  <a:gd name="connsiteY6" fmla="*/ 992908 h 1382283"/>
                  <a:gd name="connsiteX7" fmla="*/ 311501 w 778751"/>
                  <a:gd name="connsiteY7" fmla="*/ 1226534 h 1382283"/>
                  <a:gd name="connsiteX8" fmla="*/ 155750 w 778751"/>
                  <a:gd name="connsiteY8" fmla="*/ 1226534 h 1382283"/>
                  <a:gd name="connsiteX9" fmla="*/ 155750 w 778751"/>
                  <a:gd name="connsiteY9" fmla="*/ 1382284 h 1382283"/>
                  <a:gd name="connsiteX10" fmla="*/ 623001 w 778751"/>
                  <a:gd name="connsiteY10" fmla="*/ 1382284 h 1382283"/>
                  <a:gd name="connsiteX11" fmla="*/ 623001 w 778751"/>
                  <a:gd name="connsiteY11" fmla="*/ 1226534 h 1382283"/>
                  <a:gd name="connsiteX12" fmla="*/ 467251 w 778751"/>
                  <a:gd name="connsiteY12" fmla="*/ 1226534 h 1382283"/>
                  <a:gd name="connsiteX13" fmla="*/ 467251 w 778751"/>
                  <a:gd name="connsiteY13" fmla="*/ 992908 h 1382283"/>
                  <a:gd name="connsiteX14" fmla="*/ 700876 w 778751"/>
                  <a:gd name="connsiteY14" fmla="*/ 992908 h 1382283"/>
                  <a:gd name="connsiteX15" fmla="*/ 778751 w 778751"/>
                  <a:gd name="connsiteY15" fmla="*/ 915033 h 1382283"/>
                  <a:gd name="connsiteX16" fmla="*/ 778751 w 778751"/>
                  <a:gd name="connsiteY16" fmla="*/ 77875 h 1382283"/>
                  <a:gd name="connsiteX17" fmla="*/ 700876 w 778751"/>
                  <a:gd name="connsiteY17" fmla="*/ 0 h 138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8751" h="1382283">
                    <a:moveTo>
                      <a:pt x="700876" y="0"/>
                    </a:moveTo>
                    <a:cubicBezTo>
                      <a:pt x="657866" y="0"/>
                      <a:pt x="623001" y="34865"/>
                      <a:pt x="623001" y="77875"/>
                    </a:cubicBezTo>
                    <a:lnTo>
                      <a:pt x="623001" y="837158"/>
                    </a:lnTo>
                    <a:lnTo>
                      <a:pt x="77875" y="837158"/>
                    </a:lnTo>
                    <a:cubicBezTo>
                      <a:pt x="34865" y="837158"/>
                      <a:pt x="0" y="872023"/>
                      <a:pt x="0" y="915033"/>
                    </a:cubicBezTo>
                    <a:cubicBezTo>
                      <a:pt x="0" y="958043"/>
                      <a:pt x="34865" y="992908"/>
                      <a:pt x="77875" y="992908"/>
                    </a:cubicBezTo>
                    <a:lnTo>
                      <a:pt x="311501" y="992908"/>
                    </a:lnTo>
                    <a:lnTo>
                      <a:pt x="311501" y="1226534"/>
                    </a:lnTo>
                    <a:lnTo>
                      <a:pt x="155750" y="1226534"/>
                    </a:lnTo>
                    <a:lnTo>
                      <a:pt x="155750" y="1382284"/>
                    </a:lnTo>
                    <a:lnTo>
                      <a:pt x="623001" y="1382284"/>
                    </a:lnTo>
                    <a:lnTo>
                      <a:pt x="623001" y="1226534"/>
                    </a:lnTo>
                    <a:lnTo>
                      <a:pt x="467251" y="1226534"/>
                    </a:lnTo>
                    <a:lnTo>
                      <a:pt x="467251" y="992908"/>
                    </a:lnTo>
                    <a:lnTo>
                      <a:pt x="700876" y="992908"/>
                    </a:lnTo>
                    <a:cubicBezTo>
                      <a:pt x="743887" y="992908"/>
                      <a:pt x="778751" y="958043"/>
                      <a:pt x="778751" y="915033"/>
                    </a:cubicBezTo>
                    <a:lnTo>
                      <a:pt x="778751" y="77875"/>
                    </a:lnTo>
                    <a:cubicBezTo>
                      <a:pt x="778751" y="34865"/>
                      <a:pt x="743887" y="0"/>
                      <a:pt x="700876" y="0"/>
                    </a:cubicBezTo>
                    <a:close/>
                  </a:path>
                </a:pathLst>
              </a:custGeom>
              <a:solidFill>
                <a:schemeClr val="bg2">
                  <a:lumMod val="65000"/>
                </a:schemeClr>
              </a:solidFill>
              <a:ln w="38894" cap="flat">
                <a:noFill/>
                <a:prstDash val="solid"/>
                <a:miter/>
              </a:ln>
            </p:spPr>
            <p:txBody>
              <a:bodyPr rtlCol="0" anchor="ctr"/>
              <a:lstStyle/>
              <a:p>
                <a:endParaRPr lang="en-US" dirty="0"/>
              </a:p>
            </p:txBody>
          </p:sp>
          <p:grpSp>
            <p:nvGrpSpPr>
              <p:cNvPr id="34" name="Group 33">
                <a:extLst>
                  <a:ext uri="{FF2B5EF4-FFF2-40B4-BE49-F238E27FC236}">
                    <a16:creationId xmlns:a16="http://schemas.microsoft.com/office/drawing/2014/main" id="{D99DB380-C758-584B-492E-8DB416652B75}"/>
                  </a:ext>
                </a:extLst>
              </p:cNvPr>
              <p:cNvGrpSpPr/>
              <p:nvPr/>
            </p:nvGrpSpPr>
            <p:grpSpPr>
              <a:xfrm>
                <a:off x="4840775" y="2916550"/>
                <a:ext cx="633869" cy="424708"/>
                <a:chOff x="6997430" y="2833991"/>
                <a:chExt cx="750683" cy="424708"/>
              </a:xfrm>
            </p:grpSpPr>
            <p:sp>
              <p:nvSpPr>
                <p:cNvPr id="35" name="Rectangle 34">
                  <a:extLst>
                    <a:ext uri="{FF2B5EF4-FFF2-40B4-BE49-F238E27FC236}">
                      <a16:creationId xmlns:a16="http://schemas.microsoft.com/office/drawing/2014/main" id="{6025D231-4705-95F8-7B12-CB9DB91B4991}"/>
                    </a:ext>
                  </a:extLst>
                </p:cNvPr>
                <p:cNvSpPr/>
                <p:nvPr/>
              </p:nvSpPr>
              <p:spPr>
                <a:xfrm>
                  <a:off x="6997430" y="2833991"/>
                  <a:ext cx="750683" cy="745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37160" bIns="0" rtlCol="0" anchor="ctr"/>
                <a:lstStyle/>
                <a:p>
                  <a:pPr marL="4763" algn="ctr"/>
                  <a:endParaRPr lang="en-US" dirty="0">
                    <a:solidFill>
                      <a:schemeClr val="tx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54A5322D-8278-3F1B-129B-B75862994483}"/>
                    </a:ext>
                  </a:extLst>
                </p:cNvPr>
                <p:cNvSpPr/>
                <p:nvPr/>
              </p:nvSpPr>
              <p:spPr>
                <a:xfrm>
                  <a:off x="6997430" y="3009089"/>
                  <a:ext cx="750683" cy="745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37160" bIns="0" rtlCol="0" anchor="ctr"/>
                <a:lstStyle/>
                <a:p>
                  <a:pPr marL="4763" algn="ctr"/>
                  <a:endParaRPr lang="en-US" dirty="0">
                    <a:solidFill>
                      <a:schemeClr val="tx1"/>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1BD9F403-023F-DD63-C6DE-105406FBA525}"/>
                    </a:ext>
                  </a:extLst>
                </p:cNvPr>
                <p:cNvSpPr/>
                <p:nvPr/>
              </p:nvSpPr>
              <p:spPr>
                <a:xfrm>
                  <a:off x="6997430" y="3184186"/>
                  <a:ext cx="750683" cy="745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37160" bIns="0" rtlCol="0" anchor="ctr"/>
                <a:lstStyle/>
                <a:p>
                  <a:pPr marL="4763" algn="ctr"/>
                  <a:endParaRPr lang="en-US" dirty="0">
                    <a:solidFill>
                      <a:schemeClr val="tx1"/>
                    </a:solidFill>
                    <a:latin typeface="Arial" panose="020B0604020202020204" pitchFamily="34" charset="0"/>
                    <a:cs typeface="Arial" panose="020B0604020202020204" pitchFamily="34" charset="0"/>
                  </a:endParaRPr>
                </a:p>
              </p:txBody>
            </p:sp>
          </p:grpSp>
        </p:grpSp>
        <p:grpSp>
          <p:nvGrpSpPr>
            <p:cNvPr id="7" name="Group 6">
              <a:extLst>
                <a:ext uri="{FF2B5EF4-FFF2-40B4-BE49-F238E27FC236}">
                  <a16:creationId xmlns:a16="http://schemas.microsoft.com/office/drawing/2014/main" id="{06B58A76-7726-2A96-FDDF-31E26C5AC7FC}"/>
                </a:ext>
              </a:extLst>
            </p:cNvPr>
            <p:cNvGrpSpPr/>
            <p:nvPr/>
          </p:nvGrpSpPr>
          <p:grpSpPr>
            <a:xfrm>
              <a:off x="3531552" y="1143000"/>
              <a:ext cx="2079153" cy="3077971"/>
              <a:chOff x="1745874" y="2465042"/>
              <a:chExt cx="328801" cy="486756"/>
            </a:xfrm>
            <a:solidFill>
              <a:srgbClr val="82B3BF"/>
            </a:solidFill>
          </p:grpSpPr>
          <p:sp>
            <p:nvSpPr>
              <p:cNvPr id="25" name="Freeform 38">
                <a:extLst>
                  <a:ext uri="{FF2B5EF4-FFF2-40B4-BE49-F238E27FC236}">
                    <a16:creationId xmlns:a16="http://schemas.microsoft.com/office/drawing/2014/main" id="{AC748579-C490-A635-CA2E-5327211BD1C8}"/>
                  </a:ext>
                </a:extLst>
              </p:cNvPr>
              <p:cNvSpPr>
                <a:spLocks/>
              </p:cNvSpPr>
              <p:nvPr/>
            </p:nvSpPr>
            <p:spPr bwMode="auto">
              <a:xfrm>
                <a:off x="1745874" y="2465042"/>
                <a:ext cx="328801" cy="348142"/>
              </a:xfrm>
              <a:custGeom>
                <a:avLst/>
                <a:gdLst>
                  <a:gd name="T0" fmla="*/ 0 w 209"/>
                  <a:gd name="T1" fmla="*/ 99 h 220"/>
                  <a:gd name="T2" fmla="*/ 60 w 209"/>
                  <a:gd name="T3" fmla="*/ 99 h 220"/>
                  <a:gd name="T4" fmla="*/ 70 w 209"/>
                  <a:gd name="T5" fmla="*/ 66 h 220"/>
                  <a:gd name="T6" fmla="*/ 104 w 209"/>
                  <a:gd name="T7" fmla="*/ 51 h 220"/>
                  <a:gd name="T8" fmla="*/ 137 w 209"/>
                  <a:gd name="T9" fmla="*/ 63 h 220"/>
                  <a:gd name="T10" fmla="*/ 146 w 209"/>
                  <a:gd name="T11" fmla="*/ 92 h 220"/>
                  <a:gd name="T12" fmla="*/ 138 w 209"/>
                  <a:gd name="T13" fmla="*/ 117 h 220"/>
                  <a:gd name="T14" fmla="*/ 126 w 209"/>
                  <a:gd name="T15" fmla="*/ 129 h 220"/>
                  <a:gd name="T16" fmla="*/ 111 w 209"/>
                  <a:gd name="T17" fmla="*/ 141 h 220"/>
                  <a:gd name="T18" fmla="*/ 84 w 209"/>
                  <a:gd name="T19" fmla="*/ 172 h 220"/>
                  <a:gd name="T20" fmla="*/ 77 w 209"/>
                  <a:gd name="T21" fmla="*/ 220 h 220"/>
                  <a:gd name="T22" fmla="*/ 133 w 209"/>
                  <a:gd name="T23" fmla="*/ 220 h 220"/>
                  <a:gd name="T24" fmla="*/ 135 w 209"/>
                  <a:gd name="T25" fmla="*/ 195 h 220"/>
                  <a:gd name="T26" fmla="*/ 151 w 209"/>
                  <a:gd name="T27" fmla="*/ 174 h 220"/>
                  <a:gd name="T28" fmla="*/ 166 w 209"/>
                  <a:gd name="T29" fmla="*/ 162 h 220"/>
                  <a:gd name="T30" fmla="*/ 196 w 209"/>
                  <a:gd name="T31" fmla="*/ 134 h 220"/>
                  <a:gd name="T32" fmla="*/ 209 w 209"/>
                  <a:gd name="T33" fmla="*/ 89 h 220"/>
                  <a:gd name="T34" fmla="*/ 178 w 209"/>
                  <a:gd name="T35" fmla="*/ 23 h 220"/>
                  <a:gd name="T36" fmla="*/ 101 w 209"/>
                  <a:gd name="T37" fmla="*/ 0 h 220"/>
                  <a:gd name="T38" fmla="*/ 41 w 209"/>
                  <a:gd name="T39" fmla="*/ 16 h 220"/>
                  <a:gd name="T40" fmla="*/ 0 w 209"/>
                  <a:gd name="T41" fmla="*/ 9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220">
                    <a:moveTo>
                      <a:pt x="0" y="99"/>
                    </a:moveTo>
                    <a:cubicBezTo>
                      <a:pt x="60" y="99"/>
                      <a:pt x="60" y="99"/>
                      <a:pt x="60" y="99"/>
                    </a:cubicBezTo>
                    <a:cubicBezTo>
                      <a:pt x="60" y="88"/>
                      <a:pt x="63" y="77"/>
                      <a:pt x="70" y="66"/>
                    </a:cubicBezTo>
                    <a:cubicBezTo>
                      <a:pt x="76" y="56"/>
                      <a:pt x="88" y="51"/>
                      <a:pt x="104" y="51"/>
                    </a:cubicBezTo>
                    <a:cubicBezTo>
                      <a:pt x="120" y="51"/>
                      <a:pt x="131" y="55"/>
                      <a:pt x="137" y="63"/>
                    </a:cubicBezTo>
                    <a:cubicBezTo>
                      <a:pt x="143" y="72"/>
                      <a:pt x="146" y="82"/>
                      <a:pt x="146" y="92"/>
                    </a:cubicBezTo>
                    <a:cubicBezTo>
                      <a:pt x="146" y="101"/>
                      <a:pt x="143" y="109"/>
                      <a:pt x="138" y="117"/>
                    </a:cubicBezTo>
                    <a:cubicBezTo>
                      <a:pt x="135" y="121"/>
                      <a:pt x="131" y="125"/>
                      <a:pt x="126" y="129"/>
                    </a:cubicBezTo>
                    <a:cubicBezTo>
                      <a:pt x="111" y="141"/>
                      <a:pt x="111" y="141"/>
                      <a:pt x="111" y="141"/>
                    </a:cubicBezTo>
                    <a:cubicBezTo>
                      <a:pt x="96" y="152"/>
                      <a:pt x="87" y="163"/>
                      <a:pt x="84" y="172"/>
                    </a:cubicBezTo>
                    <a:cubicBezTo>
                      <a:pt x="80" y="180"/>
                      <a:pt x="78" y="196"/>
                      <a:pt x="77" y="220"/>
                    </a:cubicBezTo>
                    <a:cubicBezTo>
                      <a:pt x="133" y="220"/>
                      <a:pt x="133" y="220"/>
                      <a:pt x="133" y="220"/>
                    </a:cubicBezTo>
                    <a:cubicBezTo>
                      <a:pt x="133" y="209"/>
                      <a:pt x="134" y="201"/>
                      <a:pt x="135" y="195"/>
                    </a:cubicBezTo>
                    <a:cubicBezTo>
                      <a:pt x="138" y="187"/>
                      <a:pt x="143" y="180"/>
                      <a:pt x="151" y="174"/>
                    </a:cubicBezTo>
                    <a:cubicBezTo>
                      <a:pt x="166" y="162"/>
                      <a:pt x="166" y="162"/>
                      <a:pt x="166" y="162"/>
                    </a:cubicBezTo>
                    <a:cubicBezTo>
                      <a:pt x="181" y="151"/>
                      <a:pt x="191" y="141"/>
                      <a:pt x="196" y="134"/>
                    </a:cubicBezTo>
                    <a:cubicBezTo>
                      <a:pt x="205" y="122"/>
                      <a:pt x="209" y="107"/>
                      <a:pt x="209" y="89"/>
                    </a:cubicBezTo>
                    <a:cubicBezTo>
                      <a:pt x="209" y="60"/>
                      <a:pt x="199" y="38"/>
                      <a:pt x="178" y="23"/>
                    </a:cubicBezTo>
                    <a:cubicBezTo>
                      <a:pt x="158" y="8"/>
                      <a:pt x="132" y="0"/>
                      <a:pt x="101" y="0"/>
                    </a:cubicBezTo>
                    <a:cubicBezTo>
                      <a:pt x="77" y="0"/>
                      <a:pt x="57" y="6"/>
                      <a:pt x="41" y="16"/>
                    </a:cubicBezTo>
                    <a:cubicBezTo>
                      <a:pt x="16" y="33"/>
                      <a:pt x="2" y="60"/>
                      <a:pt x="0" y="99"/>
                    </a:cubicBezTo>
                    <a:close/>
                  </a:path>
                </a:pathLst>
              </a:custGeom>
              <a:solidFill>
                <a:srgbClr val="002060"/>
              </a:solid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sp>
            <p:nvSpPr>
              <p:cNvPr id="26" name="Rectangle 39">
                <a:extLst>
                  <a:ext uri="{FF2B5EF4-FFF2-40B4-BE49-F238E27FC236}">
                    <a16:creationId xmlns:a16="http://schemas.microsoft.com/office/drawing/2014/main" id="{E4EF6C1E-EC30-112F-046A-0F1CCC9828A5}"/>
                  </a:ext>
                </a:extLst>
              </p:cNvPr>
              <p:cNvSpPr>
                <a:spLocks noChangeArrowheads="1"/>
              </p:cNvSpPr>
              <p:nvPr/>
            </p:nvSpPr>
            <p:spPr bwMode="auto">
              <a:xfrm>
                <a:off x="1863532" y="2856704"/>
                <a:ext cx="98317" cy="95094"/>
              </a:xfrm>
              <a:prstGeom prst="rect">
                <a:avLst/>
              </a:prstGeom>
              <a:solidFill>
                <a:srgbClr val="002060"/>
              </a:solid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grpSp>
        <p:grpSp>
          <p:nvGrpSpPr>
            <p:cNvPr id="8" name="Group 7">
              <a:extLst>
                <a:ext uri="{FF2B5EF4-FFF2-40B4-BE49-F238E27FC236}">
                  <a16:creationId xmlns:a16="http://schemas.microsoft.com/office/drawing/2014/main" id="{EBC9A099-ECCF-4C6D-4FCD-97731FE0B4A2}"/>
                </a:ext>
              </a:extLst>
            </p:cNvPr>
            <p:cNvGrpSpPr/>
            <p:nvPr/>
          </p:nvGrpSpPr>
          <p:grpSpPr>
            <a:xfrm>
              <a:off x="5730815" y="1740951"/>
              <a:ext cx="1269051" cy="1878699"/>
              <a:chOff x="1887317" y="2231220"/>
              <a:chExt cx="328801" cy="486756"/>
            </a:xfrm>
            <a:solidFill>
              <a:schemeClr val="tx2">
                <a:alpha val="50000"/>
              </a:schemeClr>
            </a:solidFill>
          </p:grpSpPr>
          <p:sp>
            <p:nvSpPr>
              <p:cNvPr id="23" name="Freeform 38">
                <a:extLst>
                  <a:ext uri="{FF2B5EF4-FFF2-40B4-BE49-F238E27FC236}">
                    <a16:creationId xmlns:a16="http://schemas.microsoft.com/office/drawing/2014/main" id="{B7253FFA-7282-90A9-3F15-A1B39F6262AC}"/>
                  </a:ext>
                </a:extLst>
              </p:cNvPr>
              <p:cNvSpPr>
                <a:spLocks/>
              </p:cNvSpPr>
              <p:nvPr/>
            </p:nvSpPr>
            <p:spPr bwMode="auto">
              <a:xfrm>
                <a:off x="1887317" y="2231220"/>
                <a:ext cx="328801" cy="348142"/>
              </a:xfrm>
              <a:custGeom>
                <a:avLst/>
                <a:gdLst>
                  <a:gd name="T0" fmla="*/ 0 w 209"/>
                  <a:gd name="T1" fmla="*/ 99 h 220"/>
                  <a:gd name="T2" fmla="*/ 60 w 209"/>
                  <a:gd name="T3" fmla="*/ 99 h 220"/>
                  <a:gd name="T4" fmla="*/ 70 w 209"/>
                  <a:gd name="T5" fmla="*/ 66 h 220"/>
                  <a:gd name="T6" fmla="*/ 104 w 209"/>
                  <a:gd name="T7" fmla="*/ 51 h 220"/>
                  <a:gd name="T8" fmla="*/ 137 w 209"/>
                  <a:gd name="T9" fmla="*/ 63 h 220"/>
                  <a:gd name="T10" fmla="*/ 146 w 209"/>
                  <a:gd name="T11" fmla="*/ 92 h 220"/>
                  <a:gd name="T12" fmla="*/ 138 w 209"/>
                  <a:gd name="T13" fmla="*/ 117 h 220"/>
                  <a:gd name="T14" fmla="*/ 126 w 209"/>
                  <a:gd name="T15" fmla="*/ 129 h 220"/>
                  <a:gd name="T16" fmla="*/ 111 w 209"/>
                  <a:gd name="T17" fmla="*/ 141 h 220"/>
                  <a:gd name="T18" fmla="*/ 84 w 209"/>
                  <a:gd name="T19" fmla="*/ 172 h 220"/>
                  <a:gd name="T20" fmla="*/ 77 w 209"/>
                  <a:gd name="T21" fmla="*/ 220 h 220"/>
                  <a:gd name="T22" fmla="*/ 133 w 209"/>
                  <a:gd name="T23" fmla="*/ 220 h 220"/>
                  <a:gd name="T24" fmla="*/ 135 w 209"/>
                  <a:gd name="T25" fmla="*/ 195 h 220"/>
                  <a:gd name="T26" fmla="*/ 151 w 209"/>
                  <a:gd name="T27" fmla="*/ 174 h 220"/>
                  <a:gd name="T28" fmla="*/ 166 w 209"/>
                  <a:gd name="T29" fmla="*/ 162 h 220"/>
                  <a:gd name="T30" fmla="*/ 196 w 209"/>
                  <a:gd name="T31" fmla="*/ 134 h 220"/>
                  <a:gd name="T32" fmla="*/ 209 w 209"/>
                  <a:gd name="T33" fmla="*/ 89 h 220"/>
                  <a:gd name="T34" fmla="*/ 178 w 209"/>
                  <a:gd name="T35" fmla="*/ 23 h 220"/>
                  <a:gd name="T36" fmla="*/ 101 w 209"/>
                  <a:gd name="T37" fmla="*/ 0 h 220"/>
                  <a:gd name="T38" fmla="*/ 41 w 209"/>
                  <a:gd name="T39" fmla="*/ 16 h 220"/>
                  <a:gd name="T40" fmla="*/ 0 w 209"/>
                  <a:gd name="T41" fmla="*/ 9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220">
                    <a:moveTo>
                      <a:pt x="0" y="99"/>
                    </a:moveTo>
                    <a:cubicBezTo>
                      <a:pt x="60" y="99"/>
                      <a:pt x="60" y="99"/>
                      <a:pt x="60" y="99"/>
                    </a:cubicBezTo>
                    <a:cubicBezTo>
                      <a:pt x="60" y="88"/>
                      <a:pt x="63" y="77"/>
                      <a:pt x="70" y="66"/>
                    </a:cubicBezTo>
                    <a:cubicBezTo>
                      <a:pt x="76" y="56"/>
                      <a:pt x="88" y="51"/>
                      <a:pt x="104" y="51"/>
                    </a:cubicBezTo>
                    <a:cubicBezTo>
                      <a:pt x="120" y="51"/>
                      <a:pt x="131" y="55"/>
                      <a:pt x="137" y="63"/>
                    </a:cubicBezTo>
                    <a:cubicBezTo>
                      <a:pt x="143" y="72"/>
                      <a:pt x="146" y="82"/>
                      <a:pt x="146" y="92"/>
                    </a:cubicBezTo>
                    <a:cubicBezTo>
                      <a:pt x="146" y="101"/>
                      <a:pt x="143" y="109"/>
                      <a:pt x="138" y="117"/>
                    </a:cubicBezTo>
                    <a:cubicBezTo>
                      <a:pt x="135" y="121"/>
                      <a:pt x="131" y="125"/>
                      <a:pt x="126" y="129"/>
                    </a:cubicBezTo>
                    <a:cubicBezTo>
                      <a:pt x="111" y="141"/>
                      <a:pt x="111" y="141"/>
                      <a:pt x="111" y="141"/>
                    </a:cubicBezTo>
                    <a:cubicBezTo>
                      <a:pt x="96" y="152"/>
                      <a:pt x="87" y="163"/>
                      <a:pt x="84" y="172"/>
                    </a:cubicBezTo>
                    <a:cubicBezTo>
                      <a:pt x="80" y="180"/>
                      <a:pt x="78" y="196"/>
                      <a:pt x="77" y="220"/>
                    </a:cubicBezTo>
                    <a:cubicBezTo>
                      <a:pt x="133" y="220"/>
                      <a:pt x="133" y="220"/>
                      <a:pt x="133" y="220"/>
                    </a:cubicBezTo>
                    <a:cubicBezTo>
                      <a:pt x="133" y="209"/>
                      <a:pt x="134" y="201"/>
                      <a:pt x="135" y="195"/>
                    </a:cubicBezTo>
                    <a:cubicBezTo>
                      <a:pt x="138" y="187"/>
                      <a:pt x="143" y="180"/>
                      <a:pt x="151" y="174"/>
                    </a:cubicBezTo>
                    <a:cubicBezTo>
                      <a:pt x="166" y="162"/>
                      <a:pt x="166" y="162"/>
                      <a:pt x="166" y="162"/>
                    </a:cubicBezTo>
                    <a:cubicBezTo>
                      <a:pt x="181" y="151"/>
                      <a:pt x="191" y="141"/>
                      <a:pt x="196" y="134"/>
                    </a:cubicBezTo>
                    <a:cubicBezTo>
                      <a:pt x="205" y="122"/>
                      <a:pt x="209" y="107"/>
                      <a:pt x="209" y="89"/>
                    </a:cubicBezTo>
                    <a:cubicBezTo>
                      <a:pt x="209" y="60"/>
                      <a:pt x="199" y="38"/>
                      <a:pt x="178" y="23"/>
                    </a:cubicBezTo>
                    <a:cubicBezTo>
                      <a:pt x="158" y="8"/>
                      <a:pt x="132" y="0"/>
                      <a:pt x="101" y="0"/>
                    </a:cubicBezTo>
                    <a:cubicBezTo>
                      <a:pt x="77" y="0"/>
                      <a:pt x="57" y="6"/>
                      <a:pt x="41" y="16"/>
                    </a:cubicBezTo>
                    <a:cubicBezTo>
                      <a:pt x="16" y="33"/>
                      <a:pt x="2" y="60"/>
                      <a:pt x="0" y="99"/>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sp>
            <p:nvSpPr>
              <p:cNvPr id="24" name="Rectangle 39">
                <a:extLst>
                  <a:ext uri="{FF2B5EF4-FFF2-40B4-BE49-F238E27FC236}">
                    <a16:creationId xmlns:a16="http://schemas.microsoft.com/office/drawing/2014/main" id="{56BA7894-7492-F90B-C516-0F8FAD404550}"/>
                  </a:ext>
                </a:extLst>
              </p:cNvPr>
              <p:cNvSpPr>
                <a:spLocks noChangeArrowheads="1"/>
              </p:cNvSpPr>
              <p:nvPr/>
            </p:nvSpPr>
            <p:spPr bwMode="auto">
              <a:xfrm>
                <a:off x="2004975" y="2622882"/>
                <a:ext cx="98317" cy="95094"/>
              </a:xfrm>
              <a:prstGeom prst="rect">
                <a:avLst/>
              </a:pr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grpSp>
        <p:grpSp>
          <p:nvGrpSpPr>
            <p:cNvPr id="9" name="Group 8">
              <a:extLst>
                <a:ext uri="{FF2B5EF4-FFF2-40B4-BE49-F238E27FC236}">
                  <a16:creationId xmlns:a16="http://schemas.microsoft.com/office/drawing/2014/main" id="{3D5C7914-50A6-A2E8-6D2E-9679E03B50FA}"/>
                </a:ext>
              </a:extLst>
            </p:cNvPr>
            <p:cNvGrpSpPr/>
            <p:nvPr/>
          </p:nvGrpSpPr>
          <p:grpSpPr>
            <a:xfrm>
              <a:off x="2272892" y="2802839"/>
              <a:ext cx="3529878" cy="1117470"/>
              <a:chOff x="1666827" y="3313284"/>
              <a:chExt cx="1620488" cy="513006"/>
            </a:xfrm>
            <a:solidFill>
              <a:schemeClr val="accent2">
                <a:alpha val="25000"/>
              </a:schemeClr>
            </a:solidFill>
          </p:grpSpPr>
          <p:sp>
            <p:nvSpPr>
              <p:cNvPr id="19" name="Freeform 38">
                <a:extLst>
                  <a:ext uri="{FF2B5EF4-FFF2-40B4-BE49-F238E27FC236}">
                    <a16:creationId xmlns:a16="http://schemas.microsoft.com/office/drawing/2014/main" id="{13EC4E97-73B5-7620-1F67-D68B4C085271}"/>
                  </a:ext>
                </a:extLst>
              </p:cNvPr>
              <p:cNvSpPr>
                <a:spLocks/>
              </p:cNvSpPr>
              <p:nvPr/>
            </p:nvSpPr>
            <p:spPr bwMode="auto">
              <a:xfrm>
                <a:off x="1666827" y="3339533"/>
                <a:ext cx="328801" cy="348142"/>
              </a:xfrm>
              <a:custGeom>
                <a:avLst/>
                <a:gdLst>
                  <a:gd name="T0" fmla="*/ 0 w 209"/>
                  <a:gd name="T1" fmla="*/ 99 h 220"/>
                  <a:gd name="T2" fmla="*/ 60 w 209"/>
                  <a:gd name="T3" fmla="*/ 99 h 220"/>
                  <a:gd name="T4" fmla="*/ 70 w 209"/>
                  <a:gd name="T5" fmla="*/ 66 h 220"/>
                  <a:gd name="T6" fmla="*/ 104 w 209"/>
                  <a:gd name="T7" fmla="*/ 51 h 220"/>
                  <a:gd name="T8" fmla="*/ 137 w 209"/>
                  <a:gd name="T9" fmla="*/ 63 h 220"/>
                  <a:gd name="T10" fmla="*/ 146 w 209"/>
                  <a:gd name="T11" fmla="*/ 92 h 220"/>
                  <a:gd name="T12" fmla="*/ 138 w 209"/>
                  <a:gd name="T13" fmla="*/ 117 h 220"/>
                  <a:gd name="T14" fmla="*/ 126 w 209"/>
                  <a:gd name="T15" fmla="*/ 129 h 220"/>
                  <a:gd name="T16" fmla="*/ 111 w 209"/>
                  <a:gd name="T17" fmla="*/ 141 h 220"/>
                  <a:gd name="T18" fmla="*/ 84 w 209"/>
                  <a:gd name="T19" fmla="*/ 172 h 220"/>
                  <a:gd name="T20" fmla="*/ 77 w 209"/>
                  <a:gd name="T21" fmla="*/ 220 h 220"/>
                  <a:gd name="T22" fmla="*/ 133 w 209"/>
                  <a:gd name="T23" fmla="*/ 220 h 220"/>
                  <a:gd name="T24" fmla="*/ 135 w 209"/>
                  <a:gd name="T25" fmla="*/ 195 h 220"/>
                  <a:gd name="T26" fmla="*/ 151 w 209"/>
                  <a:gd name="T27" fmla="*/ 174 h 220"/>
                  <a:gd name="T28" fmla="*/ 166 w 209"/>
                  <a:gd name="T29" fmla="*/ 162 h 220"/>
                  <a:gd name="T30" fmla="*/ 196 w 209"/>
                  <a:gd name="T31" fmla="*/ 134 h 220"/>
                  <a:gd name="T32" fmla="*/ 209 w 209"/>
                  <a:gd name="T33" fmla="*/ 89 h 220"/>
                  <a:gd name="T34" fmla="*/ 178 w 209"/>
                  <a:gd name="T35" fmla="*/ 23 h 220"/>
                  <a:gd name="T36" fmla="*/ 101 w 209"/>
                  <a:gd name="T37" fmla="*/ 0 h 220"/>
                  <a:gd name="T38" fmla="*/ 41 w 209"/>
                  <a:gd name="T39" fmla="*/ 16 h 220"/>
                  <a:gd name="T40" fmla="*/ 0 w 209"/>
                  <a:gd name="T41" fmla="*/ 9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220">
                    <a:moveTo>
                      <a:pt x="0" y="99"/>
                    </a:moveTo>
                    <a:cubicBezTo>
                      <a:pt x="60" y="99"/>
                      <a:pt x="60" y="99"/>
                      <a:pt x="60" y="99"/>
                    </a:cubicBezTo>
                    <a:cubicBezTo>
                      <a:pt x="60" y="88"/>
                      <a:pt x="63" y="77"/>
                      <a:pt x="70" y="66"/>
                    </a:cubicBezTo>
                    <a:cubicBezTo>
                      <a:pt x="76" y="56"/>
                      <a:pt x="88" y="51"/>
                      <a:pt x="104" y="51"/>
                    </a:cubicBezTo>
                    <a:cubicBezTo>
                      <a:pt x="120" y="51"/>
                      <a:pt x="131" y="55"/>
                      <a:pt x="137" y="63"/>
                    </a:cubicBezTo>
                    <a:cubicBezTo>
                      <a:pt x="143" y="72"/>
                      <a:pt x="146" y="82"/>
                      <a:pt x="146" y="92"/>
                    </a:cubicBezTo>
                    <a:cubicBezTo>
                      <a:pt x="146" y="101"/>
                      <a:pt x="143" y="109"/>
                      <a:pt x="138" y="117"/>
                    </a:cubicBezTo>
                    <a:cubicBezTo>
                      <a:pt x="135" y="121"/>
                      <a:pt x="131" y="125"/>
                      <a:pt x="126" y="129"/>
                    </a:cubicBezTo>
                    <a:cubicBezTo>
                      <a:pt x="111" y="141"/>
                      <a:pt x="111" y="141"/>
                      <a:pt x="111" y="141"/>
                    </a:cubicBezTo>
                    <a:cubicBezTo>
                      <a:pt x="96" y="152"/>
                      <a:pt x="87" y="163"/>
                      <a:pt x="84" y="172"/>
                    </a:cubicBezTo>
                    <a:cubicBezTo>
                      <a:pt x="80" y="180"/>
                      <a:pt x="78" y="196"/>
                      <a:pt x="77" y="220"/>
                    </a:cubicBezTo>
                    <a:cubicBezTo>
                      <a:pt x="133" y="220"/>
                      <a:pt x="133" y="220"/>
                      <a:pt x="133" y="220"/>
                    </a:cubicBezTo>
                    <a:cubicBezTo>
                      <a:pt x="133" y="209"/>
                      <a:pt x="134" y="201"/>
                      <a:pt x="135" y="195"/>
                    </a:cubicBezTo>
                    <a:cubicBezTo>
                      <a:pt x="138" y="187"/>
                      <a:pt x="143" y="180"/>
                      <a:pt x="151" y="174"/>
                    </a:cubicBezTo>
                    <a:cubicBezTo>
                      <a:pt x="166" y="162"/>
                      <a:pt x="166" y="162"/>
                      <a:pt x="166" y="162"/>
                    </a:cubicBezTo>
                    <a:cubicBezTo>
                      <a:pt x="181" y="151"/>
                      <a:pt x="191" y="141"/>
                      <a:pt x="196" y="134"/>
                    </a:cubicBezTo>
                    <a:cubicBezTo>
                      <a:pt x="205" y="122"/>
                      <a:pt x="209" y="107"/>
                      <a:pt x="209" y="89"/>
                    </a:cubicBezTo>
                    <a:cubicBezTo>
                      <a:pt x="209" y="60"/>
                      <a:pt x="199" y="38"/>
                      <a:pt x="178" y="23"/>
                    </a:cubicBezTo>
                    <a:cubicBezTo>
                      <a:pt x="158" y="8"/>
                      <a:pt x="132" y="0"/>
                      <a:pt x="101" y="0"/>
                    </a:cubicBezTo>
                    <a:cubicBezTo>
                      <a:pt x="77" y="0"/>
                      <a:pt x="57" y="6"/>
                      <a:pt x="41" y="16"/>
                    </a:cubicBezTo>
                    <a:cubicBezTo>
                      <a:pt x="16" y="33"/>
                      <a:pt x="2" y="60"/>
                      <a:pt x="0" y="99"/>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sp>
            <p:nvSpPr>
              <p:cNvPr id="20" name="Rectangle 39">
                <a:extLst>
                  <a:ext uri="{FF2B5EF4-FFF2-40B4-BE49-F238E27FC236}">
                    <a16:creationId xmlns:a16="http://schemas.microsoft.com/office/drawing/2014/main" id="{B2640387-630A-F3FC-8926-A3E64DA07C51}"/>
                  </a:ext>
                </a:extLst>
              </p:cNvPr>
              <p:cNvSpPr>
                <a:spLocks noChangeArrowheads="1"/>
              </p:cNvSpPr>
              <p:nvPr/>
            </p:nvSpPr>
            <p:spPr bwMode="auto">
              <a:xfrm>
                <a:off x="1784484" y="3731196"/>
                <a:ext cx="98317" cy="95094"/>
              </a:xfrm>
              <a:prstGeom prst="rect">
                <a:avLst/>
              </a:pr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sp>
            <p:nvSpPr>
              <p:cNvPr id="21" name="Freeform 38">
                <a:extLst>
                  <a:ext uri="{FF2B5EF4-FFF2-40B4-BE49-F238E27FC236}">
                    <a16:creationId xmlns:a16="http://schemas.microsoft.com/office/drawing/2014/main" id="{C7A79B88-86C6-28CD-416C-6CC40F735F58}"/>
                  </a:ext>
                </a:extLst>
              </p:cNvPr>
              <p:cNvSpPr>
                <a:spLocks/>
              </p:cNvSpPr>
              <p:nvPr/>
            </p:nvSpPr>
            <p:spPr bwMode="auto">
              <a:xfrm>
                <a:off x="2958514" y="3313284"/>
                <a:ext cx="328801" cy="348142"/>
              </a:xfrm>
              <a:custGeom>
                <a:avLst/>
                <a:gdLst>
                  <a:gd name="T0" fmla="*/ 0 w 209"/>
                  <a:gd name="T1" fmla="*/ 99 h 220"/>
                  <a:gd name="T2" fmla="*/ 60 w 209"/>
                  <a:gd name="T3" fmla="*/ 99 h 220"/>
                  <a:gd name="T4" fmla="*/ 70 w 209"/>
                  <a:gd name="T5" fmla="*/ 66 h 220"/>
                  <a:gd name="T6" fmla="*/ 104 w 209"/>
                  <a:gd name="T7" fmla="*/ 51 h 220"/>
                  <a:gd name="T8" fmla="*/ 137 w 209"/>
                  <a:gd name="T9" fmla="*/ 63 h 220"/>
                  <a:gd name="T10" fmla="*/ 146 w 209"/>
                  <a:gd name="T11" fmla="*/ 92 h 220"/>
                  <a:gd name="T12" fmla="*/ 138 w 209"/>
                  <a:gd name="T13" fmla="*/ 117 h 220"/>
                  <a:gd name="T14" fmla="*/ 126 w 209"/>
                  <a:gd name="T15" fmla="*/ 129 h 220"/>
                  <a:gd name="T16" fmla="*/ 111 w 209"/>
                  <a:gd name="T17" fmla="*/ 141 h 220"/>
                  <a:gd name="T18" fmla="*/ 84 w 209"/>
                  <a:gd name="T19" fmla="*/ 172 h 220"/>
                  <a:gd name="T20" fmla="*/ 77 w 209"/>
                  <a:gd name="T21" fmla="*/ 220 h 220"/>
                  <a:gd name="T22" fmla="*/ 133 w 209"/>
                  <a:gd name="T23" fmla="*/ 220 h 220"/>
                  <a:gd name="T24" fmla="*/ 135 w 209"/>
                  <a:gd name="T25" fmla="*/ 195 h 220"/>
                  <a:gd name="T26" fmla="*/ 151 w 209"/>
                  <a:gd name="T27" fmla="*/ 174 h 220"/>
                  <a:gd name="T28" fmla="*/ 166 w 209"/>
                  <a:gd name="T29" fmla="*/ 162 h 220"/>
                  <a:gd name="T30" fmla="*/ 196 w 209"/>
                  <a:gd name="T31" fmla="*/ 134 h 220"/>
                  <a:gd name="T32" fmla="*/ 209 w 209"/>
                  <a:gd name="T33" fmla="*/ 89 h 220"/>
                  <a:gd name="T34" fmla="*/ 178 w 209"/>
                  <a:gd name="T35" fmla="*/ 23 h 220"/>
                  <a:gd name="T36" fmla="*/ 101 w 209"/>
                  <a:gd name="T37" fmla="*/ 0 h 220"/>
                  <a:gd name="T38" fmla="*/ 41 w 209"/>
                  <a:gd name="T39" fmla="*/ 16 h 220"/>
                  <a:gd name="T40" fmla="*/ 0 w 209"/>
                  <a:gd name="T41" fmla="*/ 9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220">
                    <a:moveTo>
                      <a:pt x="0" y="99"/>
                    </a:moveTo>
                    <a:cubicBezTo>
                      <a:pt x="60" y="99"/>
                      <a:pt x="60" y="99"/>
                      <a:pt x="60" y="99"/>
                    </a:cubicBezTo>
                    <a:cubicBezTo>
                      <a:pt x="60" y="88"/>
                      <a:pt x="63" y="77"/>
                      <a:pt x="70" y="66"/>
                    </a:cubicBezTo>
                    <a:cubicBezTo>
                      <a:pt x="76" y="56"/>
                      <a:pt x="88" y="51"/>
                      <a:pt x="104" y="51"/>
                    </a:cubicBezTo>
                    <a:cubicBezTo>
                      <a:pt x="120" y="51"/>
                      <a:pt x="131" y="55"/>
                      <a:pt x="137" y="63"/>
                    </a:cubicBezTo>
                    <a:cubicBezTo>
                      <a:pt x="143" y="72"/>
                      <a:pt x="146" y="82"/>
                      <a:pt x="146" y="92"/>
                    </a:cubicBezTo>
                    <a:cubicBezTo>
                      <a:pt x="146" y="101"/>
                      <a:pt x="143" y="109"/>
                      <a:pt x="138" y="117"/>
                    </a:cubicBezTo>
                    <a:cubicBezTo>
                      <a:pt x="135" y="121"/>
                      <a:pt x="131" y="125"/>
                      <a:pt x="126" y="129"/>
                    </a:cubicBezTo>
                    <a:cubicBezTo>
                      <a:pt x="111" y="141"/>
                      <a:pt x="111" y="141"/>
                      <a:pt x="111" y="141"/>
                    </a:cubicBezTo>
                    <a:cubicBezTo>
                      <a:pt x="96" y="152"/>
                      <a:pt x="87" y="163"/>
                      <a:pt x="84" y="172"/>
                    </a:cubicBezTo>
                    <a:cubicBezTo>
                      <a:pt x="80" y="180"/>
                      <a:pt x="78" y="196"/>
                      <a:pt x="77" y="220"/>
                    </a:cubicBezTo>
                    <a:cubicBezTo>
                      <a:pt x="133" y="220"/>
                      <a:pt x="133" y="220"/>
                      <a:pt x="133" y="220"/>
                    </a:cubicBezTo>
                    <a:cubicBezTo>
                      <a:pt x="133" y="209"/>
                      <a:pt x="134" y="201"/>
                      <a:pt x="135" y="195"/>
                    </a:cubicBezTo>
                    <a:cubicBezTo>
                      <a:pt x="138" y="187"/>
                      <a:pt x="143" y="180"/>
                      <a:pt x="151" y="174"/>
                    </a:cubicBezTo>
                    <a:cubicBezTo>
                      <a:pt x="166" y="162"/>
                      <a:pt x="166" y="162"/>
                      <a:pt x="166" y="162"/>
                    </a:cubicBezTo>
                    <a:cubicBezTo>
                      <a:pt x="181" y="151"/>
                      <a:pt x="191" y="141"/>
                      <a:pt x="196" y="134"/>
                    </a:cubicBezTo>
                    <a:cubicBezTo>
                      <a:pt x="205" y="122"/>
                      <a:pt x="209" y="107"/>
                      <a:pt x="209" y="89"/>
                    </a:cubicBezTo>
                    <a:cubicBezTo>
                      <a:pt x="209" y="60"/>
                      <a:pt x="199" y="38"/>
                      <a:pt x="178" y="23"/>
                    </a:cubicBezTo>
                    <a:cubicBezTo>
                      <a:pt x="158" y="8"/>
                      <a:pt x="132" y="0"/>
                      <a:pt x="101" y="0"/>
                    </a:cubicBezTo>
                    <a:cubicBezTo>
                      <a:pt x="77" y="0"/>
                      <a:pt x="57" y="6"/>
                      <a:pt x="41" y="16"/>
                    </a:cubicBezTo>
                    <a:cubicBezTo>
                      <a:pt x="16" y="33"/>
                      <a:pt x="2" y="60"/>
                      <a:pt x="0" y="99"/>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sp>
            <p:nvSpPr>
              <p:cNvPr id="22" name="Rectangle 39">
                <a:extLst>
                  <a:ext uri="{FF2B5EF4-FFF2-40B4-BE49-F238E27FC236}">
                    <a16:creationId xmlns:a16="http://schemas.microsoft.com/office/drawing/2014/main" id="{327EDD5C-F907-599A-DA97-C3A4B036A1BF}"/>
                  </a:ext>
                </a:extLst>
              </p:cNvPr>
              <p:cNvSpPr>
                <a:spLocks noChangeArrowheads="1"/>
              </p:cNvSpPr>
              <p:nvPr/>
            </p:nvSpPr>
            <p:spPr bwMode="auto">
              <a:xfrm>
                <a:off x="3076171" y="3704947"/>
                <a:ext cx="98317" cy="95094"/>
              </a:xfrm>
              <a:prstGeom prst="rect">
                <a:avLst/>
              </a:pr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grpSp>
        <p:grpSp>
          <p:nvGrpSpPr>
            <p:cNvPr id="10" name="Group 9">
              <a:extLst>
                <a:ext uri="{FF2B5EF4-FFF2-40B4-BE49-F238E27FC236}">
                  <a16:creationId xmlns:a16="http://schemas.microsoft.com/office/drawing/2014/main" id="{9276A60F-FD00-135D-F316-E50187216E91}"/>
                </a:ext>
              </a:extLst>
            </p:cNvPr>
            <p:cNvGrpSpPr/>
            <p:nvPr/>
          </p:nvGrpSpPr>
          <p:grpSpPr>
            <a:xfrm>
              <a:off x="3780609" y="2954064"/>
              <a:ext cx="383965" cy="568424"/>
              <a:chOff x="399931" y="2483420"/>
              <a:chExt cx="328801" cy="486758"/>
            </a:xfrm>
            <a:solidFill>
              <a:srgbClr val="82B3BF"/>
            </a:solidFill>
          </p:grpSpPr>
          <p:sp>
            <p:nvSpPr>
              <p:cNvPr id="17" name="Freeform 38">
                <a:extLst>
                  <a:ext uri="{FF2B5EF4-FFF2-40B4-BE49-F238E27FC236}">
                    <a16:creationId xmlns:a16="http://schemas.microsoft.com/office/drawing/2014/main" id="{35D8E6CE-9A51-CBA7-2399-5A4C3A0B44FB}"/>
                  </a:ext>
                </a:extLst>
              </p:cNvPr>
              <p:cNvSpPr>
                <a:spLocks/>
              </p:cNvSpPr>
              <p:nvPr/>
            </p:nvSpPr>
            <p:spPr bwMode="auto">
              <a:xfrm>
                <a:off x="399931" y="2483420"/>
                <a:ext cx="328801" cy="348142"/>
              </a:xfrm>
              <a:custGeom>
                <a:avLst/>
                <a:gdLst>
                  <a:gd name="T0" fmla="*/ 0 w 209"/>
                  <a:gd name="T1" fmla="*/ 99 h 220"/>
                  <a:gd name="T2" fmla="*/ 60 w 209"/>
                  <a:gd name="T3" fmla="*/ 99 h 220"/>
                  <a:gd name="T4" fmla="*/ 70 w 209"/>
                  <a:gd name="T5" fmla="*/ 66 h 220"/>
                  <a:gd name="T6" fmla="*/ 104 w 209"/>
                  <a:gd name="T7" fmla="*/ 51 h 220"/>
                  <a:gd name="T8" fmla="*/ 137 w 209"/>
                  <a:gd name="T9" fmla="*/ 63 h 220"/>
                  <a:gd name="T10" fmla="*/ 146 w 209"/>
                  <a:gd name="T11" fmla="*/ 92 h 220"/>
                  <a:gd name="T12" fmla="*/ 138 w 209"/>
                  <a:gd name="T13" fmla="*/ 117 h 220"/>
                  <a:gd name="T14" fmla="*/ 126 w 209"/>
                  <a:gd name="T15" fmla="*/ 129 h 220"/>
                  <a:gd name="T16" fmla="*/ 111 w 209"/>
                  <a:gd name="T17" fmla="*/ 141 h 220"/>
                  <a:gd name="T18" fmla="*/ 84 w 209"/>
                  <a:gd name="T19" fmla="*/ 172 h 220"/>
                  <a:gd name="T20" fmla="*/ 77 w 209"/>
                  <a:gd name="T21" fmla="*/ 220 h 220"/>
                  <a:gd name="T22" fmla="*/ 133 w 209"/>
                  <a:gd name="T23" fmla="*/ 220 h 220"/>
                  <a:gd name="T24" fmla="*/ 135 w 209"/>
                  <a:gd name="T25" fmla="*/ 195 h 220"/>
                  <a:gd name="T26" fmla="*/ 151 w 209"/>
                  <a:gd name="T27" fmla="*/ 174 h 220"/>
                  <a:gd name="T28" fmla="*/ 166 w 209"/>
                  <a:gd name="T29" fmla="*/ 162 h 220"/>
                  <a:gd name="T30" fmla="*/ 196 w 209"/>
                  <a:gd name="T31" fmla="*/ 134 h 220"/>
                  <a:gd name="T32" fmla="*/ 209 w 209"/>
                  <a:gd name="T33" fmla="*/ 89 h 220"/>
                  <a:gd name="T34" fmla="*/ 178 w 209"/>
                  <a:gd name="T35" fmla="*/ 23 h 220"/>
                  <a:gd name="T36" fmla="*/ 101 w 209"/>
                  <a:gd name="T37" fmla="*/ 0 h 220"/>
                  <a:gd name="T38" fmla="*/ 41 w 209"/>
                  <a:gd name="T39" fmla="*/ 16 h 220"/>
                  <a:gd name="T40" fmla="*/ 0 w 209"/>
                  <a:gd name="T41" fmla="*/ 9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220">
                    <a:moveTo>
                      <a:pt x="0" y="99"/>
                    </a:moveTo>
                    <a:cubicBezTo>
                      <a:pt x="60" y="99"/>
                      <a:pt x="60" y="99"/>
                      <a:pt x="60" y="99"/>
                    </a:cubicBezTo>
                    <a:cubicBezTo>
                      <a:pt x="60" y="88"/>
                      <a:pt x="63" y="77"/>
                      <a:pt x="70" y="66"/>
                    </a:cubicBezTo>
                    <a:cubicBezTo>
                      <a:pt x="76" y="56"/>
                      <a:pt x="88" y="51"/>
                      <a:pt x="104" y="51"/>
                    </a:cubicBezTo>
                    <a:cubicBezTo>
                      <a:pt x="120" y="51"/>
                      <a:pt x="131" y="55"/>
                      <a:pt x="137" y="63"/>
                    </a:cubicBezTo>
                    <a:cubicBezTo>
                      <a:pt x="143" y="72"/>
                      <a:pt x="146" y="82"/>
                      <a:pt x="146" y="92"/>
                    </a:cubicBezTo>
                    <a:cubicBezTo>
                      <a:pt x="146" y="101"/>
                      <a:pt x="143" y="109"/>
                      <a:pt x="138" y="117"/>
                    </a:cubicBezTo>
                    <a:cubicBezTo>
                      <a:pt x="135" y="121"/>
                      <a:pt x="131" y="125"/>
                      <a:pt x="126" y="129"/>
                    </a:cubicBezTo>
                    <a:cubicBezTo>
                      <a:pt x="111" y="141"/>
                      <a:pt x="111" y="141"/>
                      <a:pt x="111" y="141"/>
                    </a:cubicBezTo>
                    <a:cubicBezTo>
                      <a:pt x="96" y="152"/>
                      <a:pt x="87" y="163"/>
                      <a:pt x="84" y="172"/>
                    </a:cubicBezTo>
                    <a:cubicBezTo>
                      <a:pt x="80" y="180"/>
                      <a:pt x="78" y="196"/>
                      <a:pt x="77" y="220"/>
                    </a:cubicBezTo>
                    <a:cubicBezTo>
                      <a:pt x="133" y="220"/>
                      <a:pt x="133" y="220"/>
                      <a:pt x="133" y="220"/>
                    </a:cubicBezTo>
                    <a:cubicBezTo>
                      <a:pt x="133" y="209"/>
                      <a:pt x="134" y="201"/>
                      <a:pt x="135" y="195"/>
                    </a:cubicBezTo>
                    <a:cubicBezTo>
                      <a:pt x="138" y="187"/>
                      <a:pt x="143" y="180"/>
                      <a:pt x="151" y="174"/>
                    </a:cubicBezTo>
                    <a:cubicBezTo>
                      <a:pt x="166" y="162"/>
                      <a:pt x="166" y="162"/>
                      <a:pt x="166" y="162"/>
                    </a:cubicBezTo>
                    <a:cubicBezTo>
                      <a:pt x="181" y="151"/>
                      <a:pt x="191" y="141"/>
                      <a:pt x="196" y="134"/>
                    </a:cubicBezTo>
                    <a:cubicBezTo>
                      <a:pt x="205" y="122"/>
                      <a:pt x="209" y="107"/>
                      <a:pt x="209" y="89"/>
                    </a:cubicBezTo>
                    <a:cubicBezTo>
                      <a:pt x="209" y="60"/>
                      <a:pt x="199" y="38"/>
                      <a:pt x="178" y="23"/>
                    </a:cubicBezTo>
                    <a:cubicBezTo>
                      <a:pt x="158" y="8"/>
                      <a:pt x="132" y="0"/>
                      <a:pt x="101" y="0"/>
                    </a:cubicBezTo>
                    <a:cubicBezTo>
                      <a:pt x="77" y="0"/>
                      <a:pt x="57" y="6"/>
                      <a:pt x="41" y="16"/>
                    </a:cubicBezTo>
                    <a:cubicBezTo>
                      <a:pt x="16" y="33"/>
                      <a:pt x="2" y="60"/>
                      <a:pt x="0" y="99"/>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sp>
            <p:nvSpPr>
              <p:cNvPr id="18" name="Rectangle 39">
                <a:extLst>
                  <a:ext uri="{FF2B5EF4-FFF2-40B4-BE49-F238E27FC236}">
                    <a16:creationId xmlns:a16="http://schemas.microsoft.com/office/drawing/2014/main" id="{C27B8C32-23A4-5700-C757-31210F1A0AD6}"/>
                  </a:ext>
                </a:extLst>
              </p:cNvPr>
              <p:cNvSpPr>
                <a:spLocks noChangeArrowheads="1"/>
              </p:cNvSpPr>
              <p:nvPr/>
            </p:nvSpPr>
            <p:spPr bwMode="auto">
              <a:xfrm>
                <a:off x="517590" y="2875084"/>
                <a:ext cx="98317" cy="95094"/>
              </a:xfrm>
              <a:prstGeom prst="rect">
                <a:avLst/>
              </a:pr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grpSp>
        <p:grpSp>
          <p:nvGrpSpPr>
            <p:cNvPr id="11" name="Group 10">
              <a:extLst>
                <a:ext uri="{FF2B5EF4-FFF2-40B4-BE49-F238E27FC236}">
                  <a16:creationId xmlns:a16="http://schemas.microsoft.com/office/drawing/2014/main" id="{A3D522D4-491F-473E-0F26-8D63A74BBDC8}"/>
                </a:ext>
              </a:extLst>
            </p:cNvPr>
            <p:cNvGrpSpPr/>
            <p:nvPr/>
          </p:nvGrpSpPr>
          <p:grpSpPr>
            <a:xfrm>
              <a:off x="5745285" y="2489526"/>
              <a:ext cx="383965" cy="568424"/>
              <a:chOff x="399931" y="2483420"/>
              <a:chExt cx="328801" cy="486758"/>
            </a:xfrm>
            <a:solidFill>
              <a:srgbClr val="82B3BF"/>
            </a:solidFill>
          </p:grpSpPr>
          <p:sp>
            <p:nvSpPr>
              <p:cNvPr id="15" name="Freeform 38">
                <a:extLst>
                  <a:ext uri="{FF2B5EF4-FFF2-40B4-BE49-F238E27FC236}">
                    <a16:creationId xmlns:a16="http://schemas.microsoft.com/office/drawing/2014/main" id="{D01936C6-EAD0-5F04-320D-6FEE11367AFD}"/>
                  </a:ext>
                </a:extLst>
              </p:cNvPr>
              <p:cNvSpPr>
                <a:spLocks/>
              </p:cNvSpPr>
              <p:nvPr/>
            </p:nvSpPr>
            <p:spPr bwMode="auto">
              <a:xfrm>
                <a:off x="399931" y="2483420"/>
                <a:ext cx="328801" cy="348142"/>
              </a:xfrm>
              <a:custGeom>
                <a:avLst/>
                <a:gdLst>
                  <a:gd name="T0" fmla="*/ 0 w 209"/>
                  <a:gd name="T1" fmla="*/ 99 h 220"/>
                  <a:gd name="T2" fmla="*/ 60 w 209"/>
                  <a:gd name="T3" fmla="*/ 99 h 220"/>
                  <a:gd name="T4" fmla="*/ 70 w 209"/>
                  <a:gd name="T5" fmla="*/ 66 h 220"/>
                  <a:gd name="T6" fmla="*/ 104 w 209"/>
                  <a:gd name="T7" fmla="*/ 51 h 220"/>
                  <a:gd name="T8" fmla="*/ 137 w 209"/>
                  <a:gd name="T9" fmla="*/ 63 h 220"/>
                  <a:gd name="T10" fmla="*/ 146 w 209"/>
                  <a:gd name="T11" fmla="*/ 92 h 220"/>
                  <a:gd name="T12" fmla="*/ 138 w 209"/>
                  <a:gd name="T13" fmla="*/ 117 h 220"/>
                  <a:gd name="T14" fmla="*/ 126 w 209"/>
                  <a:gd name="T15" fmla="*/ 129 h 220"/>
                  <a:gd name="T16" fmla="*/ 111 w 209"/>
                  <a:gd name="T17" fmla="*/ 141 h 220"/>
                  <a:gd name="T18" fmla="*/ 84 w 209"/>
                  <a:gd name="T19" fmla="*/ 172 h 220"/>
                  <a:gd name="T20" fmla="*/ 77 w 209"/>
                  <a:gd name="T21" fmla="*/ 220 h 220"/>
                  <a:gd name="T22" fmla="*/ 133 w 209"/>
                  <a:gd name="T23" fmla="*/ 220 h 220"/>
                  <a:gd name="T24" fmla="*/ 135 w 209"/>
                  <a:gd name="T25" fmla="*/ 195 h 220"/>
                  <a:gd name="T26" fmla="*/ 151 w 209"/>
                  <a:gd name="T27" fmla="*/ 174 h 220"/>
                  <a:gd name="T28" fmla="*/ 166 w 209"/>
                  <a:gd name="T29" fmla="*/ 162 h 220"/>
                  <a:gd name="T30" fmla="*/ 196 w 209"/>
                  <a:gd name="T31" fmla="*/ 134 h 220"/>
                  <a:gd name="T32" fmla="*/ 209 w 209"/>
                  <a:gd name="T33" fmla="*/ 89 h 220"/>
                  <a:gd name="T34" fmla="*/ 178 w 209"/>
                  <a:gd name="T35" fmla="*/ 23 h 220"/>
                  <a:gd name="T36" fmla="*/ 101 w 209"/>
                  <a:gd name="T37" fmla="*/ 0 h 220"/>
                  <a:gd name="T38" fmla="*/ 41 w 209"/>
                  <a:gd name="T39" fmla="*/ 16 h 220"/>
                  <a:gd name="T40" fmla="*/ 0 w 209"/>
                  <a:gd name="T41" fmla="*/ 9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220">
                    <a:moveTo>
                      <a:pt x="0" y="99"/>
                    </a:moveTo>
                    <a:cubicBezTo>
                      <a:pt x="60" y="99"/>
                      <a:pt x="60" y="99"/>
                      <a:pt x="60" y="99"/>
                    </a:cubicBezTo>
                    <a:cubicBezTo>
                      <a:pt x="60" y="88"/>
                      <a:pt x="63" y="77"/>
                      <a:pt x="70" y="66"/>
                    </a:cubicBezTo>
                    <a:cubicBezTo>
                      <a:pt x="76" y="56"/>
                      <a:pt x="88" y="51"/>
                      <a:pt x="104" y="51"/>
                    </a:cubicBezTo>
                    <a:cubicBezTo>
                      <a:pt x="120" y="51"/>
                      <a:pt x="131" y="55"/>
                      <a:pt x="137" y="63"/>
                    </a:cubicBezTo>
                    <a:cubicBezTo>
                      <a:pt x="143" y="72"/>
                      <a:pt x="146" y="82"/>
                      <a:pt x="146" y="92"/>
                    </a:cubicBezTo>
                    <a:cubicBezTo>
                      <a:pt x="146" y="101"/>
                      <a:pt x="143" y="109"/>
                      <a:pt x="138" y="117"/>
                    </a:cubicBezTo>
                    <a:cubicBezTo>
                      <a:pt x="135" y="121"/>
                      <a:pt x="131" y="125"/>
                      <a:pt x="126" y="129"/>
                    </a:cubicBezTo>
                    <a:cubicBezTo>
                      <a:pt x="111" y="141"/>
                      <a:pt x="111" y="141"/>
                      <a:pt x="111" y="141"/>
                    </a:cubicBezTo>
                    <a:cubicBezTo>
                      <a:pt x="96" y="152"/>
                      <a:pt x="87" y="163"/>
                      <a:pt x="84" y="172"/>
                    </a:cubicBezTo>
                    <a:cubicBezTo>
                      <a:pt x="80" y="180"/>
                      <a:pt x="78" y="196"/>
                      <a:pt x="77" y="220"/>
                    </a:cubicBezTo>
                    <a:cubicBezTo>
                      <a:pt x="133" y="220"/>
                      <a:pt x="133" y="220"/>
                      <a:pt x="133" y="220"/>
                    </a:cubicBezTo>
                    <a:cubicBezTo>
                      <a:pt x="133" y="209"/>
                      <a:pt x="134" y="201"/>
                      <a:pt x="135" y="195"/>
                    </a:cubicBezTo>
                    <a:cubicBezTo>
                      <a:pt x="138" y="187"/>
                      <a:pt x="143" y="180"/>
                      <a:pt x="151" y="174"/>
                    </a:cubicBezTo>
                    <a:cubicBezTo>
                      <a:pt x="166" y="162"/>
                      <a:pt x="166" y="162"/>
                      <a:pt x="166" y="162"/>
                    </a:cubicBezTo>
                    <a:cubicBezTo>
                      <a:pt x="181" y="151"/>
                      <a:pt x="191" y="141"/>
                      <a:pt x="196" y="134"/>
                    </a:cubicBezTo>
                    <a:cubicBezTo>
                      <a:pt x="205" y="122"/>
                      <a:pt x="209" y="107"/>
                      <a:pt x="209" y="89"/>
                    </a:cubicBezTo>
                    <a:cubicBezTo>
                      <a:pt x="209" y="60"/>
                      <a:pt x="199" y="38"/>
                      <a:pt x="178" y="23"/>
                    </a:cubicBezTo>
                    <a:cubicBezTo>
                      <a:pt x="158" y="8"/>
                      <a:pt x="132" y="0"/>
                      <a:pt x="101" y="0"/>
                    </a:cubicBezTo>
                    <a:cubicBezTo>
                      <a:pt x="77" y="0"/>
                      <a:pt x="57" y="6"/>
                      <a:pt x="41" y="16"/>
                    </a:cubicBezTo>
                    <a:cubicBezTo>
                      <a:pt x="16" y="33"/>
                      <a:pt x="2" y="60"/>
                      <a:pt x="0" y="99"/>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sp>
            <p:nvSpPr>
              <p:cNvPr id="16" name="Rectangle 39">
                <a:extLst>
                  <a:ext uri="{FF2B5EF4-FFF2-40B4-BE49-F238E27FC236}">
                    <a16:creationId xmlns:a16="http://schemas.microsoft.com/office/drawing/2014/main" id="{E6CBCB96-E1C3-418A-034E-3F31C4E8F3AD}"/>
                  </a:ext>
                </a:extLst>
              </p:cNvPr>
              <p:cNvSpPr>
                <a:spLocks noChangeArrowheads="1"/>
              </p:cNvSpPr>
              <p:nvPr/>
            </p:nvSpPr>
            <p:spPr bwMode="auto">
              <a:xfrm>
                <a:off x="517590" y="2875084"/>
                <a:ext cx="98317" cy="95094"/>
              </a:xfrm>
              <a:prstGeom prst="rect">
                <a:avLst/>
              </a:pr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grpSp>
        <p:grpSp>
          <p:nvGrpSpPr>
            <p:cNvPr id="12" name="Group 11">
              <a:extLst>
                <a:ext uri="{FF2B5EF4-FFF2-40B4-BE49-F238E27FC236}">
                  <a16:creationId xmlns:a16="http://schemas.microsoft.com/office/drawing/2014/main" id="{F4B2E377-2629-02BD-73B5-D6567F4D99F7}"/>
                </a:ext>
              </a:extLst>
            </p:cNvPr>
            <p:cNvGrpSpPr/>
            <p:nvPr/>
          </p:nvGrpSpPr>
          <p:grpSpPr>
            <a:xfrm>
              <a:off x="2453960" y="2117740"/>
              <a:ext cx="383965" cy="568424"/>
              <a:chOff x="399931" y="2483420"/>
              <a:chExt cx="328801" cy="486758"/>
            </a:xfrm>
            <a:solidFill>
              <a:srgbClr val="808FAF"/>
            </a:solidFill>
          </p:grpSpPr>
          <p:sp>
            <p:nvSpPr>
              <p:cNvPr id="13" name="Freeform 38">
                <a:extLst>
                  <a:ext uri="{FF2B5EF4-FFF2-40B4-BE49-F238E27FC236}">
                    <a16:creationId xmlns:a16="http://schemas.microsoft.com/office/drawing/2014/main" id="{BCAA8527-7A2E-EE16-3B86-A67EBF3E1F2D}"/>
                  </a:ext>
                </a:extLst>
              </p:cNvPr>
              <p:cNvSpPr>
                <a:spLocks/>
              </p:cNvSpPr>
              <p:nvPr/>
            </p:nvSpPr>
            <p:spPr bwMode="auto">
              <a:xfrm>
                <a:off x="399931" y="2483420"/>
                <a:ext cx="328801" cy="348142"/>
              </a:xfrm>
              <a:custGeom>
                <a:avLst/>
                <a:gdLst>
                  <a:gd name="T0" fmla="*/ 0 w 209"/>
                  <a:gd name="T1" fmla="*/ 99 h 220"/>
                  <a:gd name="T2" fmla="*/ 60 w 209"/>
                  <a:gd name="T3" fmla="*/ 99 h 220"/>
                  <a:gd name="T4" fmla="*/ 70 w 209"/>
                  <a:gd name="T5" fmla="*/ 66 h 220"/>
                  <a:gd name="T6" fmla="*/ 104 w 209"/>
                  <a:gd name="T7" fmla="*/ 51 h 220"/>
                  <a:gd name="T8" fmla="*/ 137 w 209"/>
                  <a:gd name="T9" fmla="*/ 63 h 220"/>
                  <a:gd name="T10" fmla="*/ 146 w 209"/>
                  <a:gd name="T11" fmla="*/ 92 h 220"/>
                  <a:gd name="T12" fmla="*/ 138 w 209"/>
                  <a:gd name="T13" fmla="*/ 117 h 220"/>
                  <a:gd name="T14" fmla="*/ 126 w 209"/>
                  <a:gd name="T15" fmla="*/ 129 h 220"/>
                  <a:gd name="T16" fmla="*/ 111 w 209"/>
                  <a:gd name="T17" fmla="*/ 141 h 220"/>
                  <a:gd name="T18" fmla="*/ 84 w 209"/>
                  <a:gd name="T19" fmla="*/ 172 h 220"/>
                  <a:gd name="T20" fmla="*/ 77 w 209"/>
                  <a:gd name="T21" fmla="*/ 220 h 220"/>
                  <a:gd name="T22" fmla="*/ 133 w 209"/>
                  <a:gd name="T23" fmla="*/ 220 h 220"/>
                  <a:gd name="T24" fmla="*/ 135 w 209"/>
                  <a:gd name="T25" fmla="*/ 195 h 220"/>
                  <a:gd name="T26" fmla="*/ 151 w 209"/>
                  <a:gd name="T27" fmla="*/ 174 h 220"/>
                  <a:gd name="T28" fmla="*/ 166 w 209"/>
                  <a:gd name="T29" fmla="*/ 162 h 220"/>
                  <a:gd name="T30" fmla="*/ 196 w 209"/>
                  <a:gd name="T31" fmla="*/ 134 h 220"/>
                  <a:gd name="T32" fmla="*/ 209 w 209"/>
                  <a:gd name="T33" fmla="*/ 89 h 220"/>
                  <a:gd name="T34" fmla="*/ 178 w 209"/>
                  <a:gd name="T35" fmla="*/ 23 h 220"/>
                  <a:gd name="T36" fmla="*/ 101 w 209"/>
                  <a:gd name="T37" fmla="*/ 0 h 220"/>
                  <a:gd name="T38" fmla="*/ 41 w 209"/>
                  <a:gd name="T39" fmla="*/ 16 h 220"/>
                  <a:gd name="T40" fmla="*/ 0 w 209"/>
                  <a:gd name="T41" fmla="*/ 9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220">
                    <a:moveTo>
                      <a:pt x="0" y="99"/>
                    </a:moveTo>
                    <a:cubicBezTo>
                      <a:pt x="60" y="99"/>
                      <a:pt x="60" y="99"/>
                      <a:pt x="60" y="99"/>
                    </a:cubicBezTo>
                    <a:cubicBezTo>
                      <a:pt x="60" y="88"/>
                      <a:pt x="63" y="77"/>
                      <a:pt x="70" y="66"/>
                    </a:cubicBezTo>
                    <a:cubicBezTo>
                      <a:pt x="76" y="56"/>
                      <a:pt x="88" y="51"/>
                      <a:pt x="104" y="51"/>
                    </a:cubicBezTo>
                    <a:cubicBezTo>
                      <a:pt x="120" y="51"/>
                      <a:pt x="131" y="55"/>
                      <a:pt x="137" y="63"/>
                    </a:cubicBezTo>
                    <a:cubicBezTo>
                      <a:pt x="143" y="72"/>
                      <a:pt x="146" y="82"/>
                      <a:pt x="146" y="92"/>
                    </a:cubicBezTo>
                    <a:cubicBezTo>
                      <a:pt x="146" y="101"/>
                      <a:pt x="143" y="109"/>
                      <a:pt x="138" y="117"/>
                    </a:cubicBezTo>
                    <a:cubicBezTo>
                      <a:pt x="135" y="121"/>
                      <a:pt x="131" y="125"/>
                      <a:pt x="126" y="129"/>
                    </a:cubicBezTo>
                    <a:cubicBezTo>
                      <a:pt x="111" y="141"/>
                      <a:pt x="111" y="141"/>
                      <a:pt x="111" y="141"/>
                    </a:cubicBezTo>
                    <a:cubicBezTo>
                      <a:pt x="96" y="152"/>
                      <a:pt x="87" y="163"/>
                      <a:pt x="84" y="172"/>
                    </a:cubicBezTo>
                    <a:cubicBezTo>
                      <a:pt x="80" y="180"/>
                      <a:pt x="78" y="196"/>
                      <a:pt x="77" y="220"/>
                    </a:cubicBezTo>
                    <a:cubicBezTo>
                      <a:pt x="133" y="220"/>
                      <a:pt x="133" y="220"/>
                      <a:pt x="133" y="220"/>
                    </a:cubicBezTo>
                    <a:cubicBezTo>
                      <a:pt x="133" y="209"/>
                      <a:pt x="134" y="201"/>
                      <a:pt x="135" y="195"/>
                    </a:cubicBezTo>
                    <a:cubicBezTo>
                      <a:pt x="138" y="187"/>
                      <a:pt x="143" y="180"/>
                      <a:pt x="151" y="174"/>
                    </a:cubicBezTo>
                    <a:cubicBezTo>
                      <a:pt x="166" y="162"/>
                      <a:pt x="166" y="162"/>
                      <a:pt x="166" y="162"/>
                    </a:cubicBezTo>
                    <a:cubicBezTo>
                      <a:pt x="181" y="151"/>
                      <a:pt x="191" y="141"/>
                      <a:pt x="196" y="134"/>
                    </a:cubicBezTo>
                    <a:cubicBezTo>
                      <a:pt x="205" y="122"/>
                      <a:pt x="209" y="107"/>
                      <a:pt x="209" y="89"/>
                    </a:cubicBezTo>
                    <a:cubicBezTo>
                      <a:pt x="209" y="60"/>
                      <a:pt x="199" y="38"/>
                      <a:pt x="178" y="23"/>
                    </a:cubicBezTo>
                    <a:cubicBezTo>
                      <a:pt x="158" y="8"/>
                      <a:pt x="132" y="0"/>
                      <a:pt x="101" y="0"/>
                    </a:cubicBezTo>
                    <a:cubicBezTo>
                      <a:pt x="77" y="0"/>
                      <a:pt x="57" y="6"/>
                      <a:pt x="41" y="16"/>
                    </a:cubicBezTo>
                    <a:cubicBezTo>
                      <a:pt x="16" y="33"/>
                      <a:pt x="2" y="60"/>
                      <a:pt x="0" y="99"/>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sp>
            <p:nvSpPr>
              <p:cNvPr id="14" name="Rectangle 39">
                <a:extLst>
                  <a:ext uri="{FF2B5EF4-FFF2-40B4-BE49-F238E27FC236}">
                    <a16:creationId xmlns:a16="http://schemas.microsoft.com/office/drawing/2014/main" id="{BB0A5A2B-3A0F-79F8-F723-797040C0B7C7}"/>
                  </a:ext>
                </a:extLst>
              </p:cNvPr>
              <p:cNvSpPr>
                <a:spLocks noChangeArrowheads="1"/>
              </p:cNvSpPr>
              <p:nvPr/>
            </p:nvSpPr>
            <p:spPr bwMode="auto">
              <a:xfrm>
                <a:off x="517590" y="2875084"/>
                <a:ext cx="98317" cy="95094"/>
              </a:xfrm>
              <a:prstGeom prst="rect">
                <a:avLst/>
              </a:prstGeom>
              <a:grpFill/>
              <a:ln>
                <a:noFill/>
              </a:ln>
            </p:spPr>
            <p:txBody>
              <a:bodyPr vert="horz" wrap="square" lIns="68580" tIns="34290" rIns="68580" bIns="34290" numCol="1" anchor="t" anchorCtr="0" compatLnSpc="1">
                <a:prstTxWarp prst="textNoShape">
                  <a:avLst/>
                </a:prstTxWarp>
              </a:bodyPr>
              <a:lstStyle/>
              <a:p>
                <a:endParaRPr lang="en-US" sz="600" dirty="0">
                  <a:ln>
                    <a:solidFill>
                      <a:schemeClr val="accent2"/>
                    </a:solidFill>
                  </a:ln>
                  <a:cs typeface="Arial" panose="020B0604020202020204" pitchFamily="34" charset="0"/>
                </a:endParaRPr>
              </a:p>
            </p:txBody>
          </p:sp>
        </p:grpSp>
      </p:grpSp>
    </p:spTree>
    <p:extLst>
      <p:ext uri="{BB962C8B-B14F-4D97-AF65-F5344CB8AC3E}">
        <p14:creationId xmlns:p14="http://schemas.microsoft.com/office/powerpoint/2010/main" val="321131860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itle 1"/>
          <p:cNvSpPr txBox="1">
            <a:spLocks noGrp="1"/>
          </p:cNvSpPr>
          <p:nvPr>
            <p:ph type="title"/>
          </p:nvPr>
        </p:nvSpPr>
        <p:spPr>
          <a:xfrm>
            <a:off x="609600" y="67947"/>
            <a:ext cx="10972801" cy="1143001"/>
          </a:xfrm>
          <a:prstGeom prst="rect">
            <a:avLst/>
          </a:prstGeom>
        </p:spPr>
        <p:txBody>
          <a:bodyPr/>
          <a:lstStyle/>
          <a:p>
            <a:r>
              <a:rPr lang="en-US" dirty="0"/>
              <a:t>Resources</a:t>
            </a:r>
            <a:endParaRPr dirty="0"/>
          </a:p>
        </p:txBody>
      </p:sp>
      <p:sp>
        <p:nvSpPr>
          <p:cNvPr id="378" name="Content Placeholder 2"/>
          <p:cNvSpPr txBox="1">
            <a:spLocks noGrp="1"/>
          </p:cNvSpPr>
          <p:nvPr>
            <p:ph type="body" sz="half" idx="1"/>
          </p:nvPr>
        </p:nvSpPr>
        <p:spPr>
          <a:xfrm>
            <a:off x="2050885" y="1712794"/>
            <a:ext cx="9223093" cy="2445978"/>
          </a:xfrm>
          <a:prstGeom prst="rect">
            <a:avLst/>
          </a:prstGeom>
        </p:spPr>
        <p:txBody>
          <a:bodyPr>
            <a:noAutofit/>
          </a:bodyPr>
          <a:lstStyle/>
          <a:p>
            <a:r>
              <a:rPr lang="en-US" sz="2400" b="1" dirty="0"/>
              <a:t>National Research Center for Parents with Disabilities  </a:t>
            </a:r>
            <a:r>
              <a:rPr lang="en-US" sz="2400" u="sng" dirty="0">
                <a:hlinkClick r:id="rId3"/>
              </a:rPr>
              <a:t>http://heller.brandeis.edu/parents-with-disabilities/index.html</a:t>
            </a:r>
            <a:endParaRPr lang="en-US" sz="2400" dirty="0"/>
          </a:p>
          <a:p>
            <a:r>
              <a:rPr lang="en-US" sz="2400" b="1" dirty="0"/>
              <a:t>Disabled Parenting Project  </a:t>
            </a:r>
            <a:r>
              <a:rPr lang="en-US" sz="2400" u="sng" dirty="0">
                <a:hlinkClick r:id="rId4"/>
              </a:rPr>
              <a:t>https://www.disabledparenting.com/</a:t>
            </a:r>
            <a:r>
              <a:rPr lang="en-US" sz="2400" dirty="0"/>
              <a:t> </a:t>
            </a:r>
          </a:p>
          <a:p>
            <a:r>
              <a:rPr lang="en-US" sz="2400" b="1" dirty="0"/>
              <a:t>Rocking the Cradle: Ensuring the Rights of Parents with Disabilities and their Families </a:t>
            </a:r>
            <a:r>
              <a:rPr lang="en-US" sz="2400" u="sng" dirty="0">
                <a:solidFill>
                  <a:schemeClr val="bg2">
                    <a:lumMod val="50000"/>
                  </a:schemeClr>
                </a:solidFill>
                <a:hlinkClick r:id="rId5" tooltip="Original URL: https://heller.brandeis.edu/parents-with-disabilities/pdfs/rocking-the-cradle.pdf. Click or tap if you trust this link.">
                  <a:extLst>
                    <a:ext uri="{A12FA001-AC4F-418D-AE19-62706E023703}">
                      <ahyp:hlinkClr xmlns:ahyp="http://schemas.microsoft.com/office/drawing/2018/hyperlinkcolor" val="tx"/>
                    </a:ext>
                  </a:extLst>
                </a:hlinkClick>
              </a:rPr>
              <a:t>https://heller.brandeis.edu/parents-with-disabilities/pdfs/rocking-the-cradle.pdf</a:t>
            </a:r>
            <a:endParaRPr lang="en-US" sz="2400" u="sng" dirty="0">
              <a:solidFill>
                <a:schemeClr val="bg2">
                  <a:lumMod val="50000"/>
                </a:schemeClr>
              </a:solidFill>
            </a:endParaRPr>
          </a:p>
          <a:p>
            <a:r>
              <a:rPr lang="en-US" sz="2400" b="1" dirty="0"/>
              <a:t>Child Welfare Information Gateway  </a:t>
            </a:r>
            <a:r>
              <a:rPr lang="en-US" sz="2400" u="sng" dirty="0">
                <a:hlinkClick r:id="rId6"/>
              </a:rPr>
              <a:t>https://www.childwelfare.gov/</a:t>
            </a:r>
            <a:r>
              <a:rPr lang="en-US" sz="2400" dirty="0"/>
              <a:t> </a:t>
            </a:r>
          </a:p>
          <a:p>
            <a:r>
              <a:rPr lang="en-US" sz="2400" b="1" dirty="0"/>
              <a:t>The Association of Successful Parenting  </a:t>
            </a:r>
            <a:r>
              <a:rPr lang="en-US" sz="2400" u="sng" dirty="0">
                <a:hlinkClick r:id="rId7"/>
              </a:rPr>
              <a:t>http://achancetoparent.net/</a:t>
            </a:r>
            <a:r>
              <a:rPr lang="en-US" sz="2400" dirty="0"/>
              <a:t> </a:t>
            </a:r>
          </a:p>
          <a:p>
            <a:r>
              <a:rPr lang="en-US" sz="2400" b="1" dirty="0"/>
              <a:t>Bazelon Center for Mental Health Law</a:t>
            </a:r>
            <a:r>
              <a:rPr lang="en-US" sz="2400" dirty="0"/>
              <a:t>  </a:t>
            </a:r>
            <a:r>
              <a:rPr lang="en-US" sz="2400" u="sng" dirty="0">
                <a:hlinkClick r:id="rId8"/>
              </a:rPr>
              <a:t>http://www.bazelon.org/our-work/mental-health-systems/parental-rights/</a:t>
            </a:r>
            <a:endParaRPr lang="en-US" sz="2400" dirty="0"/>
          </a:p>
        </p:txBody>
      </p:sp>
      <p:sp>
        <p:nvSpPr>
          <p:cNvPr id="376" name="Rectangle">
            <a:extLst>
              <a:ext uri="{C183D7F6-B498-43B3-948B-1728B52AA6E4}">
                <adec:decorative xmlns:adec="http://schemas.microsoft.com/office/drawing/2017/decorative" val="1"/>
              </a:ext>
            </a:extLst>
          </p:cNvPr>
          <p:cNvSpPr/>
          <p:nvPr/>
        </p:nvSpPr>
        <p:spPr>
          <a:xfrm>
            <a:off x="594589" y="1693281"/>
            <a:ext cx="1270003" cy="2358003"/>
          </a:xfrm>
          <a:prstGeom prst="rect">
            <a:avLst/>
          </a:prstGeom>
          <a:solidFill>
            <a:srgbClr val="3C3C3C"/>
          </a:solidFill>
          <a:ln w="12700">
            <a:miter lim="400000"/>
          </a:ln>
        </p:spPr>
        <p:txBody>
          <a:bodyPr lIns="45718" tIns="45718" rIns="45718" bIns="45718" anchor="ctr"/>
          <a:lstStyle/>
          <a:p>
            <a:pPr>
              <a:defRPr>
                <a:latin typeface="+mn-lt"/>
                <a:ea typeface="+mn-ea"/>
                <a:cs typeface="+mn-cs"/>
                <a:sym typeface="Calibri"/>
              </a:defRPr>
            </a:pPr>
            <a:endParaRPr/>
          </a:p>
        </p:txBody>
      </p:sp>
      <p:sp>
        <p:nvSpPr>
          <p:cNvPr id="377" name="Rectangle">
            <a:extLst>
              <a:ext uri="{C183D7F6-B498-43B3-948B-1728B52AA6E4}">
                <adec:decorative xmlns:adec="http://schemas.microsoft.com/office/drawing/2017/decorative" val="1"/>
              </a:ext>
            </a:extLst>
          </p:cNvPr>
          <p:cNvSpPr/>
          <p:nvPr/>
        </p:nvSpPr>
        <p:spPr>
          <a:xfrm>
            <a:off x="594589" y="4280927"/>
            <a:ext cx="1270003" cy="1990907"/>
          </a:xfrm>
          <a:prstGeom prst="rect">
            <a:avLst/>
          </a:prstGeom>
          <a:solidFill>
            <a:srgbClr val="72347D"/>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380" name="noun_Research_746407.png">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658090" y="2857499"/>
            <a:ext cx="1143001" cy="1143001"/>
          </a:xfrm>
          <a:prstGeom prst="rect">
            <a:avLst/>
          </a:prstGeom>
          <a:ln w="12700">
            <a:miter lim="400000"/>
          </a:ln>
        </p:spPr>
      </p:pic>
      <p:pic>
        <p:nvPicPr>
          <p:cNvPr id="381" name="noun_Data_2921739.png">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25280" y="4911688"/>
            <a:ext cx="1408622" cy="1408623"/>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Learn more/contact us"/>
          <p:cNvSpPr txBox="1">
            <a:spLocks noGrp="1"/>
          </p:cNvSpPr>
          <p:nvPr>
            <p:ph type="title"/>
          </p:nvPr>
        </p:nvSpPr>
        <p:spPr>
          <a:xfrm>
            <a:off x="609599" y="67947"/>
            <a:ext cx="10972801" cy="1143001"/>
          </a:xfrm>
          <a:prstGeom prst="rect">
            <a:avLst/>
          </a:prstGeom>
        </p:spPr>
        <p:txBody>
          <a:bodyPr/>
          <a:lstStyle/>
          <a:p>
            <a:r>
              <a:t>Learn more/contact us</a:t>
            </a:r>
          </a:p>
        </p:txBody>
      </p:sp>
      <p:sp>
        <p:nvSpPr>
          <p:cNvPr id="385" name="Square">
            <a:extLst>
              <a:ext uri="{C183D7F6-B498-43B3-948B-1728B52AA6E4}">
                <adec:decorative xmlns:adec="http://schemas.microsoft.com/office/drawing/2017/decorative" val="1"/>
              </a:ext>
            </a:extLst>
          </p:cNvPr>
          <p:cNvSpPr/>
          <p:nvPr/>
        </p:nvSpPr>
        <p:spPr>
          <a:xfrm>
            <a:off x="897873" y="2911853"/>
            <a:ext cx="846818" cy="846818"/>
          </a:xfrm>
          <a:prstGeom prst="rect">
            <a:avLst/>
          </a:prstGeom>
          <a:solidFill>
            <a:srgbClr val="3C3C3C"/>
          </a:solidFill>
          <a:ln w="12700">
            <a:miter lim="400000"/>
          </a:ln>
        </p:spPr>
        <p:txBody>
          <a:bodyPr lIns="45718" tIns="45718" rIns="45718" bIns="45718" anchor="ctr"/>
          <a:lstStyle/>
          <a:p>
            <a:pPr>
              <a:defRPr>
                <a:latin typeface="+mn-lt"/>
                <a:ea typeface="+mn-ea"/>
                <a:cs typeface="+mn-cs"/>
                <a:sym typeface="Calibri"/>
              </a:defRPr>
            </a:pPr>
            <a:endParaRPr/>
          </a:p>
        </p:txBody>
      </p:sp>
      <p:sp>
        <p:nvSpPr>
          <p:cNvPr id="386" name="Square">
            <a:extLst>
              <a:ext uri="{C183D7F6-B498-43B3-948B-1728B52AA6E4}">
                <adec:decorative xmlns:adec="http://schemas.microsoft.com/office/drawing/2017/decorative" val="1"/>
              </a:ext>
            </a:extLst>
          </p:cNvPr>
          <p:cNvSpPr/>
          <p:nvPr/>
        </p:nvSpPr>
        <p:spPr>
          <a:xfrm>
            <a:off x="897873" y="3967695"/>
            <a:ext cx="846818" cy="846818"/>
          </a:xfrm>
          <a:prstGeom prst="rect">
            <a:avLst/>
          </a:prstGeom>
          <a:solidFill>
            <a:srgbClr val="3C3C3C"/>
          </a:solidFill>
          <a:ln w="12700">
            <a:miter lim="400000"/>
          </a:ln>
        </p:spPr>
        <p:txBody>
          <a:bodyPr lIns="45718" tIns="45718" rIns="45718" bIns="45718" anchor="ctr"/>
          <a:lstStyle/>
          <a:p>
            <a:pPr>
              <a:defRPr>
                <a:latin typeface="+mn-lt"/>
                <a:ea typeface="+mn-ea"/>
                <a:cs typeface="+mn-cs"/>
                <a:sym typeface="Calibri"/>
              </a:defRPr>
            </a:pPr>
            <a:endParaRPr/>
          </a:p>
        </p:txBody>
      </p:sp>
      <p:sp>
        <p:nvSpPr>
          <p:cNvPr id="388" name="Square">
            <a:extLst>
              <a:ext uri="{C183D7F6-B498-43B3-948B-1728B52AA6E4}">
                <adec:decorative xmlns:adec="http://schemas.microsoft.com/office/drawing/2017/decorative" val="1"/>
              </a:ext>
            </a:extLst>
          </p:cNvPr>
          <p:cNvSpPr/>
          <p:nvPr/>
        </p:nvSpPr>
        <p:spPr>
          <a:xfrm>
            <a:off x="897873" y="1856010"/>
            <a:ext cx="846818" cy="846818"/>
          </a:xfrm>
          <a:prstGeom prst="rect">
            <a:avLst/>
          </a:prstGeom>
          <a:solidFill>
            <a:srgbClr val="3C3C3C"/>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389" name="3.png">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40644" y="2903821"/>
            <a:ext cx="888279" cy="888280"/>
          </a:xfrm>
          <a:prstGeom prst="rect">
            <a:avLst/>
          </a:prstGeom>
          <a:ln w="12700">
            <a:miter lim="400000"/>
          </a:ln>
        </p:spPr>
      </p:pic>
      <p:pic>
        <p:nvPicPr>
          <p:cNvPr id="390" name="4.png">
            <a:extLst>
              <a:ext uri="{C183D7F6-B498-43B3-948B-1728B52AA6E4}">
                <adec:decorative xmlns:adec="http://schemas.microsoft.com/office/drawing/2017/decorative" val="1"/>
              </a:ext>
            </a:extLst>
          </p:cNvPr>
          <p:cNvPicPr>
            <a:picLocks noChangeAspect="1"/>
          </p:cNvPicPr>
          <p:nvPr/>
        </p:nvPicPr>
        <p:blipFill>
          <a:blip r:embed="rId3"/>
          <a:srcRect l="24158" t="27225" r="24158" b="21588"/>
          <a:stretch>
            <a:fillRect/>
          </a:stretch>
        </p:blipFill>
        <p:spPr>
          <a:xfrm>
            <a:off x="985922" y="1947235"/>
            <a:ext cx="670817" cy="664349"/>
          </a:xfrm>
          <a:prstGeom prst="rect">
            <a:avLst/>
          </a:prstGeom>
          <a:ln w="12700">
            <a:miter lim="400000"/>
          </a:ln>
        </p:spPr>
      </p:pic>
      <p:pic>
        <p:nvPicPr>
          <p:cNvPr id="391" name="6.png">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989127" y="4075662"/>
            <a:ext cx="664312" cy="664312"/>
          </a:xfrm>
          <a:prstGeom prst="rect">
            <a:avLst/>
          </a:prstGeom>
          <a:ln w="12700">
            <a:miter lim="400000"/>
          </a:ln>
        </p:spPr>
      </p:pic>
      <p:sp>
        <p:nvSpPr>
          <p:cNvPr id="397" name="Double-click to edit"/>
          <p:cNvSpPr txBox="1"/>
          <p:nvPr/>
        </p:nvSpPr>
        <p:spPr>
          <a:xfrm>
            <a:off x="2032442" y="1941400"/>
            <a:ext cx="7238556" cy="728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spcBef>
                <a:spcPts val="700"/>
              </a:spcBef>
              <a:defRPr sz="3200" b="1">
                <a:latin typeface="+mn-lt"/>
                <a:ea typeface="+mn-ea"/>
                <a:cs typeface="+mn-cs"/>
                <a:sym typeface="Calibri"/>
              </a:defRPr>
            </a:lvl1pPr>
          </a:lstStyle>
          <a:p>
            <a:r>
              <a:t>@NatRCPD    @LurieInstitute</a:t>
            </a:r>
          </a:p>
        </p:txBody>
      </p:sp>
      <p:sp>
        <p:nvSpPr>
          <p:cNvPr id="393" name="Double-click to edit"/>
          <p:cNvSpPr txBox="1"/>
          <p:nvPr/>
        </p:nvSpPr>
        <p:spPr>
          <a:xfrm>
            <a:off x="2032442" y="3008532"/>
            <a:ext cx="7238556" cy="728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spcBef>
                <a:spcPts val="700"/>
              </a:spcBef>
              <a:defRPr sz="3200" b="1">
                <a:latin typeface="+mn-lt"/>
                <a:ea typeface="+mn-ea"/>
                <a:cs typeface="+mn-cs"/>
                <a:sym typeface="Calibri"/>
              </a:defRPr>
            </a:lvl1pPr>
          </a:lstStyle>
          <a:p>
            <a:r>
              <a:t>facebook.com/LurieInstitute</a:t>
            </a:r>
          </a:p>
        </p:txBody>
      </p:sp>
      <p:sp>
        <p:nvSpPr>
          <p:cNvPr id="394" name="Double-click to edit"/>
          <p:cNvSpPr txBox="1"/>
          <p:nvPr/>
        </p:nvSpPr>
        <p:spPr>
          <a:xfrm>
            <a:off x="2032441" y="4075664"/>
            <a:ext cx="7238556" cy="728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spcBef>
                <a:spcPts val="700"/>
              </a:spcBef>
              <a:defRPr sz="3200" b="1">
                <a:latin typeface="+mn-lt"/>
                <a:ea typeface="+mn-ea"/>
                <a:cs typeface="+mn-cs"/>
                <a:sym typeface="Calibri"/>
              </a:defRPr>
            </a:lvl1pPr>
          </a:lstStyle>
          <a:p>
            <a:r>
              <a:t>lurie.brandeis.edu</a:t>
            </a:r>
          </a:p>
        </p:txBody>
      </p:sp>
      <p:pic>
        <p:nvPicPr>
          <p:cNvPr id="396" name="Untitled design copy 2.png" descr="Lurie Institute logo"/>
          <p:cNvPicPr>
            <a:picLocks noChangeAspect="1"/>
          </p:cNvPicPr>
          <p:nvPr/>
        </p:nvPicPr>
        <p:blipFill>
          <a:blip r:embed="rId5"/>
          <a:stretch>
            <a:fillRect/>
          </a:stretch>
        </p:blipFill>
        <p:spPr>
          <a:xfrm>
            <a:off x="7142018" y="3958144"/>
            <a:ext cx="3828640" cy="3828640"/>
          </a:xfrm>
          <a:prstGeom prst="rect">
            <a:avLst/>
          </a:prstGeom>
          <a:ln w="12700">
            <a:miter lim="400000"/>
          </a:ln>
        </p:spPr>
      </p:pic>
      <p:pic>
        <p:nvPicPr>
          <p:cNvPr id="398" name="Untitled design.png" descr="The National Research Center for Parents with Disabilities logo"/>
          <p:cNvPicPr>
            <a:picLocks noChangeAspect="1"/>
          </p:cNvPicPr>
          <p:nvPr/>
        </p:nvPicPr>
        <p:blipFill>
          <a:blip r:embed="rId6"/>
          <a:stretch>
            <a:fillRect/>
          </a:stretch>
        </p:blipFill>
        <p:spPr>
          <a:xfrm>
            <a:off x="10783015" y="5397007"/>
            <a:ext cx="1052514" cy="1052514"/>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065FE9-7C3B-5453-31F7-1B6B4CCB93AC}"/>
              </a:ext>
            </a:extLst>
          </p:cNvPr>
          <p:cNvSpPr>
            <a:spLocks noGrp="1"/>
          </p:cNvSpPr>
          <p:nvPr>
            <p:ph type="title"/>
          </p:nvPr>
        </p:nvSpPr>
        <p:spPr>
          <a:xfrm>
            <a:off x="609598" y="67946"/>
            <a:ext cx="11582402" cy="1143002"/>
          </a:xfrm>
        </p:spPr>
        <p:txBody>
          <a:bodyPr>
            <a:normAutofit fontScale="90000"/>
          </a:bodyPr>
          <a:lstStyle/>
          <a:p>
            <a:r>
              <a:rPr lang="en-US" dirty="0"/>
              <a:t>National Research Center for Parents with Disabilities and Disability Rights Education &amp; Defense Fund</a:t>
            </a:r>
          </a:p>
        </p:txBody>
      </p:sp>
      <p:sp>
        <p:nvSpPr>
          <p:cNvPr id="2" name="Text Placeholder 1">
            <a:extLst>
              <a:ext uri="{FF2B5EF4-FFF2-40B4-BE49-F238E27FC236}">
                <a16:creationId xmlns:a16="http://schemas.microsoft.com/office/drawing/2014/main" id="{515E10EB-6A55-6184-2268-1EAFBC9A5E71}"/>
              </a:ext>
            </a:extLst>
          </p:cNvPr>
          <p:cNvSpPr>
            <a:spLocks noGrp="1"/>
          </p:cNvSpPr>
          <p:nvPr>
            <p:ph type="body" idx="1"/>
          </p:nvPr>
        </p:nvSpPr>
        <p:spPr>
          <a:xfrm>
            <a:off x="609600" y="1506072"/>
            <a:ext cx="10972800" cy="4973266"/>
          </a:xfrm>
        </p:spPr>
        <p:txBody>
          <a:bodyPr>
            <a:noAutofit/>
          </a:bodyPr>
          <a:lstStyle/>
          <a:p>
            <a:r>
              <a:rPr lang="en-US" sz="2400" b="1" dirty="0">
                <a:latin typeface="Arial" panose="020B0604020202020204" pitchFamily="34" charset="0"/>
                <a:cs typeface="Arial" panose="020B0604020202020204" pitchFamily="34" charset="0"/>
              </a:rPr>
              <a:t>The National Research Center for Parents with Disabilities</a:t>
            </a:r>
            <a:r>
              <a:rPr lang="en-US" sz="2400" dirty="0">
                <a:latin typeface="Arial" panose="020B0604020202020204" pitchFamily="34" charset="0"/>
                <a:cs typeface="Arial" panose="020B0604020202020204" pitchFamily="34" charset="0"/>
              </a:rPr>
              <a:t> is a cross-disability organization that supports parents with disabilities through services, research, information, and advocacy. It is guided by the ethos of the disability community, “nothing about us without us. It is part of the Lurie Institute for Disability Policy at Brandeis University.</a:t>
            </a:r>
          </a:p>
          <a:p>
            <a:pPr marL="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 </a:t>
            </a:r>
            <a:r>
              <a:rPr lang="en-US" sz="2400" b="1" i="0" dirty="0">
                <a:solidFill>
                  <a:srgbClr val="000000"/>
                </a:solidFill>
                <a:effectLst/>
                <a:latin typeface="Arial" panose="020B0604020202020204" pitchFamily="34" charset="0"/>
                <a:cs typeface="Arial" panose="020B0604020202020204" pitchFamily="34" charset="0"/>
              </a:rPr>
              <a:t>Disability Rights Education and Defense Fund (DREDF)</a:t>
            </a:r>
            <a:r>
              <a:rPr lang="en-US" sz="2400" b="0" i="0" dirty="0">
                <a:solidFill>
                  <a:srgbClr val="000000"/>
                </a:solidFill>
                <a:effectLst/>
                <a:latin typeface="Arial" panose="020B0604020202020204" pitchFamily="34" charset="0"/>
                <a:cs typeface="Arial" panose="020B0604020202020204" pitchFamily="34" charset="0"/>
              </a:rPr>
              <a:t> is a leading national civil rights law and policy center directed by individuals with disabilities and parents who have children with disabilities. Its mission is to to advance the civil and human rights of people with disabilities through legal advocacy, training, education, and public policy and legislative development.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522781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prstGeom prst="rect">
            <a:avLst/>
          </a:prstGeom>
        </p:spPr>
        <p:txBody>
          <a:bodyPr/>
          <a:lstStyle/>
          <a:p>
            <a:r>
              <a:t>Funding</a:t>
            </a:r>
          </a:p>
        </p:txBody>
      </p:sp>
      <p:pic>
        <p:nvPicPr>
          <p:cNvPr id="2" name="Picture 2" descr="National Institute on Disability, Independent Living, and Rehabilitation Research logo">
            <a:extLst>
              <a:ext uri="{FF2B5EF4-FFF2-40B4-BE49-F238E27FC236}">
                <a16:creationId xmlns:a16="http://schemas.microsoft.com/office/drawing/2014/main" id="{9B1B4229-FACF-DCF2-ED17-80FC2699F5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23" y="1621342"/>
            <a:ext cx="4560917" cy="2286397"/>
          </a:xfrm>
          <a:prstGeom prst="rect">
            <a:avLst/>
          </a:prstGeom>
          <a:noFill/>
          <a:extLst>
            <a:ext uri="{909E8E84-426E-40DD-AFC4-6F175D3DCCD1}">
              <a14:hiddenFill xmlns:a14="http://schemas.microsoft.com/office/drawing/2010/main">
                <a:solidFill>
                  <a:srgbClr val="FFFFFF"/>
                </a:solidFill>
              </a14:hiddenFill>
            </a:ext>
          </a:extLst>
        </p:spPr>
      </p:pic>
      <p:sp>
        <p:nvSpPr>
          <p:cNvPr id="232" name="Content Placeholder 2"/>
          <p:cNvSpPr txBox="1">
            <a:spLocks noGrp="1"/>
          </p:cNvSpPr>
          <p:nvPr>
            <p:ph type="body" idx="1"/>
          </p:nvPr>
        </p:nvSpPr>
        <p:spPr>
          <a:xfrm>
            <a:off x="609600" y="4222376"/>
            <a:ext cx="10972800" cy="2256961"/>
          </a:xfrm>
          <a:prstGeom prst="rect">
            <a:avLst/>
          </a:prstGeom>
        </p:spPr>
        <p:txBody>
          <a:bodyPr>
            <a:normAutofit/>
          </a:bodyPr>
          <a:lstStyle/>
          <a:p>
            <a:pPr marL="0" lvl="1" indent="0">
              <a:lnSpc>
                <a:spcPct val="80000"/>
              </a:lnSpc>
              <a:spcBef>
                <a:spcPts val="600"/>
              </a:spcBef>
              <a:buSzTx/>
              <a:buNone/>
              <a:defRPr sz="2000"/>
            </a:pPr>
            <a:r>
              <a:rPr lang="en-US" dirty="0"/>
              <a:t>The contents of this presentation were developed under a grant from the National Institute on Disability, Independent Living, and Rehabilitation Research (NIDILRR grant number 90DPCP0012).  NIDILRR is a Center within the Administration for Community Living (ACL), Department of Health and Human Services (HHS).  The content is solely the responsibility of the authors and does not necessarily represent the official views of NIDILRR, ACL, or HHS.</a:t>
            </a:r>
            <a:endParaRPr dirty="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76AB-CC58-50F6-290F-A2CE1E959B01}"/>
              </a:ext>
            </a:extLst>
          </p:cNvPr>
          <p:cNvSpPr>
            <a:spLocks noGrp="1"/>
          </p:cNvSpPr>
          <p:nvPr>
            <p:ph type="title"/>
          </p:nvPr>
        </p:nvSpPr>
        <p:spPr>
          <a:xfrm>
            <a:off x="899033" y="2440122"/>
            <a:ext cx="10393933" cy="1143002"/>
          </a:xfrm>
        </p:spPr>
        <p:txBody>
          <a:bodyPr>
            <a:normAutofit/>
          </a:bodyPr>
          <a:lstStyle/>
          <a:p>
            <a:r>
              <a:rPr lang="en-US" sz="6000" dirty="0"/>
              <a:t>Please Complete Survey #2!!</a:t>
            </a:r>
          </a:p>
        </p:txBody>
      </p:sp>
    </p:spTree>
    <p:extLst>
      <p:ext uri="{BB962C8B-B14F-4D97-AF65-F5344CB8AC3E}">
        <p14:creationId xmlns:p14="http://schemas.microsoft.com/office/powerpoint/2010/main" val="9651665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37D404-FA95-99D5-AB3E-A714EB7C6D64}"/>
              </a:ext>
            </a:extLst>
          </p:cNvPr>
          <p:cNvSpPr>
            <a:spLocks noGrp="1"/>
          </p:cNvSpPr>
          <p:nvPr>
            <p:ph type="title"/>
          </p:nvPr>
        </p:nvSpPr>
        <p:spPr/>
        <p:txBody>
          <a:bodyPr/>
          <a:lstStyle/>
          <a:p>
            <a:r>
              <a:rPr lang="en-US" dirty="0"/>
              <a:t>Accessibility</a:t>
            </a:r>
          </a:p>
        </p:txBody>
      </p:sp>
      <p:pic>
        <p:nvPicPr>
          <p:cNvPr id="8" name="Picture 7" descr="Accessing ASL on Zoom instructions">
            <a:extLst>
              <a:ext uri="{FF2B5EF4-FFF2-40B4-BE49-F238E27FC236}">
                <a16:creationId xmlns:a16="http://schemas.microsoft.com/office/drawing/2014/main" id="{54C91981-1DA1-B3B0-565A-0510FEFBF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07" y="2315670"/>
            <a:ext cx="4296913" cy="2938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ccessing closed captions on Zoom instructions">
            <a:extLst>
              <a:ext uri="{FF2B5EF4-FFF2-40B4-BE49-F238E27FC236}">
                <a16:creationId xmlns:a16="http://schemas.microsoft.com/office/drawing/2014/main" id="{44DBF89D-E31F-D8CA-06D1-B89B88361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6323" y="2315670"/>
            <a:ext cx="4296913" cy="281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36379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F48EEE-B12B-84B8-9967-BFC217DDAD3F}"/>
              </a:ext>
            </a:extLst>
          </p:cNvPr>
          <p:cNvSpPr>
            <a:spLocks noGrp="1"/>
          </p:cNvSpPr>
          <p:nvPr>
            <p:ph type="title"/>
          </p:nvPr>
        </p:nvSpPr>
        <p:spPr/>
        <p:txBody>
          <a:bodyPr/>
          <a:lstStyle/>
          <a:p>
            <a:r>
              <a:rPr lang="en-US" dirty="0"/>
              <a:t>Presentation Overview</a:t>
            </a:r>
          </a:p>
        </p:txBody>
      </p:sp>
      <p:sp>
        <p:nvSpPr>
          <p:cNvPr id="4" name="Text Placeholder 3">
            <a:extLst>
              <a:ext uri="{FF2B5EF4-FFF2-40B4-BE49-F238E27FC236}">
                <a16:creationId xmlns:a16="http://schemas.microsoft.com/office/drawing/2014/main" id="{0B847F6A-11F8-0320-0267-883D167C6621}"/>
              </a:ext>
            </a:extLst>
          </p:cNvPr>
          <p:cNvSpPr>
            <a:spLocks noGrp="1"/>
          </p:cNvSpPr>
          <p:nvPr>
            <p:ph type="body" idx="1"/>
          </p:nvPr>
        </p:nvSpPr>
        <p:spPr/>
        <p:txBody>
          <a:bodyPr/>
          <a:lstStyle/>
          <a:p>
            <a:r>
              <a:rPr lang="en-US" dirty="0">
                <a:solidFill>
                  <a:schemeClr val="tx1"/>
                </a:solidFill>
              </a:rPr>
              <a:t>Working with Parents</a:t>
            </a:r>
          </a:p>
          <a:p>
            <a:r>
              <a:rPr lang="en-US" dirty="0">
                <a:solidFill>
                  <a:schemeClr val="tx1"/>
                </a:solidFill>
              </a:rPr>
              <a:t>Fundamental Principles</a:t>
            </a:r>
          </a:p>
          <a:p>
            <a:r>
              <a:rPr lang="en-US" dirty="0">
                <a:solidFill>
                  <a:schemeClr val="tx1"/>
                </a:solidFill>
              </a:rPr>
              <a:t>Working with the Other Side</a:t>
            </a:r>
          </a:p>
          <a:p>
            <a:r>
              <a:rPr lang="en-US" dirty="0">
                <a:solidFill>
                  <a:schemeClr val="tx1"/>
                </a:solidFill>
              </a:rPr>
              <a:t>Filing a Complaint</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4408445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dirty="0"/>
              <a:t>Ableism in Dependency</a:t>
            </a:r>
            <a:endParaRPr dirty="0"/>
          </a:p>
        </p:txBody>
      </p:sp>
      <p:sp>
        <p:nvSpPr>
          <p:cNvPr id="62" name="Google Shape;62;p14"/>
          <p:cNvSpPr txBox="1">
            <a:spLocks noGrp="1"/>
          </p:cNvSpPr>
          <p:nvPr>
            <p:ph type="body" idx="1"/>
          </p:nvPr>
        </p:nvSpPr>
        <p:spPr>
          <a:xfrm>
            <a:off x="415600" y="1151400"/>
            <a:ext cx="11629206" cy="4555200"/>
          </a:xfrm>
          <a:prstGeom prst="rect">
            <a:avLst/>
          </a:prstGeom>
        </p:spPr>
        <p:txBody>
          <a:bodyPr spcFirstLastPara="1" wrap="square" lIns="121900" tIns="121900" rIns="121900" bIns="121900" anchor="t" anchorCtr="0">
            <a:noAutofit/>
          </a:bodyPr>
          <a:lstStyle/>
          <a:p>
            <a:pPr marL="609585" indent="-457189">
              <a:lnSpc>
                <a:spcPct val="110000"/>
              </a:lnSpc>
              <a:spcBef>
                <a:spcPts val="0"/>
              </a:spcBef>
              <a:buSzPts val="1800"/>
              <a:buChar char="●"/>
            </a:pPr>
            <a:r>
              <a:rPr lang="en" sz="2800" dirty="0">
                <a:latin typeface="Arial" panose="020B0604020202020204" pitchFamily="34" charset="0"/>
                <a:cs typeface="Arial" panose="020B0604020202020204" pitchFamily="34" charset="0"/>
              </a:rPr>
              <a:t>Although only 1 in 10 children in the US have a parent with a disability, children of parents with disabilities make up 19% of the youth in foster care </a:t>
            </a:r>
            <a:r>
              <a:rPr lang="en" sz="2800" baseline="30000" dirty="0">
                <a:latin typeface="Arial" panose="020B0604020202020204" pitchFamily="34" charset="0"/>
                <a:cs typeface="Arial" panose="020B0604020202020204" pitchFamily="34" charset="0"/>
              </a:rPr>
              <a:t>1</a:t>
            </a:r>
            <a:r>
              <a:rPr lang="en" sz="2800" dirty="0">
                <a:latin typeface="Arial" panose="020B0604020202020204" pitchFamily="34" charset="0"/>
                <a:cs typeface="Arial" panose="020B0604020202020204" pitchFamily="34" charset="0"/>
              </a:rPr>
              <a:t> </a:t>
            </a:r>
            <a:endParaRPr sz="2800" dirty="0">
              <a:latin typeface="Arial" panose="020B0604020202020204" pitchFamily="34" charset="0"/>
              <a:cs typeface="Arial" panose="020B0604020202020204" pitchFamily="34" charset="0"/>
            </a:endParaRPr>
          </a:p>
          <a:p>
            <a:pPr marL="609585" indent="-457189">
              <a:lnSpc>
                <a:spcPct val="110000"/>
              </a:lnSpc>
              <a:spcBef>
                <a:spcPts val="0"/>
              </a:spcBef>
              <a:buSzPts val="1800"/>
              <a:buChar char="●"/>
            </a:pPr>
            <a:r>
              <a:rPr lang="en" sz="2800" dirty="0">
                <a:latin typeface="Arial" panose="020B0604020202020204" pitchFamily="34" charset="0"/>
                <a:cs typeface="Arial" panose="020B0604020202020204" pitchFamily="34" charset="0"/>
              </a:rPr>
              <a:t>Removal rates can be as high as 80% for parents with intellectual, cognitive, developmental, or psychiatric disabilities </a:t>
            </a:r>
            <a:r>
              <a:rPr lang="en" sz="2800" baseline="30000" dirty="0">
                <a:latin typeface="Arial" panose="020B0604020202020204" pitchFamily="34" charset="0"/>
                <a:cs typeface="Arial" panose="020B0604020202020204" pitchFamily="34" charset="0"/>
              </a:rPr>
              <a:t>2</a:t>
            </a:r>
            <a:r>
              <a:rPr lang="en" sz="2800" dirty="0">
                <a:latin typeface="Arial" panose="020B0604020202020204" pitchFamily="34" charset="0"/>
                <a:cs typeface="Arial" panose="020B0604020202020204" pitchFamily="34" charset="0"/>
              </a:rPr>
              <a:t> </a:t>
            </a:r>
            <a:endParaRPr sz="2800" dirty="0">
              <a:latin typeface="Arial" panose="020B0604020202020204" pitchFamily="34" charset="0"/>
              <a:cs typeface="Arial" panose="020B0604020202020204" pitchFamily="34" charset="0"/>
            </a:endParaRPr>
          </a:p>
          <a:p>
            <a:pPr marL="1219170" lvl="1" indent="-423323">
              <a:lnSpc>
                <a:spcPct val="110000"/>
              </a:lnSpc>
              <a:spcBef>
                <a:spcPts val="0"/>
              </a:spcBef>
              <a:buSzPts val="1400"/>
              <a:buChar char="○"/>
            </a:pPr>
            <a:r>
              <a:rPr lang="en" sz="2800" dirty="0">
                <a:latin typeface="Arial" panose="020B0604020202020204" pitchFamily="34" charset="0"/>
                <a:cs typeface="Arial" panose="020B0604020202020204" pitchFamily="34" charset="0"/>
              </a:rPr>
              <a:t>Assumption of parental unfitness because these parents may understand, communicate, or parent differently than nondisabled people </a:t>
            </a:r>
            <a:endParaRPr sz="2800" dirty="0">
              <a:latin typeface="Arial" panose="020B0604020202020204" pitchFamily="34" charset="0"/>
              <a:cs typeface="Arial" panose="020B0604020202020204" pitchFamily="34" charset="0"/>
            </a:endParaRPr>
          </a:p>
          <a:p>
            <a:pPr marL="609585" indent="-457189">
              <a:lnSpc>
                <a:spcPct val="110000"/>
              </a:lnSpc>
              <a:spcBef>
                <a:spcPts val="0"/>
              </a:spcBef>
              <a:buSzPts val="1800"/>
              <a:buChar char="●"/>
            </a:pPr>
            <a:r>
              <a:rPr lang="en" sz="2800" dirty="0">
                <a:latin typeface="Arial" panose="020B0604020202020204" pitchFamily="34" charset="0"/>
                <a:cs typeface="Arial" panose="020B0604020202020204" pitchFamily="34" charset="0"/>
              </a:rPr>
              <a:t>Yet high-quality studies show that disability is not predictive of abuse or neglect </a:t>
            </a:r>
            <a:r>
              <a:rPr lang="en" sz="2800" baseline="30000" dirty="0">
                <a:latin typeface="Arial" panose="020B0604020202020204" pitchFamily="34" charset="0"/>
                <a:cs typeface="Arial" panose="020B0604020202020204" pitchFamily="34" charset="0"/>
              </a:rPr>
              <a:t>3</a:t>
            </a:r>
            <a:endParaRPr sz="2800" baseline="30000" dirty="0">
              <a:latin typeface="Arial" panose="020B0604020202020204" pitchFamily="34" charset="0"/>
              <a:cs typeface="Arial" panose="020B0604020202020204" pitchFamily="34" charset="0"/>
            </a:endParaRPr>
          </a:p>
        </p:txBody>
      </p:sp>
      <p:sp>
        <p:nvSpPr>
          <p:cNvPr id="63" name="Google Shape;63;p14"/>
          <p:cNvSpPr txBox="1"/>
          <p:nvPr/>
        </p:nvSpPr>
        <p:spPr>
          <a:xfrm>
            <a:off x="415599" y="5858561"/>
            <a:ext cx="11629205" cy="1454000"/>
          </a:xfrm>
          <a:prstGeom prst="rect">
            <a:avLst/>
          </a:prstGeom>
          <a:noFill/>
          <a:ln>
            <a:noFill/>
          </a:ln>
        </p:spPr>
        <p:txBody>
          <a:bodyPr spcFirstLastPara="1" wrap="square" lIns="121900" tIns="121900" rIns="121900" bIns="121900" anchor="t" anchorCtr="0">
            <a:noAutofit/>
          </a:bodyPr>
          <a:lstStyle/>
          <a:p>
            <a:pPr>
              <a:lnSpc>
                <a:spcPct val="115000"/>
              </a:lnSpc>
            </a:pPr>
            <a:r>
              <a:rPr lang="en" sz="933" baseline="30000" dirty="0">
                <a:solidFill>
                  <a:schemeClr val="dk1"/>
                </a:solidFill>
              </a:rPr>
              <a:t>1 </a:t>
            </a:r>
            <a:r>
              <a:rPr lang="en" sz="933" dirty="0">
                <a:solidFill>
                  <a:schemeClr val="dk1"/>
                </a:solidFill>
              </a:rPr>
              <a:t>Robyn Powell, </a:t>
            </a:r>
            <a:r>
              <a:rPr lang="en" sz="933" i="1" dirty="0">
                <a:solidFill>
                  <a:schemeClr val="dk1"/>
                </a:solidFill>
              </a:rPr>
              <a:t>Justice for Parents with Disabilities and Their Children</a:t>
            </a:r>
            <a:r>
              <a:rPr lang="en" sz="933" dirty="0">
                <a:solidFill>
                  <a:schemeClr val="dk1"/>
                </a:solidFill>
              </a:rPr>
              <a:t>, The Regulatory Review, at</a:t>
            </a:r>
            <a:r>
              <a:rPr lang="en" sz="933" dirty="0">
                <a:solidFill>
                  <a:schemeClr val="dk1"/>
                </a:solidFill>
                <a:uFill>
                  <a:noFill/>
                </a:uFill>
                <a:hlinkClick r:id="rId3">
                  <a:extLst>
                    <a:ext uri="{A12FA001-AC4F-418D-AE19-62706E023703}">
                      <ahyp:hlinkClr xmlns:ahyp="http://schemas.microsoft.com/office/drawing/2018/hyperlinkcolor" val="tx"/>
                    </a:ext>
                  </a:extLst>
                </a:hlinkClick>
              </a:rPr>
              <a:t> </a:t>
            </a:r>
            <a:r>
              <a:rPr lang="en" sz="933" u="sng" dirty="0">
                <a:solidFill>
                  <a:schemeClr val="hlink"/>
                </a:solidFill>
                <a:hlinkClick r:id="rId3"/>
              </a:rPr>
              <a:t>https://www.theregreview.org/2021/10/26/powell-justice-for-parents-with-disabilities/#:~:text=The%20disproportionate%20rate%20of%20child,the%20children%20in%20foster%20care</a:t>
            </a:r>
            <a:r>
              <a:rPr lang="en" sz="933" dirty="0">
                <a:solidFill>
                  <a:schemeClr val="dk1"/>
                </a:solidFill>
              </a:rPr>
              <a:t> (Oct 26, 2021)</a:t>
            </a:r>
            <a:endParaRPr sz="933" dirty="0">
              <a:solidFill>
                <a:schemeClr val="dk1"/>
              </a:solidFill>
            </a:endParaRPr>
          </a:p>
          <a:p>
            <a:r>
              <a:rPr lang="en" sz="933" baseline="30000" dirty="0">
                <a:solidFill>
                  <a:schemeClr val="dk1"/>
                </a:solidFill>
              </a:rPr>
              <a:t>2</a:t>
            </a:r>
            <a:r>
              <a:rPr lang="en" sz="933" dirty="0">
                <a:solidFill>
                  <a:schemeClr val="dk1"/>
                </a:solidFill>
              </a:rPr>
              <a:t>Loran B. Kundra and Leslie B. Alexander, </a:t>
            </a:r>
            <a:r>
              <a:rPr lang="en" sz="933" i="1" dirty="0">
                <a:solidFill>
                  <a:schemeClr val="dk1"/>
                </a:solidFill>
              </a:rPr>
              <a:t>Termination of Parental Rights Proceedings: Legal Considerations and Practical Strategies for Parents with Psychiatric Disabilities and the Practitioners Who Serve Them</a:t>
            </a:r>
            <a:r>
              <a:rPr lang="en" sz="933" dirty="0">
                <a:solidFill>
                  <a:schemeClr val="dk1"/>
                </a:solidFill>
              </a:rPr>
              <a:t>, Psychiatric Rehabilitation Journal 33(2) (2009): 144–145; National Council on Disability (“NCD”), </a:t>
            </a:r>
            <a:r>
              <a:rPr lang="en" sz="933" i="1" dirty="0">
                <a:solidFill>
                  <a:schemeClr val="dk1"/>
                </a:solidFill>
              </a:rPr>
              <a:t>Rocking the cradle: Ensuring the rights of parents with disabilities</a:t>
            </a:r>
            <a:r>
              <a:rPr lang="en" sz="933" dirty="0">
                <a:solidFill>
                  <a:schemeClr val="dk1"/>
                </a:solidFill>
              </a:rPr>
              <a:t>, </a:t>
            </a:r>
            <a:r>
              <a:rPr lang="en" sz="933" dirty="0">
                <a:solidFill>
                  <a:schemeClr val="dk1"/>
                </a:solidFill>
                <a:uFill>
                  <a:noFill/>
                </a:uFill>
                <a:hlinkClick r:id="rId4">
                  <a:extLst>
                    <a:ext uri="{A12FA001-AC4F-418D-AE19-62706E023703}">
                      <ahyp:hlinkClr xmlns:ahyp="http://schemas.microsoft.com/office/drawing/2018/hyperlinkcolor" val="tx"/>
                    </a:ext>
                  </a:extLst>
                </a:hlinkClick>
              </a:rPr>
              <a:t> </a:t>
            </a:r>
            <a:r>
              <a:rPr lang="en" sz="933" u="sng" dirty="0">
                <a:solidFill>
                  <a:schemeClr val="hlink"/>
                </a:solidFill>
                <a:hlinkClick r:id="rId4"/>
              </a:rPr>
              <a:t>https://heller.brandeis.edu/parents-with-disabilities/pdfs/rocking-the-cradle.pdf</a:t>
            </a:r>
            <a:r>
              <a:rPr lang="en" sz="933" dirty="0">
                <a:solidFill>
                  <a:schemeClr val="dk1"/>
                </a:solidFill>
              </a:rPr>
              <a:t> (2012) </a:t>
            </a:r>
            <a:endParaRPr sz="933" dirty="0">
              <a:solidFill>
                <a:schemeClr val="dk1"/>
              </a:solidFill>
            </a:endParaRPr>
          </a:p>
          <a:p>
            <a:pPr>
              <a:lnSpc>
                <a:spcPct val="115000"/>
              </a:lnSpc>
              <a:buClr>
                <a:schemeClr val="dk1"/>
              </a:buClr>
              <a:buSzPts val="1100"/>
            </a:pPr>
            <a:r>
              <a:rPr lang="en" sz="933" baseline="30000" dirty="0">
                <a:solidFill>
                  <a:schemeClr val="dk1"/>
                </a:solidFill>
              </a:rPr>
              <a:t>3 </a:t>
            </a:r>
            <a:r>
              <a:rPr lang="en" sz="933" dirty="0">
                <a:solidFill>
                  <a:schemeClr val="dk1"/>
                </a:solidFill>
              </a:rPr>
              <a:t>National Council on Disability (“NCD”), </a:t>
            </a:r>
            <a:r>
              <a:rPr lang="en" sz="933" i="1" dirty="0">
                <a:solidFill>
                  <a:schemeClr val="dk1"/>
                </a:solidFill>
              </a:rPr>
              <a:t>Rocking the cradle: Ensuring the rights of parents with </a:t>
            </a:r>
            <a:r>
              <a:rPr lang="en" sz="933" i="1" dirty="0">
                <a:solidFill>
                  <a:schemeClr val="tx1">
                    <a:lumMod val="50000"/>
                  </a:schemeClr>
                </a:solidFill>
              </a:rPr>
              <a:t>disabilities </a:t>
            </a:r>
            <a:r>
              <a:rPr lang="en" sz="933" dirty="0">
                <a:solidFill>
                  <a:srgbClr val="FFFFFF"/>
                </a:solidFill>
              </a:rPr>
              <a:t> </a:t>
            </a:r>
            <a:r>
              <a:rPr lang="en" sz="933" dirty="0">
                <a:solidFill>
                  <a:srgbClr val="FFFFFF"/>
                </a:solidFill>
                <a:uFill>
                  <a:noFill/>
                </a:uFill>
                <a:hlinkClick r:id="rId4">
                  <a:extLst>
                    <a:ext uri="{A12FA001-AC4F-418D-AE19-62706E023703}">
                      <ahyp:hlinkClr xmlns:ahyp="http://schemas.microsoft.com/office/drawing/2018/hyperlinkcolor" val="tx"/>
                    </a:ext>
                  </a:extLst>
                </a:hlinkClick>
              </a:rPr>
              <a:t> </a:t>
            </a:r>
            <a:r>
              <a:rPr lang="en" sz="933" u="sng" dirty="0">
                <a:solidFill>
                  <a:schemeClr val="hlink"/>
                </a:solidFill>
                <a:hlinkClick r:id="rId4"/>
              </a:rPr>
              <a:t>https://heller.brandeis.edu/parents-with-disabilities/pdfs/rocking-the-cradle.pdf</a:t>
            </a:r>
            <a:r>
              <a:rPr lang="en" sz="933" dirty="0">
                <a:solidFill>
                  <a:srgbClr val="FFFFFF"/>
                </a:solidFill>
              </a:rPr>
              <a:t> </a:t>
            </a:r>
            <a:r>
              <a:rPr lang="en" sz="933" dirty="0">
                <a:solidFill>
                  <a:schemeClr val="dk1"/>
                </a:solidFill>
              </a:rPr>
              <a:t>(2012) </a:t>
            </a:r>
            <a:endParaRPr sz="933" dirty="0">
              <a:solidFill>
                <a:schemeClr val="dk1"/>
              </a:solidFill>
            </a:endParaRPr>
          </a:p>
          <a:p>
            <a:endParaRPr sz="2400" baseline="30000"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rtl="0"/>
            <a:r>
              <a:rPr lang="en" dirty="0"/>
              <a:t>Capacity and Ability to Parent</a:t>
            </a:r>
            <a:endParaRPr dirty="0"/>
          </a:p>
        </p:txBody>
      </p:sp>
      <p:sp>
        <p:nvSpPr>
          <p:cNvPr id="69" name="Google Shape;69;p15"/>
          <p:cNvSpPr txBox="1">
            <a:spLocks noGrp="1"/>
          </p:cNvSpPr>
          <p:nvPr>
            <p:ph type="body" idx="1"/>
          </p:nvPr>
        </p:nvSpPr>
        <p:spPr>
          <a:xfrm>
            <a:off x="415600" y="1536632"/>
            <a:ext cx="7442939" cy="5321367"/>
          </a:xfrm>
          <a:prstGeom prst="rect">
            <a:avLst/>
          </a:prstGeom>
        </p:spPr>
        <p:txBody>
          <a:bodyPr spcFirstLastPara="1" wrap="square" lIns="121900" tIns="121900" rIns="121900" bIns="121900" anchor="t" anchorCtr="0">
            <a:normAutofit fontScale="77500" lnSpcReduction="20000"/>
          </a:bodyPr>
          <a:lstStyle/>
          <a:p>
            <a:pPr marL="609585" indent="-457189">
              <a:lnSpc>
                <a:spcPct val="120000"/>
              </a:lnSpc>
              <a:spcBef>
                <a:spcPts val="0"/>
              </a:spcBef>
              <a:buSzPts val="1800"/>
              <a:buChar char="●"/>
            </a:pPr>
            <a:r>
              <a:rPr lang="en" sz="3400" dirty="0">
                <a:latin typeface="Arial" panose="020B0604020202020204" pitchFamily="34" charset="0"/>
                <a:cs typeface="Arial" panose="020B0604020202020204" pitchFamily="34" charset="0"/>
              </a:rPr>
              <a:t>Capacity is a spectrum – not yes/no question</a:t>
            </a:r>
            <a:endParaRPr sz="3400" dirty="0">
              <a:latin typeface="Arial" panose="020B0604020202020204" pitchFamily="34" charset="0"/>
              <a:cs typeface="Arial" panose="020B0604020202020204" pitchFamily="34" charset="0"/>
            </a:endParaRPr>
          </a:p>
          <a:p>
            <a:pPr marL="1219170" lvl="1" indent="-423323">
              <a:lnSpc>
                <a:spcPct val="120000"/>
              </a:lnSpc>
              <a:spcBef>
                <a:spcPts val="0"/>
              </a:spcBef>
              <a:buSzPts val="1400"/>
              <a:buChar char="○"/>
            </a:pPr>
            <a:r>
              <a:rPr lang="en" sz="3400" dirty="0">
                <a:latin typeface="Arial" panose="020B0604020202020204" pitchFamily="34" charset="0"/>
                <a:cs typeface="Arial" panose="020B0604020202020204" pitchFamily="34" charset="0"/>
              </a:rPr>
              <a:t>Changes with context, topic, emotional &amp; physical state, </a:t>
            </a:r>
            <a:r>
              <a:rPr lang="en" sz="3400" dirty="0" err="1">
                <a:latin typeface="Arial" panose="020B0604020202020204" pitchFamily="34" charset="0"/>
                <a:cs typeface="Arial" panose="020B0604020202020204" pitchFamily="34" charset="0"/>
              </a:rPr>
              <a:t>etc</a:t>
            </a:r>
            <a:endParaRPr sz="3400"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sz="3400" dirty="0">
                <a:latin typeface="Arial" panose="020B0604020202020204" pitchFamily="34" charset="0"/>
                <a:cs typeface="Arial" panose="020B0604020202020204" pitchFamily="34" charset="0"/>
              </a:rPr>
              <a:t>Capacity is changeable and can be strengthened</a:t>
            </a:r>
            <a:endParaRPr sz="3400" dirty="0">
              <a:latin typeface="Arial" panose="020B0604020202020204" pitchFamily="34" charset="0"/>
              <a:cs typeface="Arial" panose="020B0604020202020204" pitchFamily="34" charset="0"/>
            </a:endParaRPr>
          </a:p>
          <a:p>
            <a:pPr marL="609585" indent="-457189">
              <a:lnSpc>
                <a:spcPct val="120000"/>
              </a:lnSpc>
              <a:spcBef>
                <a:spcPts val="0"/>
              </a:spcBef>
              <a:buSzPts val="1800"/>
              <a:buChar char="●"/>
            </a:pPr>
            <a:r>
              <a:rPr lang="en" sz="3400" dirty="0">
                <a:latin typeface="Arial" panose="020B0604020202020204" pitchFamily="34" charset="0"/>
                <a:cs typeface="Arial" panose="020B0604020202020204" pitchFamily="34" charset="0"/>
              </a:rPr>
              <a:t>Children who live with parents with disabilities can and do thrive, especially when parental capacity is strengthened with accommodations</a:t>
            </a:r>
          </a:p>
          <a:p>
            <a:pPr marL="609585" indent="-457189">
              <a:lnSpc>
                <a:spcPct val="120000"/>
              </a:lnSpc>
              <a:spcBef>
                <a:spcPts val="0"/>
              </a:spcBef>
              <a:buSzPts val="1800"/>
              <a:buFont typeface="Arial"/>
              <a:buChar char="●"/>
            </a:pPr>
            <a:r>
              <a:rPr lang="en" sz="3400" dirty="0">
                <a:latin typeface="Arial" panose="020B0604020202020204" pitchFamily="34" charset="0"/>
                <a:cs typeface="Arial" panose="020B0604020202020204" pitchFamily="34" charset="0"/>
              </a:rPr>
              <a:t>Reminder: </a:t>
            </a:r>
            <a:r>
              <a:rPr lang="en-US" sz="3400" dirty="0">
                <a:latin typeface="Arial" panose="020B0604020202020204" pitchFamily="34" charset="0"/>
                <a:cs typeface="Arial" panose="020B0604020202020204" pitchFamily="34" charset="0"/>
              </a:rPr>
              <a:t>Capacity for representation does NOT require a client to fully understand all nuances of litigation</a:t>
            </a:r>
          </a:p>
          <a:p>
            <a:pPr marL="609585" indent="-457189">
              <a:spcBef>
                <a:spcPts val="0"/>
              </a:spcBef>
              <a:buSzPts val="1800"/>
              <a:buChar char="●"/>
            </a:pPr>
            <a:endParaRPr dirty="0"/>
          </a:p>
        </p:txBody>
      </p:sp>
      <p:pic>
        <p:nvPicPr>
          <p:cNvPr id="2" name="Picture 1" descr="Woman sits in a wheelchair in front of a computer monitor. A young child standing next to the woman touches the computer monitor.">
            <a:extLst>
              <a:ext uri="{FF2B5EF4-FFF2-40B4-BE49-F238E27FC236}">
                <a16:creationId xmlns:a16="http://schemas.microsoft.com/office/drawing/2014/main" id="{36978AEA-DEA2-8DF3-B689-AD595022BCE3}"/>
              </a:ext>
            </a:extLst>
          </p:cNvPr>
          <p:cNvPicPr>
            <a:picLocks noChangeAspect="1"/>
          </p:cNvPicPr>
          <p:nvPr/>
        </p:nvPicPr>
        <p:blipFill>
          <a:blip r:embed="rId3"/>
          <a:stretch>
            <a:fillRect/>
          </a:stretch>
        </p:blipFill>
        <p:spPr>
          <a:xfrm>
            <a:off x="7978662" y="1536633"/>
            <a:ext cx="4047034" cy="446482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3" name="Google Shape;83;p17" descr="An image of three arrows going around in a circle. Arrow #1 reads Poverty, arrow #2 reads trauma, arrow #3 reads disability.&#10;&#10;Trauma is endemic to many of our clients' lives. Trauma, poverty, and disability are inextricably intertwined.&#10;&#10;Image credit: T.L. Lewis."/>
          <p:cNvPicPr preferRelativeResize="0"/>
          <p:nvPr/>
        </p:nvPicPr>
        <p:blipFill>
          <a:blip r:embed="rId3">
            <a:alphaModFix/>
          </a:blip>
          <a:stretch>
            <a:fillRect/>
          </a:stretch>
        </p:blipFill>
        <p:spPr>
          <a:xfrm>
            <a:off x="-136478" y="0"/>
            <a:ext cx="12328478" cy="6858000"/>
          </a:xfrm>
          <a:prstGeom prst="rect">
            <a:avLst/>
          </a:prstGeom>
          <a:noFill/>
          <a:ln>
            <a:noFill/>
          </a:ln>
        </p:spPr>
      </p:pic>
    </p:spTree>
  </p:cSld>
  <p:clrMapOvr>
    <a:masterClrMapping/>
  </p:clrMapOvr>
  <p:transition spd="med"/>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3D3D3D"/>
      </a:dk2>
      <a:lt2>
        <a:srgbClr val="EBEBEB"/>
      </a:lt2>
      <a:accent1>
        <a:srgbClr val="04347C"/>
      </a:accent1>
      <a:accent2>
        <a:srgbClr val="AFD1D4"/>
      </a:accent2>
      <a:accent3>
        <a:srgbClr val="84348C"/>
      </a:accent3>
      <a:accent4>
        <a:srgbClr val="DBC1F1"/>
      </a:accent4>
      <a:accent5>
        <a:srgbClr val="E0E0E0"/>
      </a:accent5>
      <a:accent6>
        <a:srgbClr val="2C5C4C"/>
      </a:accent6>
      <a:hlink>
        <a:srgbClr val="828282"/>
      </a:hlink>
      <a:folHlink>
        <a:srgbClr val="A5A5A5"/>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A3260"/>
      </a:accent1>
      <a:accent2>
        <a:srgbClr val="5FA49D"/>
      </a:accent2>
      <a:accent3>
        <a:srgbClr val="45CBE8"/>
      </a:accent3>
      <a:accent4>
        <a:srgbClr val="969FA7"/>
      </a:accent4>
      <a:accent5>
        <a:srgbClr val="A2C777"/>
      </a:accent5>
      <a:accent6>
        <a:srgbClr val="42955F"/>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2993</TotalTime>
  <Words>3158</Words>
  <Application>Microsoft Office PowerPoint</Application>
  <PresentationFormat>Widescreen</PresentationFormat>
  <Paragraphs>286</Paragraphs>
  <Slides>47</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Tahoma</vt:lpstr>
      <vt:lpstr>Verdana</vt:lpstr>
      <vt:lpstr>Office Theme</vt:lpstr>
      <vt:lpstr>Keeping Families Together Training #2  Using Disability Law To Defend Disabled Parents</vt:lpstr>
      <vt:lpstr>Our Speaker</vt:lpstr>
      <vt:lpstr>Facilitator</vt:lpstr>
      <vt:lpstr>Welcome!</vt:lpstr>
      <vt:lpstr>Accessibility</vt:lpstr>
      <vt:lpstr>Presentation Overview</vt:lpstr>
      <vt:lpstr>Ableism in Dependency</vt:lpstr>
      <vt:lpstr>Capacity and Ability to Parent</vt:lpstr>
      <vt:lpstr>PowerPoint Presentation</vt:lpstr>
      <vt:lpstr>Working with Parents</vt:lpstr>
      <vt:lpstr>Accommodations </vt:lpstr>
      <vt:lpstr>Accommodations </vt:lpstr>
      <vt:lpstr>Readily Accessible Lawyering</vt:lpstr>
      <vt:lpstr>Talking to Clients about Disabilities</vt:lpstr>
      <vt:lpstr>Talking to Clients about Disabilities (Cont.)</vt:lpstr>
      <vt:lpstr>Talking to Clients about Disabilities (Cont.)</vt:lpstr>
      <vt:lpstr>What if your client disagrees with a disability label?</vt:lpstr>
      <vt:lpstr>Plain Language</vt:lpstr>
      <vt:lpstr>Plain Language (cont.)</vt:lpstr>
      <vt:lpstr>Disability Language Guidance</vt:lpstr>
      <vt:lpstr>Disability Language Guidance (Cont.) </vt:lpstr>
      <vt:lpstr>Disability Language Guidance (Cont.) </vt:lpstr>
      <vt:lpstr>Disability Language Guidance (Cont.) </vt:lpstr>
      <vt:lpstr>Identifying Parents with Disabilities</vt:lpstr>
      <vt:lpstr>Pros &amp; Cons of Disclosing Disability</vt:lpstr>
      <vt:lpstr>Connecting Parents with Services</vt:lpstr>
      <vt:lpstr>Fundamental Principles</vt:lpstr>
      <vt:lpstr>ADA and Treatment Plans</vt:lpstr>
      <vt:lpstr>Individualized Treatment</vt:lpstr>
      <vt:lpstr>Full and Equal Opportunity</vt:lpstr>
      <vt:lpstr>Individualized Treatment and Full and Equal Opportunity</vt:lpstr>
      <vt:lpstr>How to Understand Disability as part of a Case Plan</vt:lpstr>
      <vt:lpstr>Assessment/Evaluation/Experts</vt:lpstr>
      <vt:lpstr>Reasonable Modification Request </vt:lpstr>
      <vt:lpstr>Self-Identification of Disability (Cont.)</vt:lpstr>
      <vt:lpstr>Reasonable Modification Request (Cont.)  </vt:lpstr>
      <vt:lpstr>Working with the Other Side</vt:lpstr>
      <vt:lpstr>Working with the “Other Side”</vt:lpstr>
      <vt:lpstr>Filing a Complaint</vt:lpstr>
      <vt:lpstr>Filing a Complaint with DOJ</vt:lpstr>
      <vt:lpstr>Filing a Complaint with HHS OCR</vt:lpstr>
      <vt:lpstr>Q&amp;A</vt:lpstr>
      <vt:lpstr>Resources</vt:lpstr>
      <vt:lpstr>Learn more/contact us</vt:lpstr>
      <vt:lpstr>National Research Center for Parents with Disabilities and Disability Rights Education &amp; Defense Fund</vt:lpstr>
      <vt:lpstr>Funding</vt:lpstr>
      <vt:lpstr>Please Complete Survey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Colors and Contrast</dc:title>
  <dc:creator>Ryan Suh</dc:creator>
  <cp:lastModifiedBy>Ryan Suh</cp:lastModifiedBy>
  <cp:revision>29</cp:revision>
  <dcterms:modified xsi:type="dcterms:W3CDTF">2025-05-28T18:04:27Z</dcterms:modified>
</cp:coreProperties>
</file>