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sldIdLst>
    <p:sldId id="258" r:id="rId2"/>
    <p:sldId id="396" r:id="rId3"/>
    <p:sldId id="385" r:id="rId4"/>
    <p:sldId id="310" r:id="rId5"/>
    <p:sldId id="386" r:id="rId6"/>
    <p:sldId id="287" r:id="rId7"/>
    <p:sldId id="288" r:id="rId8"/>
    <p:sldId id="289" r:id="rId9"/>
    <p:sldId id="392" r:id="rId10"/>
    <p:sldId id="257" r:id="rId11"/>
    <p:sldId id="382" r:id="rId12"/>
    <p:sldId id="262" r:id="rId13"/>
    <p:sldId id="259" r:id="rId14"/>
    <p:sldId id="260" r:id="rId15"/>
    <p:sldId id="270" r:id="rId16"/>
    <p:sldId id="393" r:id="rId17"/>
    <p:sldId id="394" r:id="rId18"/>
    <p:sldId id="271" r:id="rId19"/>
    <p:sldId id="272" r:id="rId20"/>
    <p:sldId id="375" r:id="rId21"/>
    <p:sldId id="376" r:id="rId22"/>
    <p:sldId id="377" r:id="rId23"/>
    <p:sldId id="378" r:id="rId24"/>
    <p:sldId id="273" r:id="rId25"/>
    <p:sldId id="395" r:id="rId26"/>
    <p:sldId id="296" r:id="rId27"/>
    <p:sldId id="274" r:id="rId28"/>
    <p:sldId id="275" r:id="rId29"/>
    <p:sldId id="379" r:id="rId30"/>
    <p:sldId id="380" r:id="rId31"/>
    <p:sldId id="381" r:id="rId32"/>
    <p:sldId id="261" r:id="rId33"/>
    <p:sldId id="383" r:id="rId34"/>
    <p:sldId id="263" r:id="rId35"/>
    <p:sldId id="264" r:id="rId36"/>
    <p:sldId id="265" r:id="rId37"/>
    <p:sldId id="266" r:id="rId38"/>
    <p:sldId id="267" r:id="rId39"/>
    <p:sldId id="384" r:id="rId40"/>
    <p:sldId id="391" r:id="rId41"/>
    <p:sldId id="276" r:id="rId42"/>
    <p:sldId id="277" r:id="rId43"/>
    <p:sldId id="285" r:id="rId44"/>
    <p:sldId id="278" r:id="rId4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CD1"/>
          </a:solidFill>
        </a:fill>
      </a:tcStyle>
    </a:wholeTbl>
    <a:band2H>
      <a:tcTxStyle/>
      <a:tcStyle>
        <a:tcBdr/>
        <a:fill>
          <a:solidFill>
            <a:srgbClr val="E7E7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ECF6"/>
          </a:solidFill>
        </a:fill>
      </a:tcStyle>
    </a:wholeTbl>
    <a:band2H>
      <a:tcTxStyle/>
      <a:tcStyle>
        <a:tcBdr/>
        <a:fill>
          <a:solidFill>
            <a:srgbClr val="E8F6FB"/>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CD1"/>
          </a:solidFill>
        </a:fill>
      </a:tcStyle>
    </a:wholeTbl>
    <a:band2H>
      <a:tcTxStyle/>
      <a:tcStyle>
        <a:tcBdr/>
        <a:fill>
          <a:solidFill>
            <a:srgbClr val="E8EE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939"/>
    <p:restoredTop sz="79178" autoAdjust="0"/>
  </p:normalViewPr>
  <p:slideViewPr>
    <p:cSldViewPr snapToGrid="0">
      <p:cViewPr varScale="1">
        <p:scale>
          <a:sx n="87" d="100"/>
          <a:sy n="87" d="100"/>
        </p:scale>
        <p:origin x="76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FA24A1-0413-47B3-962A-3D7B3F9AFD8A}"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7D6148E-5432-4539-B876-BA36D110E3CB}">
      <dgm:prSet/>
      <dgm:spPr/>
      <dgm:t>
        <a:bodyPr/>
        <a:lstStyle/>
        <a:p>
          <a:pPr>
            <a:lnSpc>
              <a:spcPct val="100000"/>
            </a:lnSpc>
            <a:defRPr cap="all"/>
          </a:pPr>
          <a:r>
            <a:rPr lang="en-US" dirty="0"/>
            <a:t>Fundamental alteration</a:t>
          </a:r>
        </a:p>
      </dgm:t>
    </dgm:pt>
    <dgm:pt modelId="{00D14772-46F3-4E6E-B265-64AC5790006B}" type="parTrans" cxnId="{68000A4F-F115-4A16-9890-80217A49E190}">
      <dgm:prSet/>
      <dgm:spPr/>
      <dgm:t>
        <a:bodyPr/>
        <a:lstStyle/>
        <a:p>
          <a:endParaRPr lang="en-US"/>
        </a:p>
      </dgm:t>
    </dgm:pt>
    <dgm:pt modelId="{27D13059-8845-4001-B08B-A76439599E91}" type="sibTrans" cxnId="{68000A4F-F115-4A16-9890-80217A49E190}">
      <dgm:prSet/>
      <dgm:spPr/>
      <dgm:t>
        <a:bodyPr/>
        <a:lstStyle/>
        <a:p>
          <a:endParaRPr lang="en-US"/>
        </a:p>
      </dgm:t>
    </dgm:pt>
    <dgm:pt modelId="{561F5C0C-97F3-4516-A258-34E871222B1E}">
      <dgm:prSet/>
      <dgm:spPr/>
      <dgm:t>
        <a:bodyPr/>
        <a:lstStyle/>
        <a:p>
          <a:pPr>
            <a:lnSpc>
              <a:spcPct val="100000"/>
            </a:lnSpc>
            <a:defRPr cap="all"/>
          </a:pPr>
          <a:r>
            <a:rPr lang="en-US" dirty="0"/>
            <a:t>Undue financial and administrative burdens</a:t>
          </a:r>
        </a:p>
      </dgm:t>
    </dgm:pt>
    <dgm:pt modelId="{CBEAF937-4927-4F58-8941-917DE23F0640}" type="parTrans" cxnId="{B8ACE1ED-A7F4-4791-A4E1-5F03C9C630D6}">
      <dgm:prSet/>
      <dgm:spPr/>
      <dgm:t>
        <a:bodyPr/>
        <a:lstStyle/>
        <a:p>
          <a:endParaRPr lang="en-US"/>
        </a:p>
      </dgm:t>
    </dgm:pt>
    <dgm:pt modelId="{4A9B8DD4-66B3-412C-9A7A-973A21C2359E}" type="sibTrans" cxnId="{B8ACE1ED-A7F4-4791-A4E1-5F03C9C630D6}">
      <dgm:prSet/>
      <dgm:spPr/>
      <dgm:t>
        <a:bodyPr/>
        <a:lstStyle/>
        <a:p>
          <a:endParaRPr lang="en-US"/>
        </a:p>
      </dgm:t>
    </dgm:pt>
    <dgm:pt modelId="{AA59BAB7-1F2E-42EB-85FB-450DF12818BD}">
      <dgm:prSet/>
      <dgm:spPr/>
      <dgm:t>
        <a:bodyPr/>
        <a:lstStyle/>
        <a:p>
          <a:pPr>
            <a:lnSpc>
              <a:spcPct val="100000"/>
            </a:lnSpc>
            <a:defRPr cap="all"/>
          </a:pPr>
          <a:r>
            <a:rPr lang="en-US" dirty="0"/>
            <a:t>Direct threat/legitimate safety requirements</a:t>
          </a:r>
        </a:p>
      </dgm:t>
    </dgm:pt>
    <dgm:pt modelId="{D9DC98AF-B7CF-4FD9-8903-2FD2F649623E}" type="parTrans" cxnId="{D359FAF2-D35A-4B02-903B-F0ACFEDECCBB}">
      <dgm:prSet/>
      <dgm:spPr/>
      <dgm:t>
        <a:bodyPr/>
        <a:lstStyle/>
        <a:p>
          <a:endParaRPr lang="en-US"/>
        </a:p>
      </dgm:t>
    </dgm:pt>
    <dgm:pt modelId="{D9DD8EEB-5522-4831-BAEF-A1DFF4DB1530}" type="sibTrans" cxnId="{D359FAF2-D35A-4B02-903B-F0ACFEDECCBB}">
      <dgm:prSet/>
      <dgm:spPr/>
      <dgm:t>
        <a:bodyPr/>
        <a:lstStyle/>
        <a:p>
          <a:endParaRPr lang="en-US"/>
        </a:p>
      </dgm:t>
    </dgm:pt>
    <dgm:pt modelId="{2AB29F04-59C7-4BCA-A28B-F99999921ACB}" type="pres">
      <dgm:prSet presAssocID="{CBFA24A1-0413-47B3-962A-3D7B3F9AFD8A}" presName="root" presStyleCnt="0">
        <dgm:presLayoutVars>
          <dgm:dir/>
          <dgm:resizeHandles val="exact"/>
        </dgm:presLayoutVars>
      </dgm:prSet>
      <dgm:spPr/>
    </dgm:pt>
    <dgm:pt modelId="{4B4A16B9-D8E9-4E00-966F-3F076E143AEA}" type="pres">
      <dgm:prSet presAssocID="{67D6148E-5432-4539-B876-BA36D110E3CB}" presName="compNode" presStyleCnt="0"/>
      <dgm:spPr/>
    </dgm:pt>
    <dgm:pt modelId="{E32A36DD-486E-428D-918E-03C99B79E256}" type="pres">
      <dgm:prSet presAssocID="{67D6148E-5432-4539-B876-BA36D110E3CB}" presName="iconBgRect" presStyleLbl="bgShp" presStyleIdx="0" presStyleCnt="3"/>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0E2D596F-8C9C-4F5C-ABD8-60D67FE0C71C}" type="pres">
      <dgm:prSet presAssocID="{67D6148E-5432-4539-B876-BA36D110E3C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C29C0BA-12E8-4697-B5E7-A48F0A10E2B0}" type="pres">
      <dgm:prSet presAssocID="{67D6148E-5432-4539-B876-BA36D110E3CB}" presName="spaceRect" presStyleCnt="0"/>
      <dgm:spPr/>
    </dgm:pt>
    <dgm:pt modelId="{6561D866-13E8-44CF-9C2B-C133781F388A}" type="pres">
      <dgm:prSet presAssocID="{67D6148E-5432-4539-B876-BA36D110E3CB}" presName="textRect" presStyleLbl="revTx" presStyleIdx="0" presStyleCnt="3">
        <dgm:presLayoutVars>
          <dgm:chMax val="1"/>
          <dgm:chPref val="1"/>
        </dgm:presLayoutVars>
      </dgm:prSet>
      <dgm:spPr/>
    </dgm:pt>
    <dgm:pt modelId="{423EAB92-41C2-4723-B23A-DC299CC10EBD}" type="pres">
      <dgm:prSet presAssocID="{27D13059-8845-4001-B08B-A76439599E91}" presName="sibTrans" presStyleCnt="0"/>
      <dgm:spPr/>
    </dgm:pt>
    <dgm:pt modelId="{17306512-24F7-45E4-9559-5937B30CE02E}" type="pres">
      <dgm:prSet presAssocID="{561F5C0C-97F3-4516-A258-34E871222B1E}" presName="compNode" presStyleCnt="0"/>
      <dgm:spPr/>
    </dgm:pt>
    <dgm:pt modelId="{9EE71B12-3386-42B9-95BF-9004C7E4B52C}" type="pres">
      <dgm:prSet presAssocID="{561F5C0C-97F3-4516-A258-34E871222B1E}" presName="iconBgRect" presStyleLbl="bgShp" presStyleIdx="1" presStyleCnt="3"/>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64E80A0-B0B2-44A4-9670-7C304A2026BD}" type="pres">
      <dgm:prSet presAssocID="{561F5C0C-97F3-4516-A258-34E871222B1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6A3BE6D-21E2-4198-B5B0-2D28A26B457D}" type="pres">
      <dgm:prSet presAssocID="{561F5C0C-97F3-4516-A258-34E871222B1E}" presName="spaceRect" presStyleCnt="0"/>
      <dgm:spPr/>
    </dgm:pt>
    <dgm:pt modelId="{33E35A7D-69D5-4580-802E-D637EB562E04}" type="pres">
      <dgm:prSet presAssocID="{561F5C0C-97F3-4516-A258-34E871222B1E}" presName="textRect" presStyleLbl="revTx" presStyleIdx="1" presStyleCnt="3">
        <dgm:presLayoutVars>
          <dgm:chMax val="1"/>
          <dgm:chPref val="1"/>
        </dgm:presLayoutVars>
      </dgm:prSet>
      <dgm:spPr/>
    </dgm:pt>
    <dgm:pt modelId="{C5CD7DCD-9B57-4BC9-BF54-7E16CA6D58F8}" type="pres">
      <dgm:prSet presAssocID="{4A9B8DD4-66B3-412C-9A7A-973A21C2359E}" presName="sibTrans" presStyleCnt="0"/>
      <dgm:spPr/>
    </dgm:pt>
    <dgm:pt modelId="{0705D152-7651-4D9D-9529-38B4143D1B08}" type="pres">
      <dgm:prSet presAssocID="{AA59BAB7-1F2E-42EB-85FB-450DF12818BD}" presName="compNode" presStyleCnt="0"/>
      <dgm:spPr/>
    </dgm:pt>
    <dgm:pt modelId="{D061366A-EF83-4821-A42A-565349ADF967}" type="pres">
      <dgm:prSet presAssocID="{AA59BAB7-1F2E-42EB-85FB-450DF12818BD}" presName="iconBgRect" presStyleLbl="bgShp" presStyleIdx="2" presStyleCnt="3"/>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5526279-DACA-489A-B477-3C904D8471E5}" type="pres">
      <dgm:prSet presAssocID="{AA59BAB7-1F2E-42EB-85FB-450DF12818B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27557B2A-8837-4F71-A56E-9DB6011332E1}" type="pres">
      <dgm:prSet presAssocID="{AA59BAB7-1F2E-42EB-85FB-450DF12818BD}" presName="spaceRect" presStyleCnt="0"/>
      <dgm:spPr/>
    </dgm:pt>
    <dgm:pt modelId="{235A07D8-9B03-4374-9A36-F4B53877EEEC}" type="pres">
      <dgm:prSet presAssocID="{AA59BAB7-1F2E-42EB-85FB-450DF12818BD}" presName="textRect" presStyleLbl="revTx" presStyleIdx="2" presStyleCnt="3">
        <dgm:presLayoutVars>
          <dgm:chMax val="1"/>
          <dgm:chPref val="1"/>
        </dgm:presLayoutVars>
      </dgm:prSet>
      <dgm:spPr/>
    </dgm:pt>
  </dgm:ptLst>
  <dgm:cxnLst>
    <dgm:cxn modelId="{0230AE01-1558-1948-9661-7A34D0ACAC7E}" type="presOf" srcId="{67D6148E-5432-4539-B876-BA36D110E3CB}" destId="{6561D866-13E8-44CF-9C2B-C133781F388A}" srcOrd="0" destOrd="0" presId="urn:microsoft.com/office/officeart/2018/5/layout/IconCircleLabelList"/>
    <dgm:cxn modelId="{DD2D3220-B525-DF45-A551-07EFF914D1FD}" type="presOf" srcId="{561F5C0C-97F3-4516-A258-34E871222B1E}" destId="{33E35A7D-69D5-4580-802E-D637EB562E04}" srcOrd="0" destOrd="0" presId="urn:microsoft.com/office/officeart/2018/5/layout/IconCircleLabelList"/>
    <dgm:cxn modelId="{68000A4F-F115-4A16-9890-80217A49E190}" srcId="{CBFA24A1-0413-47B3-962A-3D7B3F9AFD8A}" destId="{67D6148E-5432-4539-B876-BA36D110E3CB}" srcOrd="0" destOrd="0" parTransId="{00D14772-46F3-4E6E-B265-64AC5790006B}" sibTransId="{27D13059-8845-4001-B08B-A76439599E91}"/>
    <dgm:cxn modelId="{0D3E27AD-2546-DB4C-898E-DCD2A7CA1B80}" type="presOf" srcId="{CBFA24A1-0413-47B3-962A-3D7B3F9AFD8A}" destId="{2AB29F04-59C7-4BCA-A28B-F99999921ACB}" srcOrd="0" destOrd="0" presId="urn:microsoft.com/office/officeart/2018/5/layout/IconCircleLabelList"/>
    <dgm:cxn modelId="{2758F6CA-2E5E-DE4D-9AE4-D4E2AF62C0D9}" type="presOf" srcId="{AA59BAB7-1F2E-42EB-85FB-450DF12818BD}" destId="{235A07D8-9B03-4374-9A36-F4B53877EEEC}" srcOrd="0" destOrd="0" presId="urn:microsoft.com/office/officeart/2018/5/layout/IconCircleLabelList"/>
    <dgm:cxn modelId="{B8ACE1ED-A7F4-4791-A4E1-5F03C9C630D6}" srcId="{CBFA24A1-0413-47B3-962A-3D7B3F9AFD8A}" destId="{561F5C0C-97F3-4516-A258-34E871222B1E}" srcOrd="1" destOrd="0" parTransId="{CBEAF937-4927-4F58-8941-917DE23F0640}" sibTransId="{4A9B8DD4-66B3-412C-9A7A-973A21C2359E}"/>
    <dgm:cxn modelId="{D359FAF2-D35A-4B02-903B-F0ACFEDECCBB}" srcId="{CBFA24A1-0413-47B3-962A-3D7B3F9AFD8A}" destId="{AA59BAB7-1F2E-42EB-85FB-450DF12818BD}" srcOrd="2" destOrd="0" parTransId="{D9DC98AF-B7CF-4FD9-8903-2FD2F649623E}" sibTransId="{D9DD8EEB-5522-4831-BAEF-A1DFF4DB1530}"/>
    <dgm:cxn modelId="{A8575C65-98D1-E44A-A4BE-9058AE8495DC}" type="presParOf" srcId="{2AB29F04-59C7-4BCA-A28B-F99999921ACB}" destId="{4B4A16B9-D8E9-4E00-966F-3F076E143AEA}" srcOrd="0" destOrd="0" presId="urn:microsoft.com/office/officeart/2018/5/layout/IconCircleLabelList"/>
    <dgm:cxn modelId="{9557DE06-A648-E24D-B514-41DD92DF77AA}" type="presParOf" srcId="{4B4A16B9-D8E9-4E00-966F-3F076E143AEA}" destId="{E32A36DD-486E-428D-918E-03C99B79E256}" srcOrd="0" destOrd="0" presId="urn:microsoft.com/office/officeart/2018/5/layout/IconCircleLabelList"/>
    <dgm:cxn modelId="{A580E704-6ADF-DD41-BAC2-B248F8760376}" type="presParOf" srcId="{4B4A16B9-D8E9-4E00-966F-3F076E143AEA}" destId="{0E2D596F-8C9C-4F5C-ABD8-60D67FE0C71C}" srcOrd="1" destOrd="0" presId="urn:microsoft.com/office/officeart/2018/5/layout/IconCircleLabelList"/>
    <dgm:cxn modelId="{60A40158-7D1A-6641-BBE5-219564F0A1CA}" type="presParOf" srcId="{4B4A16B9-D8E9-4E00-966F-3F076E143AEA}" destId="{1C29C0BA-12E8-4697-B5E7-A48F0A10E2B0}" srcOrd="2" destOrd="0" presId="urn:microsoft.com/office/officeart/2018/5/layout/IconCircleLabelList"/>
    <dgm:cxn modelId="{4457BEAC-B45A-684A-ABC2-32315C95AEE7}" type="presParOf" srcId="{4B4A16B9-D8E9-4E00-966F-3F076E143AEA}" destId="{6561D866-13E8-44CF-9C2B-C133781F388A}" srcOrd="3" destOrd="0" presId="urn:microsoft.com/office/officeart/2018/5/layout/IconCircleLabelList"/>
    <dgm:cxn modelId="{4BDB15AF-5AB5-1B45-ADB1-7548287D1248}" type="presParOf" srcId="{2AB29F04-59C7-4BCA-A28B-F99999921ACB}" destId="{423EAB92-41C2-4723-B23A-DC299CC10EBD}" srcOrd="1" destOrd="0" presId="urn:microsoft.com/office/officeart/2018/5/layout/IconCircleLabelList"/>
    <dgm:cxn modelId="{184BB43A-4597-654D-931F-1C35DB92A99A}" type="presParOf" srcId="{2AB29F04-59C7-4BCA-A28B-F99999921ACB}" destId="{17306512-24F7-45E4-9559-5937B30CE02E}" srcOrd="2" destOrd="0" presId="urn:microsoft.com/office/officeart/2018/5/layout/IconCircleLabelList"/>
    <dgm:cxn modelId="{88861763-FDD7-2E4C-902B-1DB531A36971}" type="presParOf" srcId="{17306512-24F7-45E4-9559-5937B30CE02E}" destId="{9EE71B12-3386-42B9-95BF-9004C7E4B52C}" srcOrd="0" destOrd="0" presId="urn:microsoft.com/office/officeart/2018/5/layout/IconCircleLabelList"/>
    <dgm:cxn modelId="{A2D523E7-C7DE-7B49-962D-9D392B41B14C}" type="presParOf" srcId="{17306512-24F7-45E4-9559-5937B30CE02E}" destId="{664E80A0-B0B2-44A4-9670-7C304A2026BD}" srcOrd="1" destOrd="0" presId="urn:microsoft.com/office/officeart/2018/5/layout/IconCircleLabelList"/>
    <dgm:cxn modelId="{69982654-6306-8A40-A770-C7E0970E4E9A}" type="presParOf" srcId="{17306512-24F7-45E4-9559-5937B30CE02E}" destId="{46A3BE6D-21E2-4198-B5B0-2D28A26B457D}" srcOrd="2" destOrd="0" presId="urn:microsoft.com/office/officeart/2018/5/layout/IconCircleLabelList"/>
    <dgm:cxn modelId="{95D0DA3B-BBB6-9D4D-8448-C5A95C4FFAF7}" type="presParOf" srcId="{17306512-24F7-45E4-9559-5937B30CE02E}" destId="{33E35A7D-69D5-4580-802E-D637EB562E04}" srcOrd="3" destOrd="0" presId="urn:microsoft.com/office/officeart/2018/5/layout/IconCircleLabelList"/>
    <dgm:cxn modelId="{61F381EE-4406-6E4E-9FBE-AF401D278469}" type="presParOf" srcId="{2AB29F04-59C7-4BCA-A28B-F99999921ACB}" destId="{C5CD7DCD-9B57-4BC9-BF54-7E16CA6D58F8}" srcOrd="3" destOrd="0" presId="urn:microsoft.com/office/officeart/2018/5/layout/IconCircleLabelList"/>
    <dgm:cxn modelId="{08CD120E-380E-BA44-8430-CEE25F8D043A}" type="presParOf" srcId="{2AB29F04-59C7-4BCA-A28B-F99999921ACB}" destId="{0705D152-7651-4D9D-9529-38B4143D1B08}" srcOrd="4" destOrd="0" presId="urn:microsoft.com/office/officeart/2018/5/layout/IconCircleLabelList"/>
    <dgm:cxn modelId="{FED726AB-0469-D944-B9DA-DB2C9608A925}" type="presParOf" srcId="{0705D152-7651-4D9D-9529-38B4143D1B08}" destId="{D061366A-EF83-4821-A42A-565349ADF967}" srcOrd="0" destOrd="0" presId="urn:microsoft.com/office/officeart/2018/5/layout/IconCircleLabelList"/>
    <dgm:cxn modelId="{A7A0AA2D-1992-104E-8F17-97F4C902DF00}" type="presParOf" srcId="{0705D152-7651-4D9D-9529-38B4143D1B08}" destId="{45526279-DACA-489A-B477-3C904D8471E5}" srcOrd="1" destOrd="0" presId="urn:microsoft.com/office/officeart/2018/5/layout/IconCircleLabelList"/>
    <dgm:cxn modelId="{D7E88476-83E7-474D-BA66-3873C9501AA8}" type="presParOf" srcId="{0705D152-7651-4D9D-9529-38B4143D1B08}" destId="{27557B2A-8837-4F71-A56E-9DB6011332E1}" srcOrd="2" destOrd="0" presId="urn:microsoft.com/office/officeart/2018/5/layout/IconCircleLabelList"/>
    <dgm:cxn modelId="{E1D2F54C-8206-CF47-AE10-84C916E0D3FC}" type="presParOf" srcId="{0705D152-7651-4D9D-9529-38B4143D1B08}" destId="{235A07D8-9B03-4374-9A36-F4B53877EEE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D7B9ED-3632-447D-A8E5-B50D52782DDD}" type="doc">
      <dgm:prSet loTypeId="urn:microsoft.com/office/officeart/2017/3/layout/HorizontalLabelsTimeline" loCatId="process" qsTypeId="urn:microsoft.com/office/officeart/2005/8/quickstyle/simple1" qsCatId="simple" csTypeId="urn:microsoft.com/office/officeart/2005/8/colors/accent6_2" csCatId="accent6" phldr="1"/>
      <dgm:spPr/>
      <dgm:t>
        <a:bodyPr/>
        <a:lstStyle/>
        <a:p>
          <a:endParaRPr lang="en-US"/>
        </a:p>
      </dgm:t>
    </dgm:pt>
    <dgm:pt modelId="{0476779C-27F6-4429-8780-6722F6EA3884}">
      <dgm:prSet/>
      <dgm:spPr/>
      <dgm:t>
        <a:bodyPr/>
        <a:lstStyle/>
        <a:p>
          <a:pPr>
            <a:defRPr b="1"/>
          </a:pPr>
          <a:r>
            <a:rPr lang="en-US" dirty="0"/>
            <a:t>Jan. 2015</a:t>
          </a:r>
        </a:p>
      </dgm:t>
    </dgm:pt>
    <dgm:pt modelId="{5A435244-1712-4716-AF54-48B15B5ED0E7}" type="parTrans" cxnId="{5C535EA7-ECE0-414B-AB06-5FE2AB31662C}">
      <dgm:prSet/>
      <dgm:spPr/>
      <dgm:t>
        <a:bodyPr/>
        <a:lstStyle/>
        <a:p>
          <a:endParaRPr lang="en-US"/>
        </a:p>
      </dgm:t>
    </dgm:pt>
    <dgm:pt modelId="{29C09C3E-0840-472F-88F5-F387B01EFCD4}" type="sibTrans" cxnId="{5C535EA7-ECE0-414B-AB06-5FE2AB31662C}">
      <dgm:prSet/>
      <dgm:spPr/>
      <dgm:t>
        <a:bodyPr/>
        <a:lstStyle/>
        <a:p>
          <a:endParaRPr lang="en-US"/>
        </a:p>
      </dgm:t>
    </dgm:pt>
    <dgm:pt modelId="{B4A62993-DD95-469F-BE17-7A4B1AB13429}">
      <dgm:prSet/>
      <dgm:spPr/>
      <dgm:t>
        <a:bodyPr/>
        <a:lstStyle/>
        <a:p>
          <a:r>
            <a:rPr lang="en-US" dirty="0"/>
            <a:t>“Sara Gordon” letter of findings</a:t>
          </a:r>
        </a:p>
      </dgm:t>
    </dgm:pt>
    <dgm:pt modelId="{1DD5753C-70ED-4977-9113-65BA9C20FC6F}" type="parTrans" cxnId="{1B4A9EEF-A3D8-410B-948C-304E3DA993A2}">
      <dgm:prSet/>
      <dgm:spPr/>
      <dgm:t>
        <a:bodyPr/>
        <a:lstStyle/>
        <a:p>
          <a:endParaRPr lang="en-US"/>
        </a:p>
      </dgm:t>
    </dgm:pt>
    <dgm:pt modelId="{C912F83E-4D86-4030-898E-AD10E496ACBF}" type="sibTrans" cxnId="{1B4A9EEF-A3D8-410B-948C-304E3DA993A2}">
      <dgm:prSet/>
      <dgm:spPr/>
      <dgm:t>
        <a:bodyPr/>
        <a:lstStyle/>
        <a:p>
          <a:endParaRPr lang="en-US"/>
        </a:p>
      </dgm:t>
    </dgm:pt>
    <dgm:pt modelId="{981F4682-DC95-4670-BFD7-B5DC7755134C}">
      <dgm:prSet/>
      <dgm:spPr/>
      <dgm:t>
        <a:bodyPr/>
        <a:lstStyle/>
        <a:p>
          <a:pPr>
            <a:defRPr b="1"/>
          </a:pPr>
          <a:r>
            <a:rPr lang="en-US" dirty="0"/>
            <a:t>Aug. 2015</a:t>
          </a:r>
        </a:p>
      </dgm:t>
    </dgm:pt>
    <dgm:pt modelId="{7BD36D49-C093-48F7-AD18-DB6ACBC05D85}" type="parTrans" cxnId="{C78B192E-4A41-4718-81B7-1024923407D8}">
      <dgm:prSet/>
      <dgm:spPr/>
      <dgm:t>
        <a:bodyPr/>
        <a:lstStyle/>
        <a:p>
          <a:endParaRPr lang="en-US"/>
        </a:p>
      </dgm:t>
    </dgm:pt>
    <dgm:pt modelId="{30B2A41A-A029-45FA-86D7-7E218AF31FE6}" type="sibTrans" cxnId="{C78B192E-4A41-4718-81B7-1024923407D8}">
      <dgm:prSet/>
      <dgm:spPr/>
      <dgm:t>
        <a:bodyPr/>
        <a:lstStyle/>
        <a:p>
          <a:endParaRPr lang="en-US"/>
        </a:p>
      </dgm:t>
    </dgm:pt>
    <dgm:pt modelId="{7990EAB8-65EC-4A0A-B8EB-07766817719D}">
      <dgm:prSet/>
      <dgm:spPr/>
      <dgm:t>
        <a:bodyPr/>
        <a:lstStyle/>
        <a:p>
          <a:r>
            <a:rPr lang="en-US" dirty="0"/>
            <a:t>DOJ/HHS technical assistance</a:t>
          </a:r>
        </a:p>
      </dgm:t>
    </dgm:pt>
    <dgm:pt modelId="{35B9ED2E-E443-4736-8C13-D6DF73464F08}" type="parTrans" cxnId="{81E275EB-97BD-458F-B756-46F84EBFA196}">
      <dgm:prSet/>
      <dgm:spPr/>
      <dgm:t>
        <a:bodyPr/>
        <a:lstStyle/>
        <a:p>
          <a:endParaRPr lang="en-US"/>
        </a:p>
      </dgm:t>
    </dgm:pt>
    <dgm:pt modelId="{CBFD8963-A754-465F-A4AA-35974F869C67}" type="sibTrans" cxnId="{81E275EB-97BD-458F-B756-46F84EBFA196}">
      <dgm:prSet/>
      <dgm:spPr/>
      <dgm:t>
        <a:bodyPr/>
        <a:lstStyle/>
        <a:p>
          <a:endParaRPr lang="en-US"/>
        </a:p>
      </dgm:t>
    </dgm:pt>
    <dgm:pt modelId="{D2EDB887-A46D-416E-970C-58D72CB1BEDA}">
      <dgm:prSet/>
      <dgm:spPr/>
      <dgm:t>
        <a:bodyPr/>
        <a:lstStyle/>
        <a:p>
          <a:pPr>
            <a:defRPr b="1"/>
          </a:pPr>
          <a:r>
            <a:rPr lang="en-US" dirty="0"/>
            <a:t>Dec. 2019</a:t>
          </a:r>
        </a:p>
      </dgm:t>
    </dgm:pt>
    <dgm:pt modelId="{FB347F31-2159-45F9-A5CF-9E844B0F7AA1}" type="parTrans" cxnId="{0ACF4F54-61FD-418D-982A-E5935F0DB024}">
      <dgm:prSet/>
      <dgm:spPr/>
      <dgm:t>
        <a:bodyPr/>
        <a:lstStyle/>
        <a:p>
          <a:endParaRPr lang="en-US"/>
        </a:p>
      </dgm:t>
    </dgm:pt>
    <dgm:pt modelId="{BE846575-5400-4557-B6CF-1A3B7E3A8A4E}" type="sibTrans" cxnId="{0ACF4F54-61FD-418D-982A-E5935F0DB024}">
      <dgm:prSet/>
      <dgm:spPr/>
      <dgm:t>
        <a:bodyPr/>
        <a:lstStyle/>
        <a:p>
          <a:endParaRPr lang="en-US"/>
        </a:p>
      </dgm:t>
    </dgm:pt>
    <dgm:pt modelId="{A098D0FA-15AC-4BCF-A886-DDC45F1970D8}">
      <dgm:prSet/>
      <dgm:spPr/>
      <dgm:t>
        <a:bodyPr/>
        <a:lstStyle/>
        <a:p>
          <a:r>
            <a:rPr lang="en-US" dirty="0"/>
            <a:t>HHS voluntary resolution agreement with Oregon</a:t>
          </a:r>
        </a:p>
      </dgm:t>
    </dgm:pt>
    <dgm:pt modelId="{41E96F2A-3726-48DB-9EFF-CD4130D99B34}" type="parTrans" cxnId="{0086A295-2CFB-409D-912B-F0C99DB0D1DE}">
      <dgm:prSet/>
      <dgm:spPr/>
      <dgm:t>
        <a:bodyPr/>
        <a:lstStyle/>
        <a:p>
          <a:endParaRPr lang="en-US"/>
        </a:p>
      </dgm:t>
    </dgm:pt>
    <dgm:pt modelId="{174F1778-6850-4118-828D-F384225BC00B}" type="sibTrans" cxnId="{0086A295-2CFB-409D-912B-F0C99DB0D1DE}">
      <dgm:prSet/>
      <dgm:spPr/>
      <dgm:t>
        <a:bodyPr/>
        <a:lstStyle/>
        <a:p>
          <a:endParaRPr lang="en-US"/>
        </a:p>
      </dgm:t>
    </dgm:pt>
    <dgm:pt modelId="{1D8AC26B-800F-4A10-9360-3E55A0799331}">
      <dgm:prSet/>
      <dgm:spPr/>
      <dgm:t>
        <a:bodyPr/>
        <a:lstStyle/>
        <a:p>
          <a:r>
            <a:rPr lang="en-US" dirty="0"/>
            <a:t>DOJ/HHS settlement agreement with Massachusetts</a:t>
          </a:r>
        </a:p>
      </dgm:t>
    </dgm:pt>
    <dgm:pt modelId="{E25F06D4-DFDF-4387-AF08-74FF2EC2326D}" type="parTrans" cxnId="{F7CA3313-E7B2-4902-8B92-F858851AE0DC}">
      <dgm:prSet/>
      <dgm:spPr/>
      <dgm:t>
        <a:bodyPr/>
        <a:lstStyle/>
        <a:p>
          <a:endParaRPr lang="en-US"/>
        </a:p>
      </dgm:t>
    </dgm:pt>
    <dgm:pt modelId="{AD1A0077-E96F-4F8A-880E-7B80B3271003}" type="sibTrans" cxnId="{F7CA3313-E7B2-4902-8B92-F858851AE0DC}">
      <dgm:prSet/>
      <dgm:spPr/>
      <dgm:t>
        <a:bodyPr/>
        <a:lstStyle/>
        <a:p>
          <a:endParaRPr lang="en-US"/>
        </a:p>
      </dgm:t>
    </dgm:pt>
    <dgm:pt modelId="{7046B2D6-522A-4554-8F5A-F5C16D31F805}">
      <dgm:prSet/>
      <dgm:spPr/>
      <dgm:t>
        <a:bodyPr/>
        <a:lstStyle/>
        <a:p>
          <a:pPr>
            <a:defRPr b="1"/>
          </a:pPr>
          <a:r>
            <a:rPr lang="en-US" dirty="0"/>
            <a:t>Apr. 2021</a:t>
          </a:r>
        </a:p>
      </dgm:t>
    </dgm:pt>
    <dgm:pt modelId="{3C2C774D-C044-48BF-8464-34F55EB4F585}" type="parTrans" cxnId="{22764AFF-280F-4276-B2F4-CB5CA45141DA}">
      <dgm:prSet/>
      <dgm:spPr/>
      <dgm:t>
        <a:bodyPr/>
        <a:lstStyle/>
        <a:p>
          <a:endParaRPr lang="en-US"/>
        </a:p>
      </dgm:t>
    </dgm:pt>
    <dgm:pt modelId="{2EA487DE-C264-49DF-A345-E40398394EC8}" type="sibTrans" cxnId="{22764AFF-280F-4276-B2F4-CB5CA45141DA}">
      <dgm:prSet/>
      <dgm:spPr/>
      <dgm:t>
        <a:bodyPr/>
        <a:lstStyle/>
        <a:p>
          <a:endParaRPr lang="en-US"/>
        </a:p>
      </dgm:t>
    </dgm:pt>
    <dgm:pt modelId="{5BE5CA47-748F-494B-9503-38C2E58A712F}">
      <dgm:prSet/>
      <dgm:spPr/>
      <dgm:t>
        <a:bodyPr/>
        <a:lstStyle/>
        <a:p>
          <a:r>
            <a:rPr lang="en-US" dirty="0"/>
            <a:t>DOJ settlement with Washington</a:t>
          </a:r>
        </a:p>
      </dgm:t>
    </dgm:pt>
    <dgm:pt modelId="{76759769-C9CA-4A53-ABE7-822C1BB1416D}" type="parTrans" cxnId="{D413A8B3-B636-4492-B4D9-D92EE2FD0CBB}">
      <dgm:prSet/>
      <dgm:spPr/>
      <dgm:t>
        <a:bodyPr/>
        <a:lstStyle/>
        <a:p>
          <a:endParaRPr lang="en-US"/>
        </a:p>
      </dgm:t>
    </dgm:pt>
    <dgm:pt modelId="{77D5E2C8-2A74-49D5-8A49-1D2A08FB9AB0}" type="sibTrans" cxnId="{D413A8B3-B636-4492-B4D9-D92EE2FD0CBB}">
      <dgm:prSet/>
      <dgm:spPr/>
      <dgm:t>
        <a:bodyPr/>
        <a:lstStyle/>
        <a:p>
          <a:endParaRPr lang="en-US"/>
        </a:p>
      </dgm:t>
    </dgm:pt>
    <dgm:pt modelId="{20532757-C672-496D-85D8-0E67EE68D25C}">
      <dgm:prSet/>
      <dgm:spPr/>
      <dgm:t>
        <a:bodyPr/>
        <a:lstStyle/>
        <a:p>
          <a:pPr>
            <a:defRPr b="1"/>
          </a:pPr>
          <a:r>
            <a:rPr lang="en-US" dirty="0"/>
            <a:t>Nov. 2020</a:t>
          </a:r>
        </a:p>
      </dgm:t>
    </dgm:pt>
    <dgm:pt modelId="{0EB3D897-7020-40C1-B41B-859D7D534268}" type="sibTrans" cxnId="{AB1B6816-BDCC-435A-A499-92C996D5B32D}">
      <dgm:prSet/>
      <dgm:spPr/>
      <dgm:t>
        <a:bodyPr/>
        <a:lstStyle/>
        <a:p>
          <a:endParaRPr lang="en-US"/>
        </a:p>
      </dgm:t>
    </dgm:pt>
    <dgm:pt modelId="{F1ED3DE2-A18F-4EC3-BDD2-92BCD3650350}" type="parTrans" cxnId="{AB1B6816-BDCC-435A-A499-92C996D5B32D}">
      <dgm:prSet/>
      <dgm:spPr/>
      <dgm:t>
        <a:bodyPr/>
        <a:lstStyle/>
        <a:p>
          <a:endParaRPr lang="en-US"/>
        </a:p>
      </dgm:t>
    </dgm:pt>
    <dgm:pt modelId="{427ABA36-37E4-C54B-91AE-864A635D7BC0}">
      <dgm:prSet/>
      <dgm:spPr/>
      <dgm:t>
        <a:bodyPr/>
        <a:lstStyle/>
        <a:p>
          <a:pPr>
            <a:defRPr b="1"/>
          </a:pPr>
          <a:r>
            <a:rPr lang="en-US" dirty="0"/>
            <a:t>Aug. 2023</a:t>
          </a:r>
        </a:p>
      </dgm:t>
    </dgm:pt>
    <dgm:pt modelId="{0C02B94B-6167-0B47-88E7-866164B9FAD1}" type="parTrans" cxnId="{4C24B0AE-E0B4-614F-9B3E-F8376F0FC492}">
      <dgm:prSet/>
      <dgm:spPr/>
      <dgm:t>
        <a:bodyPr/>
        <a:lstStyle/>
        <a:p>
          <a:endParaRPr lang="en-US"/>
        </a:p>
      </dgm:t>
    </dgm:pt>
    <dgm:pt modelId="{075A9C5D-EAC5-5D4E-B6BA-825398684F87}" type="sibTrans" cxnId="{4C24B0AE-E0B4-614F-9B3E-F8376F0FC492}">
      <dgm:prSet/>
      <dgm:spPr/>
      <dgm:t>
        <a:bodyPr/>
        <a:lstStyle/>
        <a:p>
          <a:endParaRPr lang="en-US"/>
        </a:p>
      </dgm:t>
    </dgm:pt>
    <dgm:pt modelId="{39C1A017-45F0-974F-8C55-F9D8A30B3635}">
      <dgm:prSet/>
      <dgm:spPr/>
      <dgm:t>
        <a:bodyPr/>
        <a:lstStyle/>
        <a:p>
          <a:r>
            <a:rPr lang="en-US" dirty="0"/>
            <a:t>HHS voluntary resolution agreement with Pennsylvania</a:t>
          </a:r>
        </a:p>
      </dgm:t>
    </dgm:pt>
    <dgm:pt modelId="{DF98BF61-2CFA-964B-99CB-95F1E2FB259E}" type="parTrans" cxnId="{01EA1599-B6C6-F841-B405-25907CDE6C21}">
      <dgm:prSet/>
      <dgm:spPr/>
      <dgm:t>
        <a:bodyPr/>
        <a:lstStyle/>
        <a:p>
          <a:endParaRPr lang="en-US"/>
        </a:p>
      </dgm:t>
    </dgm:pt>
    <dgm:pt modelId="{49AC4E77-41DB-244A-AE06-9A0BF529A23D}" type="sibTrans" cxnId="{01EA1599-B6C6-F841-B405-25907CDE6C21}">
      <dgm:prSet/>
      <dgm:spPr/>
      <dgm:t>
        <a:bodyPr/>
        <a:lstStyle/>
        <a:p>
          <a:endParaRPr lang="en-US"/>
        </a:p>
      </dgm:t>
    </dgm:pt>
    <dgm:pt modelId="{9D6E9629-AD46-C74C-909A-0570DD8A1275}">
      <dgm:prSet/>
      <dgm:spPr/>
      <dgm:t>
        <a:bodyPr/>
        <a:lstStyle/>
        <a:p>
          <a:pPr>
            <a:defRPr b="1"/>
          </a:pPr>
          <a:r>
            <a:rPr lang="en-US" dirty="0"/>
            <a:t>March 2022</a:t>
          </a:r>
        </a:p>
      </dgm:t>
    </dgm:pt>
    <dgm:pt modelId="{6E2888A3-1D04-994F-8FAB-260C1BB69C38}" type="parTrans" cxnId="{BD91F40F-4606-A443-B1CB-4B0D49B0BFEC}">
      <dgm:prSet/>
      <dgm:spPr/>
      <dgm:t>
        <a:bodyPr/>
        <a:lstStyle/>
        <a:p>
          <a:endParaRPr lang="en-US"/>
        </a:p>
      </dgm:t>
    </dgm:pt>
    <dgm:pt modelId="{D2D28144-3399-1C4B-86F2-EB66A8D21319}" type="sibTrans" cxnId="{BD91F40F-4606-A443-B1CB-4B0D49B0BFEC}">
      <dgm:prSet/>
      <dgm:spPr/>
      <dgm:t>
        <a:bodyPr/>
        <a:lstStyle/>
        <a:p>
          <a:endParaRPr lang="en-US"/>
        </a:p>
      </dgm:t>
    </dgm:pt>
    <dgm:pt modelId="{04341442-08F4-6B47-B99F-C374B1187BA9}">
      <dgm:prSet/>
      <dgm:spPr/>
      <dgm:t>
        <a:bodyPr/>
        <a:lstStyle/>
        <a:p>
          <a:r>
            <a:rPr lang="en-US" dirty="0"/>
            <a:t>DOJ/HHS voluntary resolution agreement with Rhode Island</a:t>
          </a:r>
        </a:p>
      </dgm:t>
    </dgm:pt>
    <dgm:pt modelId="{75232B7A-A8FB-3D4A-90E0-8434D60D68BB}" type="parTrans" cxnId="{B1BB862A-9D61-9541-9853-9C3A5407085F}">
      <dgm:prSet/>
      <dgm:spPr/>
      <dgm:t>
        <a:bodyPr/>
        <a:lstStyle/>
        <a:p>
          <a:endParaRPr lang="en-US"/>
        </a:p>
      </dgm:t>
    </dgm:pt>
    <dgm:pt modelId="{05251DB1-1145-AC44-BF31-958D5276D33B}" type="sibTrans" cxnId="{B1BB862A-9D61-9541-9853-9C3A5407085F}">
      <dgm:prSet/>
      <dgm:spPr/>
      <dgm:t>
        <a:bodyPr/>
        <a:lstStyle/>
        <a:p>
          <a:endParaRPr lang="en-US"/>
        </a:p>
      </dgm:t>
    </dgm:pt>
    <dgm:pt modelId="{A799856E-CE07-6541-9115-1F0A2FBFB024}" type="pres">
      <dgm:prSet presAssocID="{A6D7B9ED-3632-447D-A8E5-B50D52782DDD}" presName="root" presStyleCnt="0">
        <dgm:presLayoutVars>
          <dgm:chMax/>
          <dgm:chPref/>
          <dgm:animLvl val="lvl"/>
        </dgm:presLayoutVars>
      </dgm:prSet>
      <dgm:spPr/>
    </dgm:pt>
    <dgm:pt modelId="{3E1C9469-A6BF-784A-97ED-8E2A99ACAE04}" type="pres">
      <dgm:prSet presAssocID="{A6D7B9ED-3632-447D-A8E5-B50D52782DDD}" presName="divider" presStyleLbl="fgAcc1" presStyleIdx="0" presStyleCnt="1"/>
      <dgm:spPr/>
    </dgm:pt>
    <dgm:pt modelId="{FED0DC23-3D65-184B-8B79-D765DBF48D2F}" type="pres">
      <dgm:prSet presAssocID="{A6D7B9ED-3632-447D-A8E5-B50D52782DDD}" presName="nodes" presStyleCnt="0">
        <dgm:presLayoutVars>
          <dgm:chMax/>
          <dgm:chPref/>
          <dgm:animLvl val="lvl"/>
        </dgm:presLayoutVars>
      </dgm:prSet>
      <dgm:spPr/>
    </dgm:pt>
    <dgm:pt modelId="{CDBA1AE6-F8C8-D548-8122-5D0E3C5869FF}" type="pres">
      <dgm:prSet presAssocID="{0476779C-27F6-4429-8780-6722F6EA3884}" presName="composite" presStyleCnt="0"/>
      <dgm:spPr/>
    </dgm:pt>
    <dgm:pt modelId="{020B5938-8539-8344-B836-627404DF5F50}" type="pres">
      <dgm:prSet presAssocID="{0476779C-27F6-4429-8780-6722F6EA3884}" presName="L1TextContainer" presStyleLbl="alignNode1" presStyleIdx="0" presStyleCnt="7">
        <dgm:presLayoutVars>
          <dgm:chMax val="1"/>
          <dgm:chPref val="1"/>
          <dgm:bulletEnabled val="1"/>
        </dgm:presLayoutVars>
      </dgm:prSet>
      <dgm:spPr/>
    </dgm:pt>
    <dgm:pt modelId="{A89A0696-99D1-4A48-A3E8-634823358EE6}" type="pres">
      <dgm:prSet presAssocID="{0476779C-27F6-4429-8780-6722F6EA3884}" presName="L2TextContainerWrapper" presStyleCnt="0">
        <dgm:presLayoutVars>
          <dgm:bulletEnabled val="1"/>
        </dgm:presLayoutVars>
      </dgm:prSet>
      <dgm:spPr/>
    </dgm:pt>
    <dgm:pt modelId="{84A73210-B8AB-FF42-9EDE-168E2E928FD6}" type="pres">
      <dgm:prSet presAssocID="{0476779C-27F6-4429-8780-6722F6EA3884}" presName="L2TextContainer" presStyleLbl="bgAccFollowNode1" presStyleIdx="0" presStyleCnt="7"/>
      <dgm:spPr/>
    </dgm:pt>
    <dgm:pt modelId="{575ED0DB-C9BA-6A4C-B0BB-D34F6E149461}" type="pres">
      <dgm:prSet presAssocID="{0476779C-27F6-4429-8780-6722F6EA3884}" presName="FlexibleEmptyPlaceHolder" presStyleCnt="0"/>
      <dgm:spPr/>
    </dgm:pt>
    <dgm:pt modelId="{26EE63A0-1E49-4044-B974-B3FBEEEFE83F}" type="pres">
      <dgm:prSet presAssocID="{0476779C-27F6-4429-8780-6722F6EA3884}" presName="ConnectLine" presStyleLbl="sibTrans1D1" presStyleIdx="0" presStyleCnt="7"/>
      <dgm:spPr/>
    </dgm:pt>
    <dgm:pt modelId="{19CD0838-76E2-7543-9FA6-92AD7B2AFF64}" type="pres">
      <dgm:prSet presAssocID="{0476779C-27F6-4429-8780-6722F6EA3884}" presName="ConnectorPoint" presStyleLbl="node1" presStyleIdx="0" presStyleCnt="7"/>
      <dgm:spPr>
        <a:solidFill>
          <a:schemeClr val="accent6">
            <a:hueOff val="0"/>
            <a:satOff val="0"/>
            <a:lumOff val="0"/>
            <a:alphaOff val="0"/>
          </a:schemeClr>
        </a:solidFill>
        <a:ln w="6350" cap="flat" cmpd="sng" algn="ctr">
          <a:solidFill>
            <a:schemeClr val="lt1">
              <a:hueOff val="0"/>
              <a:satOff val="0"/>
              <a:lumOff val="0"/>
              <a:alphaOff val="0"/>
            </a:schemeClr>
          </a:solidFill>
          <a:prstDash val="solid"/>
        </a:ln>
        <a:effectLst/>
      </dgm:spPr>
    </dgm:pt>
    <dgm:pt modelId="{5EE8B6F2-BF2C-5E4F-A7EC-C8FEEBBBDDEE}" type="pres">
      <dgm:prSet presAssocID="{0476779C-27F6-4429-8780-6722F6EA3884}" presName="EmptyPlaceHolder" presStyleCnt="0"/>
      <dgm:spPr/>
    </dgm:pt>
    <dgm:pt modelId="{EA4B5DFD-E869-4742-945D-D3DFCD348213}" type="pres">
      <dgm:prSet presAssocID="{29C09C3E-0840-472F-88F5-F387B01EFCD4}" presName="spaceBetweenRectangles" presStyleCnt="0"/>
      <dgm:spPr/>
    </dgm:pt>
    <dgm:pt modelId="{D82B3425-157A-944A-828C-CB66C2BB02BA}" type="pres">
      <dgm:prSet presAssocID="{981F4682-DC95-4670-BFD7-B5DC7755134C}" presName="composite" presStyleCnt="0"/>
      <dgm:spPr/>
    </dgm:pt>
    <dgm:pt modelId="{A070DEE4-D97D-8A4D-80F1-DE6D22354405}" type="pres">
      <dgm:prSet presAssocID="{981F4682-DC95-4670-BFD7-B5DC7755134C}" presName="L1TextContainer" presStyleLbl="alignNode1" presStyleIdx="1" presStyleCnt="7">
        <dgm:presLayoutVars>
          <dgm:chMax val="1"/>
          <dgm:chPref val="1"/>
          <dgm:bulletEnabled val="1"/>
        </dgm:presLayoutVars>
      </dgm:prSet>
      <dgm:spPr/>
    </dgm:pt>
    <dgm:pt modelId="{F4916C63-192A-444A-8D02-DCCB2EA39130}" type="pres">
      <dgm:prSet presAssocID="{981F4682-DC95-4670-BFD7-B5DC7755134C}" presName="L2TextContainerWrapper" presStyleCnt="0">
        <dgm:presLayoutVars>
          <dgm:bulletEnabled val="1"/>
        </dgm:presLayoutVars>
      </dgm:prSet>
      <dgm:spPr/>
    </dgm:pt>
    <dgm:pt modelId="{471E9EBF-7F0B-A743-9D55-9011CCDAE76C}" type="pres">
      <dgm:prSet presAssocID="{981F4682-DC95-4670-BFD7-B5DC7755134C}" presName="L2TextContainer" presStyleLbl="bgAccFollowNode1" presStyleIdx="1" presStyleCnt="7"/>
      <dgm:spPr/>
    </dgm:pt>
    <dgm:pt modelId="{A46C8EBE-32ED-0A48-BB1D-E903AA860377}" type="pres">
      <dgm:prSet presAssocID="{981F4682-DC95-4670-BFD7-B5DC7755134C}" presName="FlexibleEmptyPlaceHolder" presStyleCnt="0"/>
      <dgm:spPr/>
    </dgm:pt>
    <dgm:pt modelId="{FF75D7F1-B415-0C4C-9EE1-242574AC78C2}" type="pres">
      <dgm:prSet presAssocID="{981F4682-DC95-4670-BFD7-B5DC7755134C}" presName="ConnectLine" presStyleLbl="sibTrans1D1" presStyleIdx="1" presStyleCnt="7"/>
      <dgm:spPr/>
    </dgm:pt>
    <dgm:pt modelId="{AC660094-515F-E445-B8AC-E97708724B98}" type="pres">
      <dgm:prSet presAssocID="{981F4682-DC95-4670-BFD7-B5DC7755134C}" presName="ConnectorPoint" presStyleLbl="node1" presStyleIdx="1" presStyleCnt="7"/>
      <dgm:spPr>
        <a:solidFill>
          <a:schemeClr val="accent6">
            <a:hueOff val="0"/>
            <a:satOff val="0"/>
            <a:lumOff val="0"/>
            <a:alphaOff val="0"/>
          </a:schemeClr>
        </a:solidFill>
        <a:ln w="6350" cap="flat" cmpd="sng" algn="ctr">
          <a:solidFill>
            <a:schemeClr val="lt1">
              <a:hueOff val="0"/>
              <a:satOff val="0"/>
              <a:lumOff val="0"/>
              <a:alphaOff val="0"/>
            </a:schemeClr>
          </a:solidFill>
          <a:prstDash val="solid"/>
        </a:ln>
        <a:effectLst/>
      </dgm:spPr>
    </dgm:pt>
    <dgm:pt modelId="{8E3A3302-D8F6-2B4D-B61C-B88B6CAA2B3D}" type="pres">
      <dgm:prSet presAssocID="{981F4682-DC95-4670-BFD7-B5DC7755134C}" presName="EmptyPlaceHolder" presStyleCnt="0"/>
      <dgm:spPr/>
    </dgm:pt>
    <dgm:pt modelId="{07397A77-D420-F040-ACCB-F52E8B2F5FA3}" type="pres">
      <dgm:prSet presAssocID="{30B2A41A-A029-45FA-86D7-7E218AF31FE6}" presName="spaceBetweenRectangles" presStyleCnt="0"/>
      <dgm:spPr/>
    </dgm:pt>
    <dgm:pt modelId="{2158824B-8B79-AA49-BFDB-BEEE8AC8450D}" type="pres">
      <dgm:prSet presAssocID="{D2EDB887-A46D-416E-970C-58D72CB1BEDA}" presName="composite" presStyleCnt="0"/>
      <dgm:spPr/>
    </dgm:pt>
    <dgm:pt modelId="{F5DCE7CE-D5AD-7041-A1FC-26CD197D3910}" type="pres">
      <dgm:prSet presAssocID="{D2EDB887-A46D-416E-970C-58D72CB1BEDA}" presName="L1TextContainer" presStyleLbl="alignNode1" presStyleIdx="2" presStyleCnt="7">
        <dgm:presLayoutVars>
          <dgm:chMax val="1"/>
          <dgm:chPref val="1"/>
          <dgm:bulletEnabled val="1"/>
        </dgm:presLayoutVars>
      </dgm:prSet>
      <dgm:spPr/>
    </dgm:pt>
    <dgm:pt modelId="{4B882E41-CB21-0247-8B92-49B5767740A5}" type="pres">
      <dgm:prSet presAssocID="{D2EDB887-A46D-416E-970C-58D72CB1BEDA}" presName="L2TextContainerWrapper" presStyleCnt="0">
        <dgm:presLayoutVars>
          <dgm:bulletEnabled val="1"/>
        </dgm:presLayoutVars>
      </dgm:prSet>
      <dgm:spPr/>
    </dgm:pt>
    <dgm:pt modelId="{D336E2EF-5165-A346-AF76-3F7A97ACAEB6}" type="pres">
      <dgm:prSet presAssocID="{D2EDB887-A46D-416E-970C-58D72CB1BEDA}" presName="L2TextContainer" presStyleLbl="bgAccFollowNode1" presStyleIdx="2" presStyleCnt="7"/>
      <dgm:spPr/>
    </dgm:pt>
    <dgm:pt modelId="{38F8718B-A4D2-7145-B399-4641E91CC8B2}" type="pres">
      <dgm:prSet presAssocID="{D2EDB887-A46D-416E-970C-58D72CB1BEDA}" presName="FlexibleEmptyPlaceHolder" presStyleCnt="0"/>
      <dgm:spPr/>
    </dgm:pt>
    <dgm:pt modelId="{D4D0C5DF-F0CE-3744-A8B3-BB4D664ECC2B}" type="pres">
      <dgm:prSet presAssocID="{D2EDB887-A46D-416E-970C-58D72CB1BEDA}" presName="ConnectLine" presStyleLbl="sibTrans1D1" presStyleIdx="2" presStyleCnt="7"/>
      <dgm:spPr/>
    </dgm:pt>
    <dgm:pt modelId="{1F7C4F16-DA17-E64F-A14D-B9450E3A657D}" type="pres">
      <dgm:prSet presAssocID="{D2EDB887-A46D-416E-970C-58D72CB1BEDA}" presName="ConnectorPoint" presStyleLbl="node1" presStyleIdx="2" presStyleCnt="7"/>
      <dgm:spPr>
        <a:solidFill>
          <a:schemeClr val="accent6">
            <a:hueOff val="0"/>
            <a:satOff val="0"/>
            <a:lumOff val="0"/>
            <a:alphaOff val="0"/>
          </a:schemeClr>
        </a:solidFill>
        <a:ln w="6350" cap="flat" cmpd="sng" algn="ctr">
          <a:solidFill>
            <a:schemeClr val="lt1">
              <a:hueOff val="0"/>
              <a:satOff val="0"/>
              <a:lumOff val="0"/>
              <a:alphaOff val="0"/>
            </a:schemeClr>
          </a:solidFill>
          <a:prstDash val="solid"/>
        </a:ln>
        <a:effectLst/>
      </dgm:spPr>
    </dgm:pt>
    <dgm:pt modelId="{3E0C6628-710B-754F-8EE9-B8CFA42F6360}" type="pres">
      <dgm:prSet presAssocID="{D2EDB887-A46D-416E-970C-58D72CB1BEDA}" presName="EmptyPlaceHolder" presStyleCnt="0"/>
      <dgm:spPr/>
    </dgm:pt>
    <dgm:pt modelId="{205A1E5C-8068-E549-BF73-285DF61EC4ED}" type="pres">
      <dgm:prSet presAssocID="{BE846575-5400-4557-B6CF-1A3B7E3A8A4E}" presName="spaceBetweenRectangles" presStyleCnt="0"/>
      <dgm:spPr/>
    </dgm:pt>
    <dgm:pt modelId="{080625F7-A39B-564F-A0E5-D30A4777FB1A}" type="pres">
      <dgm:prSet presAssocID="{20532757-C672-496D-85D8-0E67EE68D25C}" presName="composite" presStyleCnt="0"/>
      <dgm:spPr/>
    </dgm:pt>
    <dgm:pt modelId="{0797BDE5-D057-8A47-A04E-C15B21B35997}" type="pres">
      <dgm:prSet presAssocID="{20532757-C672-496D-85D8-0E67EE68D25C}" presName="L1TextContainer" presStyleLbl="alignNode1" presStyleIdx="3" presStyleCnt="7">
        <dgm:presLayoutVars>
          <dgm:chMax val="1"/>
          <dgm:chPref val="1"/>
          <dgm:bulletEnabled val="1"/>
        </dgm:presLayoutVars>
      </dgm:prSet>
      <dgm:spPr/>
    </dgm:pt>
    <dgm:pt modelId="{74D16024-F10C-5045-86F9-D93A1E699CD6}" type="pres">
      <dgm:prSet presAssocID="{20532757-C672-496D-85D8-0E67EE68D25C}" presName="L2TextContainerWrapper" presStyleCnt="0">
        <dgm:presLayoutVars>
          <dgm:bulletEnabled val="1"/>
        </dgm:presLayoutVars>
      </dgm:prSet>
      <dgm:spPr/>
    </dgm:pt>
    <dgm:pt modelId="{F2EAC8CF-FCE8-5643-A06A-BB222CFC10BD}" type="pres">
      <dgm:prSet presAssocID="{20532757-C672-496D-85D8-0E67EE68D25C}" presName="L2TextContainer" presStyleLbl="bgAccFollowNode1" presStyleIdx="3" presStyleCnt="7"/>
      <dgm:spPr/>
    </dgm:pt>
    <dgm:pt modelId="{A58B936D-5096-0C4E-AD2C-B5B49B21472D}" type="pres">
      <dgm:prSet presAssocID="{20532757-C672-496D-85D8-0E67EE68D25C}" presName="FlexibleEmptyPlaceHolder" presStyleCnt="0"/>
      <dgm:spPr/>
    </dgm:pt>
    <dgm:pt modelId="{AF135E21-8B8B-8D4B-B54D-DA97D6379E99}" type="pres">
      <dgm:prSet presAssocID="{20532757-C672-496D-85D8-0E67EE68D25C}" presName="ConnectLine" presStyleLbl="sibTrans1D1" presStyleIdx="3" presStyleCnt="7"/>
      <dgm:spPr/>
    </dgm:pt>
    <dgm:pt modelId="{090F0C3E-A871-C24D-8270-54D804F01D52}" type="pres">
      <dgm:prSet presAssocID="{20532757-C672-496D-85D8-0E67EE68D25C}" presName="ConnectorPoint" presStyleLbl="node1" presStyleIdx="3" presStyleCnt="7"/>
      <dgm:spPr>
        <a:solidFill>
          <a:schemeClr val="accent6">
            <a:hueOff val="0"/>
            <a:satOff val="0"/>
            <a:lumOff val="0"/>
            <a:alphaOff val="0"/>
          </a:schemeClr>
        </a:solidFill>
        <a:ln w="6350" cap="flat" cmpd="sng" algn="ctr">
          <a:solidFill>
            <a:schemeClr val="lt1">
              <a:hueOff val="0"/>
              <a:satOff val="0"/>
              <a:lumOff val="0"/>
              <a:alphaOff val="0"/>
            </a:schemeClr>
          </a:solidFill>
          <a:prstDash val="solid"/>
        </a:ln>
        <a:effectLst/>
      </dgm:spPr>
    </dgm:pt>
    <dgm:pt modelId="{3F2F30EF-8051-1941-9DC9-A18E4BBDD933}" type="pres">
      <dgm:prSet presAssocID="{20532757-C672-496D-85D8-0E67EE68D25C}" presName="EmptyPlaceHolder" presStyleCnt="0"/>
      <dgm:spPr/>
    </dgm:pt>
    <dgm:pt modelId="{AB72EB52-BC53-3B40-AE14-9172E98ED6A9}" type="pres">
      <dgm:prSet presAssocID="{0EB3D897-7020-40C1-B41B-859D7D534268}" presName="spaceBetweenRectangles" presStyleCnt="0"/>
      <dgm:spPr/>
    </dgm:pt>
    <dgm:pt modelId="{3D7FFC64-2E18-FF47-A235-66A084E146C8}" type="pres">
      <dgm:prSet presAssocID="{7046B2D6-522A-4554-8F5A-F5C16D31F805}" presName="composite" presStyleCnt="0"/>
      <dgm:spPr/>
    </dgm:pt>
    <dgm:pt modelId="{434B18FC-8E48-1A46-A2A8-AA4941593F40}" type="pres">
      <dgm:prSet presAssocID="{7046B2D6-522A-4554-8F5A-F5C16D31F805}" presName="L1TextContainer" presStyleLbl="alignNode1" presStyleIdx="4" presStyleCnt="7">
        <dgm:presLayoutVars>
          <dgm:chMax val="1"/>
          <dgm:chPref val="1"/>
          <dgm:bulletEnabled val="1"/>
        </dgm:presLayoutVars>
      </dgm:prSet>
      <dgm:spPr/>
    </dgm:pt>
    <dgm:pt modelId="{793A34FF-6153-D849-8E24-E057E9AB13FB}" type="pres">
      <dgm:prSet presAssocID="{7046B2D6-522A-4554-8F5A-F5C16D31F805}" presName="L2TextContainerWrapper" presStyleCnt="0">
        <dgm:presLayoutVars>
          <dgm:bulletEnabled val="1"/>
        </dgm:presLayoutVars>
      </dgm:prSet>
      <dgm:spPr/>
    </dgm:pt>
    <dgm:pt modelId="{8A9CE3FA-6D40-FC45-B23B-8C28BFA7169D}" type="pres">
      <dgm:prSet presAssocID="{7046B2D6-522A-4554-8F5A-F5C16D31F805}" presName="L2TextContainer" presStyleLbl="bgAccFollowNode1" presStyleIdx="4" presStyleCnt="7"/>
      <dgm:spPr/>
    </dgm:pt>
    <dgm:pt modelId="{3E361230-6624-F94E-9D23-B076E691DFD5}" type="pres">
      <dgm:prSet presAssocID="{7046B2D6-522A-4554-8F5A-F5C16D31F805}" presName="FlexibleEmptyPlaceHolder" presStyleCnt="0"/>
      <dgm:spPr/>
    </dgm:pt>
    <dgm:pt modelId="{02D0550B-B7EC-0D4B-8540-4A3523570FA7}" type="pres">
      <dgm:prSet presAssocID="{7046B2D6-522A-4554-8F5A-F5C16D31F805}" presName="ConnectLine" presStyleLbl="sibTrans1D1" presStyleIdx="4" presStyleCnt="7"/>
      <dgm:spPr/>
    </dgm:pt>
    <dgm:pt modelId="{6CC177FE-1D0A-5642-93BB-70E1C964565E}" type="pres">
      <dgm:prSet presAssocID="{7046B2D6-522A-4554-8F5A-F5C16D31F805}" presName="ConnectorPoint" presStyleLbl="node1" presStyleIdx="4" presStyleCnt="7"/>
      <dgm:spPr>
        <a:solidFill>
          <a:schemeClr val="accent6">
            <a:hueOff val="0"/>
            <a:satOff val="0"/>
            <a:lumOff val="0"/>
            <a:alphaOff val="0"/>
          </a:schemeClr>
        </a:solidFill>
        <a:ln w="6350" cap="flat" cmpd="sng" algn="ctr">
          <a:solidFill>
            <a:schemeClr val="lt1">
              <a:hueOff val="0"/>
              <a:satOff val="0"/>
              <a:lumOff val="0"/>
              <a:alphaOff val="0"/>
            </a:schemeClr>
          </a:solidFill>
          <a:prstDash val="solid"/>
        </a:ln>
        <a:effectLst/>
      </dgm:spPr>
    </dgm:pt>
    <dgm:pt modelId="{37BFA24E-C9AD-2E4A-AB17-4F0804284AD6}" type="pres">
      <dgm:prSet presAssocID="{7046B2D6-522A-4554-8F5A-F5C16D31F805}" presName="EmptyPlaceHolder" presStyleCnt="0"/>
      <dgm:spPr/>
    </dgm:pt>
    <dgm:pt modelId="{1007F562-302C-2246-84CA-6366AE78E425}" type="pres">
      <dgm:prSet presAssocID="{2EA487DE-C264-49DF-A345-E40398394EC8}" presName="spaceBetweenRectangles" presStyleCnt="0"/>
      <dgm:spPr/>
    </dgm:pt>
    <dgm:pt modelId="{CBDBF51E-FE86-934A-9052-EB2FD798F2CF}" type="pres">
      <dgm:prSet presAssocID="{9D6E9629-AD46-C74C-909A-0570DD8A1275}" presName="composite" presStyleCnt="0"/>
      <dgm:spPr/>
    </dgm:pt>
    <dgm:pt modelId="{C7D2B4A6-98F4-C940-87D7-13C980D080C0}" type="pres">
      <dgm:prSet presAssocID="{9D6E9629-AD46-C74C-909A-0570DD8A1275}" presName="L1TextContainer" presStyleLbl="alignNode1" presStyleIdx="5" presStyleCnt="7">
        <dgm:presLayoutVars>
          <dgm:chMax val="1"/>
          <dgm:chPref val="1"/>
          <dgm:bulletEnabled val="1"/>
        </dgm:presLayoutVars>
      </dgm:prSet>
      <dgm:spPr/>
    </dgm:pt>
    <dgm:pt modelId="{314E2AA7-A3BE-6E4E-B197-6E97624FCF8D}" type="pres">
      <dgm:prSet presAssocID="{9D6E9629-AD46-C74C-909A-0570DD8A1275}" presName="L2TextContainerWrapper" presStyleCnt="0">
        <dgm:presLayoutVars>
          <dgm:bulletEnabled val="1"/>
        </dgm:presLayoutVars>
      </dgm:prSet>
      <dgm:spPr/>
    </dgm:pt>
    <dgm:pt modelId="{AAD22D83-31E4-DB4A-A76D-5D78660227DF}" type="pres">
      <dgm:prSet presAssocID="{9D6E9629-AD46-C74C-909A-0570DD8A1275}" presName="L2TextContainer" presStyleLbl="bgAccFollowNode1" presStyleIdx="5" presStyleCnt="7"/>
      <dgm:spPr/>
    </dgm:pt>
    <dgm:pt modelId="{3A3F2458-CAEB-634F-8A93-3910F6ADB7D5}" type="pres">
      <dgm:prSet presAssocID="{9D6E9629-AD46-C74C-909A-0570DD8A1275}" presName="FlexibleEmptyPlaceHolder" presStyleCnt="0"/>
      <dgm:spPr/>
    </dgm:pt>
    <dgm:pt modelId="{BDDE1433-349E-424E-933A-B0A9AF007697}" type="pres">
      <dgm:prSet presAssocID="{9D6E9629-AD46-C74C-909A-0570DD8A1275}" presName="ConnectLine" presStyleLbl="sibTrans1D1" presStyleIdx="5" presStyleCnt="7"/>
      <dgm:spPr/>
    </dgm:pt>
    <dgm:pt modelId="{81AE7F32-5C89-EB41-8246-DA187AD7911A}" type="pres">
      <dgm:prSet presAssocID="{9D6E9629-AD46-C74C-909A-0570DD8A1275}" presName="ConnectorPoint" presStyleLbl="node1" presStyleIdx="5" presStyleCnt="7"/>
      <dgm:spPr>
        <a:solidFill>
          <a:schemeClr val="accent6">
            <a:hueOff val="0"/>
            <a:satOff val="0"/>
            <a:lumOff val="0"/>
            <a:alphaOff val="0"/>
          </a:schemeClr>
        </a:solidFill>
        <a:ln w="6350" cap="flat" cmpd="sng" algn="ctr">
          <a:solidFill>
            <a:schemeClr val="lt1">
              <a:hueOff val="0"/>
              <a:satOff val="0"/>
              <a:lumOff val="0"/>
              <a:alphaOff val="0"/>
            </a:schemeClr>
          </a:solidFill>
          <a:prstDash val="solid"/>
        </a:ln>
        <a:effectLst/>
      </dgm:spPr>
    </dgm:pt>
    <dgm:pt modelId="{BCCAB80A-8012-614A-AECA-6DE2CC966384}" type="pres">
      <dgm:prSet presAssocID="{9D6E9629-AD46-C74C-909A-0570DD8A1275}" presName="EmptyPlaceHolder" presStyleCnt="0"/>
      <dgm:spPr/>
    </dgm:pt>
    <dgm:pt modelId="{6A04F8F6-CD68-2F47-8B92-F2CD6074A7BE}" type="pres">
      <dgm:prSet presAssocID="{D2D28144-3399-1C4B-86F2-EB66A8D21319}" presName="spaceBetweenRectangles" presStyleCnt="0"/>
      <dgm:spPr/>
    </dgm:pt>
    <dgm:pt modelId="{070E0D16-56AF-8244-B221-13C14ECA8D8E}" type="pres">
      <dgm:prSet presAssocID="{427ABA36-37E4-C54B-91AE-864A635D7BC0}" presName="composite" presStyleCnt="0"/>
      <dgm:spPr/>
    </dgm:pt>
    <dgm:pt modelId="{850F403C-9F94-B04A-A653-E903E2B408C4}" type="pres">
      <dgm:prSet presAssocID="{427ABA36-37E4-C54B-91AE-864A635D7BC0}" presName="L1TextContainer" presStyleLbl="alignNode1" presStyleIdx="6" presStyleCnt="7">
        <dgm:presLayoutVars>
          <dgm:chMax val="1"/>
          <dgm:chPref val="1"/>
          <dgm:bulletEnabled val="1"/>
        </dgm:presLayoutVars>
      </dgm:prSet>
      <dgm:spPr/>
    </dgm:pt>
    <dgm:pt modelId="{A7661875-A3A9-1643-B010-1F533A2DC569}" type="pres">
      <dgm:prSet presAssocID="{427ABA36-37E4-C54B-91AE-864A635D7BC0}" presName="L2TextContainerWrapper" presStyleCnt="0">
        <dgm:presLayoutVars>
          <dgm:bulletEnabled val="1"/>
        </dgm:presLayoutVars>
      </dgm:prSet>
      <dgm:spPr/>
    </dgm:pt>
    <dgm:pt modelId="{7E0C413F-F037-4049-AAC3-237B0D2CC9DC}" type="pres">
      <dgm:prSet presAssocID="{427ABA36-37E4-C54B-91AE-864A635D7BC0}" presName="L2TextContainer" presStyleLbl="bgAccFollowNode1" presStyleIdx="6" presStyleCnt="7"/>
      <dgm:spPr/>
    </dgm:pt>
    <dgm:pt modelId="{C32DCCF1-B463-FB47-AC3C-5F52FD40E7C8}" type="pres">
      <dgm:prSet presAssocID="{427ABA36-37E4-C54B-91AE-864A635D7BC0}" presName="FlexibleEmptyPlaceHolder" presStyleCnt="0"/>
      <dgm:spPr/>
    </dgm:pt>
    <dgm:pt modelId="{7AC1802D-3618-4447-9742-C60F24A57C29}" type="pres">
      <dgm:prSet presAssocID="{427ABA36-37E4-C54B-91AE-864A635D7BC0}" presName="ConnectLine" presStyleLbl="sibTrans1D1" presStyleIdx="6" presStyleCnt="7"/>
      <dgm:spPr/>
    </dgm:pt>
    <dgm:pt modelId="{B6431A93-C483-AD4D-AD49-EC04816A0229}" type="pres">
      <dgm:prSet presAssocID="{427ABA36-37E4-C54B-91AE-864A635D7BC0}" presName="ConnectorPoint" presStyleLbl="node1" presStyleIdx="6" presStyleCnt="7"/>
      <dgm:spPr>
        <a:solidFill>
          <a:schemeClr val="accent6">
            <a:hueOff val="0"/>
            <a:satOff val="0"/>
            <a:lumOff val="0"/>
            <a:alphaOff val="0"/>
          </a:schemeClr>
        </a:solidFill>
        <a:ln w="6350" cap="flat" cmpd="sng" algn="ctr">
          <a:solidFill>
            <a:schemeClr val="lt1">
              <a:hueOff val="0"/>
              <a:satOff val="0"/>
              <a:lumOff val="0"/>
              <a:alphaOff val="0"/>
            </a:schemeClr>
          </a:solidFill>
          <a:prstDash val="solid"/>
        </a:ln>
        <a:effectLst/>
      </dgm:spPr>
    </dgm:pt>
    <dgm:pt modelId="{E7D76C62-9A9C-7F4F-B708-7D704FAFC8DC}" type="pres">
      <dgm:prSet presAssocID="{427ABA36-37E4-C54B-91AE-864A635D7BC0}" presName="EmptyPlaceHolder" presStyleCnt="0"/>
      <dgm:spPr/>
    </dgm:pt>
  </dgm:ptLst>
  <dgm:cxnLst>
    <dgm:cxn modelId="{BD91F40F-4606-A443-B1CB-4B0D49B0BFEC}" srcId="{A6D7B9ED-3632-447D-A8E5-B50D52782DDD}" destId="{9D6E9629-AD46-C74C-909A-0570DD8A1275}" srcOrd="5" destOrd="0" parTransId="{6E2888A3-1D04-994F-8FAB-260C1BB69C38}" sibTransId="{D2D28144-3399-1C4B-86F2-EB66A8D21319}"/>
    <dgm:cxn modelId="{F7CA3313-E7B2-4902-8B92-F858851AE0DC}" srcId="{20532757-C672-496D-85D8-0E67EE68D25C}" destId="{1D8AC26B-800F-4A10-9360-3E55A0799331}" srcOrd="0" destOrd="0" parTransId="{E25F06D4-DFDF-4387-AF08-74FF2EC2326D}" sibTransId="{AD1A0077-E96F-4F8A-880E-7B80B3271003}"/>
    <dgm:cxn modelId="{AB1B6816-BDCC-435A-A499-92C996D5B32D}" srcId="{A6D7B9ED-3632-447D-A8E5-B50D52782DDD}" destId="{20532757-C672-496D-85D8-0E67EE68D25C}" srcOrd="3" destOrd="0" parTransId="{F1ED3DE2-A18F-4EC3-BDD2-92BCD3650350}" sibTransId="{0EB3D897-7020-40C1-B41B-859D7D534268}"/>
    <dgm:cxn modelId="{0AED1C24-A560-E540-8A57-C83DD6183FE4}" type="presOf" srcId="{20532757-C672-496D-85D8-0E67EE68D25C}" destId="{0797BDE5-D057-8A47-A04E-C15B21B35997}" srcOrd="0" destOrd="0" presId="urn:microsoft.com/office/officeart/2017/3/layout/HorizontalLabelsTimeline"/>
    <dgm:cxn modelId="{B1BB862A-9D61-9541-9853-9C3A5407085F}" srcId="{9D6E9629-AD46-C74C-909A-0570DD8A1275}" destId="{04341442-08F4-6B47-B99F-C374B1187BA9}" srcOrd="0" destOrd="0" parTransId="{75232B7A-A8FB-3D4A-90E0-8434D60D68BB}" sibTransId="{05251DB1-1145-AC44-BF31-958D5276D33B}"/>
    <dgm:cxn modelId="{C78B192E-4A41-4718-81B7-1024923407D8}" srcId="{A6D7B9ED-3632-447D-A8E5-B50D52782DDD}" destId="{981F4682-DC95-4670-BFD7-B5DC7755134C}" srcOrd="1" destOrd="0" parTransId="{7BD36D49-C093-48F7-AD18-DB6ACBC05D85}" sibTransId="{30B2A41A-A029-45FA-86D7-7E218AF31FE6}"/>
    <dgm:cxn modelId="{D66B2036-2FAF-DF4E-888A-002C7081CD22}" type="presOf" srcId="{427ABA36-37E4-C54B-91AE-864A635D7BC0}" destId="{850F403C-9F94-B04A-A653-E903E2B408C4}" srcOrd="0" destOrd="0" presId="urn:microsoft.com/office/officeart/2017/3/layout/HorizontalLabelsTimeline"/>
    <dgm:cxn modelId="{C64A2738-0D4C-BE44-9935-A56EB7F4BEEE}" type="presOf" srcId="{04341442-08F4-6B47-B99F-C374B1187BA9}" destId="{AAD22D83-31E4-DB4A-A76D-5D78660227DF}" srcOrd="0" destOrd="0" presId="urn:microsoft.com/office/officeart/2017/3/layout/HorizontalLabelsTimeline"/>
    <dgm:cxn modelId="{2279F63A-D418-1346-8AA2-3169C2390B5C}" type="presOf" srcId="{A098D0FA-15AC-4BCF-A886-DDC45F1970D8}" destId="{D336E2EF-5165-A346-AF76-3F7A97ACAEB6}" srcOrd="0" destOrd="0" presId="urn:microsoft.com/office/officeart/2017/3/layout/HorizontalLabelsTimeline"/>
    <dgm:cxn modelId="{E1A68870-DC1A-9A40-8654-7A2BA48A7076}" type="presOf" srcId="{7046B2D6-522A-4554-8F5A-F5C16D31F805}" destId="{434B18FC-8E48-1A46-A2A8-AA4941593F40}" srcOrd="0" destOrd="0" presId="urn:microsoft.com/office/officeart/2017/3/layout/HorizontalLabelsTimeline"/>
    <dgm:cxn modelId="{12C8D273-9226-3444-8561-B77353FB93DF}" type="presOf" srcId="{7990EAB8-65EC-4A0A-B8EB-07766817719D}" destId="{471E9EBF-7F0B-A743-9D55-9011CCDAE76C}" srcOrd="0" destOrd="0" presId="urn:microsoft.com/office/officeart/2017/3/layout/HorizontalLabelsTimeline"/>
    <dgm:cxn modelId="{0ACF4F54-61FD-418D-982A-E5935F0DB024}" srcId="{A6D7B9ED-3632-447D-A8E5-B50D52782DDD}" destId="{D2EDB887-A46D-416E-970C-58D72CB1BEDA}" srcOrd="2" destOrd="0" parTransId="{FB347F31-2159-45F9-A5CF-9E844B0F7AA1}" sibTransId="{BE846575-5400-4557-B6CF-1A3B7E3A8A4E}"/>
    <dgm:cxn modelId="{11100289-2454-F64B-AE28-8F816C2740AD}" type="presOf" srcId="{1D8AC26B-800F-4A10-9360-3E55A0799331}" destId="{F2EAC8CF-FCE8-5643-A06A-BB222CFC10BD}" srcOrd="0" destOrd="0" presId="urn:microsoft.com/office/officeart/2017/3/layout/HorizontalLabelsTimeline"/>
    <dgm:cxn modelId="{0086A295-2CFB-409D-912B-F0C99DB0D1DE}" srcId="{D2EDB887-A46D-416E-970C-58D72CB1BEDA}" destId="{A098D0FA-15AC-4BCF-A886-DDC45F1970D8}" srcOrd="0" destOrd="0" parTransId="{41E96F2A-3726-48DB-9EFF-CD4130D99B34}" sibTransId="{174F1778-6850-4118-828D-F384225BC00B}"/>
    <dgm:cxn modelId="{01EA1599-B6C6-F841-B405-25907CDE6C21}" srcId="{427ABA36-37E4-C54B-91AE-864A635D7BC0}" destId="{39C1A017-45F0-974F-8C55-F9D8A30B3635}" srcOrd="0" destOrd="0" parTransId="{DF98BF61-2CFA-964B-99CB-95F1E2FB259E}" sibTransId="{49AC4E77-41DB-244A-AE06-9A0BF529A23D}"/>
    <dgm:cxn modelId="{C3FEF6A1-FEEC-B94D-87F2-FE0457DEBE04}" type="presOf" srcId="{0476779C-27F6-4429-8780-6722F6EA3884}" destId="{020B5938-8539-8344-B836-627404DF5F50}" srcOrd="0" destOrd="0" presId="urn:microsoft.com/office/officeart/2017/3/layout/HorizontalLabelsTimeline"/>
    <dgm:cxn modelId="{54E365A2-8ACA-0143-A2E1-3360804259C3}" type="presOf" srcId="{9D6E9629-AD46-C74C-909A-0570DD8A1275}" destId="{C7D2B4A6-98F4-C940-87D7-13C980D080C0}" srcOrd="0" destOrd="0" presId="urn:microsoft.com/office/officeart/2017/3/layout/HorizontalLabelsTimeline"/>
    <dgm:cxn modelId="{5C535EA7-ECE0-414B-AB06-5FE2AB31662C}" srcId="{A6D7B9ED-3632-447D-A8E5-B50D52782DDD}" destId="{0476779C-27F6-4429-8780-6722F6EA3884}" srcOrd="0" destOrd="0" parTransId="{5A435244-1712-4716-AF54-48B15B5ED0E7}" sibTransId="{29C09C3E-0840-472F-88F5-F387B01EFCD4}"/>
    <dgm:cxn modelId="{7D95D4AB-9B58-6F4C-BFEE-80474A4AF88D}" type="presOf" srcId="{A6D7B9ED-3632-447D-A8E5-B50D52782DDD}" destId="{A799856E-CE07-6541-9115-1F0A2FBFB024}" srcOrd="0" destOrd="0" presId="urn:microsoft.com/office/officeart/2017/3/layout/HorizontalLabelsTimeline"/>
    <dgm:cxn modelId="{4C24B0AE-E0B4-614F-9B3E-F8376F0FC492}" srcId="{A6D7B9ED-3632-447D-A8E5-B50D52782DDD}" destId="{427ABA36-37E4-C54B-91AE-864A635D7BC0}" srcOrd="6" destOrd="0" parTransId="{0C02B94B-6167-0B47-88E7-866164B9FAD1}" sibTransId="{075A9C5D-EAC5-5D4E-B6BA-825398684F87}"/>
    <dgm:cxn modelId="{D413A8B3-B636-4492-B4D9-D92EE2FD0CBB}" srcId="{7046B2D6-522A-4554-8F5A-F5C16D31F805}" destId="{5BE5CA47-748F-494B-9503-38C2E58A712F}" srcOrd="0" destOrd="0" parTransId="{76759769-C9CA-4A53-ABE7-822C1BB1416D}" sibTransId="{77D5E2C8-2A74-49D5-8A49-1D2A08FB9AB0}"/>
    <dgm:cxn modelId="{96B16ABC-723B-5A4D-8B29-F6AE3E0D2590}" type="presOf" srcId="{39C1A017-45F0-974F-8C55-F9D8A30B3635}" destId="{7E0C413F-F037-4049-AAC3-237B0D2CC9DC}" srcOrd="0" destOrd="0" presId="urn:microsoft.com/office/officeart/2017/3/layout/HorizontalLabelsTimeline"/>
    <dgm:cxn modelId="{ED174AC6-5347-0A48-A9B0-F4CC38142893}" type="presOf" srcId="{B4A62993-DD95-469F-BE17-7A4B1AB13429}" destId="{84A73210-B8AB-FF42-9EDE-168E2E928FD6}" srcOrd="0" destOrd="0" presId="urn:microsoft.com/office/officeart/2017/3/layout/HorizontalLabelsTimeline"/>
    <dgm:cxn modelId="{EF05BFCD-F62C-A644-B9DB-1964FD70A58B}" type="presOf" srcId="{981F4682-DC95-4670-BFD7-B5DC7755134C}" destId="{A070DEE4-D97D-8A4D-80F1-DE6D22354405}" srcOrd="0" destOrd="0" presId="urn:microsoft.com/office/officeart/2017/3/layout/HorizontalLabelsTimeline"/>
    <dgm:cxn modelId="{EBA0DDE2-05C3-0E46-A42D-8446851C947C}" type="presOf" srcId="{D2EDB887-A46D-416E-970C-58D72CB1BEDA}" destId="{F5DCE7CE-D5AD-7041-A1FC-26CD197D3910}" srcOrd="0" destOrd="0" presId="urn:microsoft.com/office/officeart/2017/3/layout/HorizontalLabelsTimeline"/>
    <dgm:cxn modelId="{81E275EB-97BD-458F-B756-46F84EBFA196}" srcId="{981F4682-DC95-4670-BFD7-B5DC7755134C}" destId="{7990EAB8-65EC-4A0A-B8EB-07766817719D}" srcOrd="0" destOrd="0" parTransId="{35B9ED2E-E443-4736-8C13-D6DF73464F08}" sibTransId="{CBFD8963-A754-465F-A4AA-35974F869C67}"/>
    <dgm:cxn modelId="{1B4A9EEF-A3D8-410B-948C-304E3DA993A2}" srcId="{0476779C-27F6-4429-8780-6722F6EA3884}" destId="{B4A62993-DD95-469F-BE17-7A4B1AB13429}" srcOrd="0" destOrd="0" parTransId="{1DD5753C-70ED-4977-9113-65BA9C20FC6F}" sibTransId="{C912F83E-4D86-4030-898E-AD10E496ACBF}"/>
    <dgm:cxn modelId="{784EA6FE-42E5-4145-BE55-53B7F4836DC5}" type="presOf" srcId="{5BE5CA47-748F-494B-9503-38C2E58A712F}" destId="{8A9CE3FA-6D40-FC45-B23B-8C28BFA7169D}" srcOrd="0" destOrd="0" presId="urn:microsoft.com/office/officeart/2017/3/layout/HorizontalLabelsTimeline"/>
    <dgm:cxn modelId="{22764AFF-280F-4276-B2F4-CB5CA45141DA}" srcId="{A6D7B9ED-3632-447D-A8E5-B50D52782DDD}" destId="{7046B2D6-522A-4554-8F5A-F5C16D31F805}" srcOrd="4" destOrd="0" parTransId="{3C2C774D-C044-48BF-8464-34F55EB4F585}" sibTransId="{2EA487DE-C264-49DF-A345-E40398394EC8}"/>
    <dgm:cxn modelId="{6C5BF15E-F3CE-B340-8185-F52D95E2349E}" type="presParOf" srcId="{A799856E-CE07-6541-9115-1F0A2FBFB024}" destId="{3E1C9469-A6BF-784A-97ED-8E2A99ACAE04}" srcOrd="0" destOrd="0" presId="urn:microsoft.com/office/officeart/2017/3/layout/HorizontalLabelsTimeline"/>
    <dgm:cxn modelId="{186D5E6A-ACD4-BF4B-8CF0-D5750E8CA2B1}" type="presParOf" srcId="{A799856E-CE07-6541-9115-1F0A2FBFB024}" destId="{FED0DC23-3D65-184B-8B79-D765DBF48D2F}" srcOrd="1" destOrd="0" presId="urn:microsoft.com/office/officeart/2017/3/layout/HorizontalLabelsTimeline"/>
    <dgm:cxn modelId="{D26828D3-C062-6245-B818-38FAD980807A}" type="presParOf" srcId="{FED0DC23-3D65-184B-8B79-D765DBF48D2F}" destId="{CDBA1AE6-F8C8-D548-8122-5D0E3C5869FF}" srcOrd="0" destOrd="0" presId="urn:microsoft.com/office/officeart/2017/3/layout/HorizontalLabelsTimeline"/>
    <dgm:cxn modelId="{2C95FAA6-3E24-E648-82F2-EE9AA7F378B0}" type="presParOf" srcId="{CDBA1AE6-F8C8-D548-8122-5D0E3C5869FF}" destId="{020B5938-8539-8344-B836-627404DF5F50}" srcOrd="0" destOrd="0" presId="urn:microsoft.com/office/officeart/2017/3/layout/HorizontalLabelsTimeline"/>
    <dgm:cxn modelId="{F1B7E4AD-54AD-FC49-91E3-70A94897C805}" type="presParOf" srcId="{CDBA1AE6-F8C8-D548-8122-5D0E3C5869FF}" destId="{A89A0696-99D1-4A48-A3E8-634823358EE6}" srcOrd="1" destOrd="0" presId="urn:microsoft.com/office/officeart/2017/3/layout/HorizontalLabelsTimeline"/>
    <dgm:cxn modelId="{D9FACC47-BD80-934A-ABF1-A18EC909FA69}" type="presParOf" srcId="{A89A0696-99D1-4A48-A3E8-634823358EE6}" destId="{84A73210-B8AB-FF42-9EDE-168E2E928FD6}" srcOrd="0" destOrd="0" presId="urn:microsoft.com/office/officeart/2017/3/layout/HorizontalLabelsTimeline"/>
    <dgm:cxn modelId="{A97FC5F3-BA99-F84E-A371-817A5095F4BD}" type="presParOf" srcId="{A89A0696-99D1-4A48-A3E8-634823358EE6}" destId="{575ED0DB-C9BA-6A4C-B0BB-D34F6E149461}" srcOrd="1" destOrd="0" presId="urn:microsoft.com/office/officeart/2017/3/layout/HorizontalLabelsTimeline"/>
    <dgm:cxn modelId="{B27B4AFF-1A86-F049-B181-E98610AE7AEC}" type="presParOf" srcId="{CDBA1AE6-F8C8-D548-8122-5D0E3C5869FF}" destId="{26EE63A0-1E49-4044-B974-B3FBEEEFE83F}" srcOrd="2" destOrd="0" presId="urn:microsoft.com/office/officeart/2017/3/layout/HorizontalLabelsTimeline"/>
    <dgm:cxn modelId="{C03CB977-4344-3D44-954F-75A7856B2888}" type="presParOf" srcId="{CDBA1AE6-F8C8-D548-8122-5D0E3C5869FF}" destId="{19CD0838-76E2-7543-9FA6-92AD7B2AFF64}" srcOrd="3" destOrd="0" presId="urn:microsoft.com/office/officeart/2017/3/layout/HorizontalLabelsTimeline"/>
    <dgm:cxn modelId="{4F90A7FC-DE69-8845-8235-165FD9740AEE}" type="presParOf" srcId="{CDBA1AE6-F8C8-D548-8122-5D0E3C5869FF}" destId="{5EE8B6F2-BF2C-5E4F-A7EC-C8FEEBBBDDEE}" srcOrd="4" destOrd="0" presId="urn:microsoft.com/office/officeart/2017/3/layout/HorizontalLabelsTimeline"/>
    <dgm:cxn modelId="{89FABF06-9FEC-0544-B02A-B60DA983EE96}" type="presParOf" srcId="{FED0DC23-3D65-184B-8B79-D765DBF48D2F}" destId="{EA4B5DFD-E869-4742-945D-D3DFCD348213}" srcOrd="1" destOrd="0" presId="urn:microsoft.com/office/officeart/2017/3/layout/HorizontalLabelsTimeline"/>
    <dgm:cxn modelId="{BBEE5C8C-41F0-6C41-AC8D-3E7B8302DA6A}" type="presParOf" srcId="{FED0DC23-3D65-184B-8B79-D765DBF48D2F}" destId="{D82B3425-157A-944A-828C-CB66C2BB02BA}" srcOrd="2" destOrd="0" presId="urn:microsoft.com/office/officeart/2017/3/layout/HorizontalLabelsTimeline"/>
    <dgm:cxn modelId="{CB3BD547-E8C6-0C4C-9F7B-E5B06CB55E4A}" type="presParOf" srcId="{D82B3425-157A-944A-828C-CB66C2BB02BA}" destId="{A070DEE4-D97D-8A4D-80F1-DE6D22354405}" srcOrd="0" destOrd="0" presId="urn:microsoft.com/office/officeart/2017/3/layout/HorizontalLabelsTimeline"/>
    <dgm:cxn modelId="{8F19FF4B-C38E-EF45-9EA7-ACFCC4048885}" type="presParOf" srcId="{D82B3425-157A-944A-828C-CB66C2BB02BA}" destId="{F4916C63-192A-444A-8D02-DCCB2EA39130}" srcOrd="1" destOrd="0" presId="urn:microsoft.com/office/officeart/2017/3/layout/HorizontalLabelsTimeline"/>
    <dgm:cxn modelId="{D801EAE4-3BEB-2444-A962-DBD3081F7B25}" type="presParOf" srcId="{F4916C63-192A-444A-8D02-DCCB2EA39130}" destId="{471E9EBF-7F0B-A743-9D55-9011CCDAE76C}" srcOrd="0" destOrd="0" presId="urn:microsoft.com/office/officeart/2017/3/layout/HorizontalLabelsTimeline"/>
    <dgm:cxn modelId="{83FB9116-CBCC-5842-A634-AA94D94247AF}" type="presParOf" srcId="{F4916C63-192A-444A-8D02-DCCB2EA39130}" destId="{A46C8EBE-32ED-0A48-BB1D-E903AA860377}" srcOrd="1" destOrd="0" presId="urn:microsoft.com/office/officeart/2017/3/layout/HorizontalLabelsTimeline"/>
    <dgm:cxn modelId="{4F278829-CEE5-864C-BCB2-87A69AD9A622}" type="presParOf" srcId="{D82B3425-157A-944A-828C-CB66C2BB02BA}" destId="{FF75D7F1-B415-0C4C-9EE1-242574AC78C2}" srcOrd="2" destOrd="0" presId="urn:microsoft.com/office/officeart/2017/3/layout/HorizontalLabelsTimeline"/>
    <dgm:cxn modelId="{0391B400-E59D-6744-BB6A-05EDB5B8E0B7}" type="presParOf" srcId="{D82B3425-157A-944A-828C-CB66C2BB02BA}" destId="{AC660094-515F-E445-B8AC-E97708724B98}" srcOrd="3" destOrd="0" presId="urn:microsoft.com/office/officeart/2017/3/layout/HorizontalLabelsTimeline"/>
    <dgm:cxn modelId="{713D5E55-8D49-644A-AE17-A2FAFA777A91}" type="presParOf" srcId="{D82B3425-157A-944A-828C-CB66C2BB02BA}" destId="{8E3A3302-D8F6-2B4D-B61C-B88B6CAA2B3D}" srcOrd="4" destOrd="0" presId="urn:microsoft.com/office/officeart/2017/3/layout/HorizontalLabelsTimeline"/>
    <dgm:cxn modelId="{52AAD5D8-1042-094C-9710-68C585D8A0F3}" type="presParOf" srcId="{FED0DC23-3D65-184B-8B79-D765DBF48D2F}" destId="{07397A77-D420-F040-ACCB-F52E8B2F5FA3}" srcOrd="3" destOrd="0" presId="urn:microsoft.com/office/officeart/2017/3/layout/HorizontalLabelsTimeline"/>
    <dgm:cxn modelId="{EC3C036B-DB72-CD4F-AE42-AD3F675D20A8}" type="presParOf" srcId="{FED0DC23-3D65-184B-8B79-D765DBF48D2F}" destId="{2158824B-8B79-AA49-BFDB-BEEE8AC8450D}" srcOrd="4" destOrd="0" presId="urn:microsoft.com/office/officeart/2017/3/layout/HorizontalLabelsTimeline"/>
    <dgm:cxn modelId="{5C8AC1EB-6A38-714B-B8D4-7D2435D7FEB7}" type="presParOf" srcId="{2158824B-8B79-AA49-BFDB-BEEE8AC8450D}" destId="{F5DCE7CE-D5AD-7041-A1FC-26CD197D3910}" srcOrd="0" destOrd="0" presId="urn:microsoft.com/office/officeart/2017/3/layout/HorizontalLabelsTimeline"/>
    <dgm:cxn modelId="{0549E55C-B39E-4740-8FBC-00827B386DB6}" type="presParOf" srcId="{2158824B-8B79-AA49-BFDB-BEEE8AC8450D}" destId="{4B882E41-CB21-0247-8B92-49B5767740A5}" srcOrd="1" destOrd="0" presId="urn:microsoft.com/office/officeart/2017/3/layout/HorizontalLabelsTimeline"/>
    <dgm:cxn modelId="{4550B011-7355-2B45-B5B6-0F9CE97D900B}" type="presParOf" srcId="{4B882E41-CB21-0247-8B92-49B5767740A5}" destId="{D336E2EF-5165-A346-AF76-3F7A97ACAEB6}" srcOrd="0" destOrd="0" presId="urn:microsoft.com/office/officeart/2017/3/layout/HorizontalLabelsTimeline"/>
    <dgm:cxn modelId="{A2D765B7-372E-864F-9CCE-CA2911E0B7B4}" type="presParOf" srcId="{4B882E41-CB21-0247-8B92-49B5767740A5}" destId="{38F8718B-A4D2-7145-B399-4641E91CC8B2}" srcOrd="1" destOrd="0" presId="urn:microsoft.com/office/officeart/2017/3/layout/HorizontalLabelsTimeline"/>
    <dgm:cxn modelId="{3DA0902D-A09E-1B4E-82E6-4FC0FFB942A0}" type="presParOf" srcId="{2158824B-8B79-AA49-BFDB-BEEE8AC8450D}" destId="{D4D0C5DF-F0CE-3744-A8B3-BB4D664ECC2B}" srcOrd="2" destOrd="0" presId="urn:microsoft.com/office/officeart/2017/3/layout/HorizontalLabelsTimeline"/>
    <dgm:cxn modelId="{79370A07-093E-824D-ABE7-3ED7D5EC0329}" type="presParOf" srcId="{2158824B-8B79-AA49-BFDB-BEEE8AC8450D}" destId="{1F7C4F16-DA17-E64F-A14D-B9450E3A657D}" srcOrd="3" destOrd="0" presId="urn:microsoft.com/office/officeart/2017/3/layout/HorizontalLabelsTimeline"/>
    <dgm:cxn modelId="{7A0AE286-680C-6C4E-8404-D5484C7C5627}" type="presParOf" srcId="{2158824B-8B79-AA49-BFDB-BEEE8AC8450D}" destId="{3E0C6628-710B-754F-8EE9-B8CFA42F6360}" srcOrd="4" destOrd="0" presId="urn:microsoft.com/office/officeart/2017/3/layout/HorizontalLabelsTimeline"/>
    <dgm:cxn modelId="{3DB7D3F9-D142-574B-B137-B97D86BECCD0}" type="presParOf" srcId="{FED0DC23-3D65-184B-8B79-D765DBF48D2F}" destId="{205A1E5C-8068-E549-BF73-285DF61EC4ED}" srcOrd="5" destOrd="0" presId="urn:microsoft.com/office/officeart/2017/3/layout/HorizontalLabelsTimeline"/>
    <dgm:cxn modelId="{4360E328-EC0E-D54B-9CE6-BB76A809AE1F}" type="presParOf" srcId="{FED0DC23-3D65-184B-8B79-D765DBF48D2F}" destId="{080625F7-A39B-564F-A0E5-D30A4777FB1A}" srcOrd="6" destOrd="0" presId="urn:microsoft.com/office/officeart/2017/3/layout/HorizontalLabelsTimeline"/>
    <dgm:cxn modelId="{F39110BB-48D4-5045-AD1E-3E9FD7CD5E9B}" type="presParOf" srcId="{080625F7-A39B-564F-A0E5-D30A4777FB1A}" destId="{0797BDE5-D057-8A47-A04E-C15B21B35997}" srcOrd="0" destOrd="0" presId="urn:microsoft.com/office/officeart/2017/3/layout/HorizontalLabelsTimeline"/>
    <dgm:cxn modelId="{9FE4AEDE-4F23-7D4A-A51D-ACF42F3C24BE}" type="presParOf" srcId="{080625F7-A39B-564F-A0E5-D30A4777FB1A}" destId="{74D16024-F10C-5045-86F9-D93A1E699CD6}" srcOrd="1" destOrd="0" presId="urn:microsoft.com/office/officeart/2017/3/layout/HorizontalLabelsTimeline"/>
    <dgm:cxn modelId="{AD962D74-7600-B145-9BE1-CC3F48F1BCEC}" type="presParOf" srcId="{74D16024-F10C-5045-86F9-D93A1E699CD6}" destId="{F2EAC8CF-FCE8-5643-A06A-BB222CFC10BD}" srcOrd="0" destOrd="0" presId="urn:microsoft.com/office/officeart/2017/3/layout/HorizontalLabelsTimeline"/>
    <dgm:cxn modelId="{DC2BF879-D279-4F49-ADD9-E22569924CCF}" type="presParOf" srcId="{74D16024-F10C-5045-86F9-D93A1E699CD6}" destId="{A58B936D-5096-0C4E-AD2C-B5B49B21472D}" srcOrd="1" destOrd="0" presId="urn:microsoft.com/office/officeart/2017/3/layout/HorizontalLabelsTimeline"/>
    <dgm:cxn modelId="{E017367A-EDB0-F54A-8188-4746A1584CE7}" type="presParOf" srcId="{080625F7-A39B-564F-A0E5-D30A4777FB1A}" destId="{AF135E21-8B8B-8D4B-B54D-DA97D6379E99}" srcOrd="2" destOrd="0" presId="urn:microsoft.com/office/officeart/2017/3/layout/HorizontalLabelsTimeline"/>
    <dgm:cxn modelId="{47C83BD7-B781-564D-8C56-E51D18BB031E}" type="presParOf" srcId="{080625F7-A39B-564F-A0E5-D30A4777FB1A}" destId="{090F0C3E-A871-C24D-8270-54D804F01D52}" srcOrd="3" destOrd="0" presId="urn:microsoft.com/office/officeart/2017/3/layout/HorizontalLabelsTimeline"/>
    <dgm:cxn modelId="{A85C5D9A-8DBA-9F43-88A8-34BBF23EC824}" type="presParOf" srcId="{080625F7-A39B-564F-A0E5-D30A4777FB1A}" destId="{3F2F30EF-8051-1941-9DC9-A18E4BBDD933}" srcOrd="4" destOrd="0" presId="urn:microsoft.com/office/officeart/2017/3/layout/HorizontalLabelsTimeline"/>
    <dgm:cxn modelId="{33325E3C-EB12-484A-9519-6C7BE2E81DE9}" type="presParOf" srcId="{FED0DC23-3D65-184B-8B79-D765DBF48D2F}" destId="{AB72EB52-BC53-3B40-AE14-9172E98ED6A9}" srcOrd="7" destOrd="0" presId="urn:microsoft.com/office/officeart/2017/3/layout/HorizontalLabelsTimeline"/>
    <dgm:cxn modelId="{C0A59108-9BD8-D944-8AD4-E01473CB21B4}" type="presParOf" srcId="{FED0DC23-3D65-184B-8B79-D765DBF48D2F}" destId="{3D7FFC64-2E18-FF47-A235-66A084E146C8}" srcOrd="8" destOrd="0" presId="urn:microsoft.com/office/officeart/2017/3/layout/HorizontalLabelsTimeline"/>
    <dgm:cxn modelId="{48748FA8-E6FC-A744-B0EB-50FBCA5E7034}" type="presParOf" srcId="{3D7FFC64-2E18-FF47-A235-66A084E146C8}" destId="{434B18FC-8E48-1A46-A2A8-AA4941593F40}" srcOrd="0" destOrd="0" presId="urn:microsoft.com/office/officeart/2017/3/layout/HorizontalLabelsTimeline"/>
    <dgm:cxn modelId="{197C26CC-2692-AF47-A704-1694F1B77420}" type="presParOf" srcId="{3D7FFC64-2E18-FF47-A235-66A084E146C8}" destId="{793A34FF-6153-D849-8E24-E057E9AB13FB}" srcOrd="1" destOrd="0" presId="urn:microsoft.com/office/officeart/2017/3/layout/HorizontalLabelsTimeline"/>
    <dgm:cxn modelId="{818C64C0-3E37-2E47-B1FC-716B872DFA2F}" type="presParOf" srcId="{793A34FF-6153-D849-8E24-E057E9AB13FB}" destId="{8A9CE3FA-6D40-FC45-B23B-8C28BFA7169D}" srcOrd="0" destOrd="0" presId="urn:microsoft.com/office/officeart/2017/3/layout/HorizontalLabelsTimeline"/>
    <dgm:cxn modelId="{A1AAC706-7212-F349-ABD6-8CC26D9127DA}" type="presParOf" srcId="{793A34FF-6153-D849-8E24-E057E9AB13FB}" destId="{3E361230-6624-F94E-9D23-B076E691DFD5}" srcOrd="1" destOrd="0" presId="urn:microsoft.com/office/officeart/2017/3/layout/HorizontalLabelsTimeline"/>
    <dgm:cxn modelId="{19F43168-0101-3D41-B76F-4E59E8EBE49B}" type="presParOf" srcId="{3D7FFC64-2E18-FF47-A235-66A084E146C8}" destId="{02D0550B-B7EC-0D4B-8540-4A3523570FA7}" srcOrd="2" destOrd="0" presId="urn:microsoft.com/office/officeart/2017/3/layout/HorizontalLabelsTimeline"/>
    <dgm:cxn modelId="{2C3730BD-4E0C-5B48-AD73-2B263789FAC2}" type="presParOf" srcId="{3D7FFC64-2E18-FF47-A235-66A084E146C8}" destId="{6CC177FE-1D0A-5642-93BB-70E1C964565E}" srcOrd="3" destOrd="0" presId="urn:microsoft.com/office/officeart/2017/3/layout/HorizontalLabelsTimeline"/>
    <dgm:cxn modelId="{EF90CB80-9F37-0749-953E-12A279343E3A}" type="presParOf" srcId="{3D7FFC64-2E18-FF47-A235-66A084E146C8}" destId="{37BFA24E-C9AD-2E4A-AB17-4F0804284AD6}" srcOrd="4" destOrd="0" presId="urn:microsoft.com/office/officeart/2017/3/layout/HorizontalLabelsTimeline"/>
    <dgm:cxn modelId="{72C7E853-FF15-984D-97FD-427FAC5C0323}" type="presParOf" srcId="{FED0DC23-3D65-184B-8B79-D765DBF48D2F}" destId="{1007F562-302C-2246-84CA-6366AE78E425}" srcOrd="9" destOrd="0" presId="urn:microsoft.com/office/officeart/2017/3/layout/HorizontalLabelsTimeline"/>
    <dgm:cxn modelId="{A14D225B-33F8-9345-8EBA-AC585FE385E4}" type="presParOf" srcId="{FED0DC23-3D65-184B-8B79-D765DBF48D2F}" destId="{CBDBF51E-FE86-934A-9052-EB2FD798F2CF}" srcOrd="10" destOrd="0" presId="urn:microsoft.com/office/officeart/2017/3/layout/HorizontalLabelsTimeline"/>
    <dgm:cxn modelId="{EE93BCB1-38F4-564E-9922-E4D8E4A345B4}" type="presParOf" srcId="{CBDBF51E-FE86-934A-9052-EB2FD798F2CF}" destId="{C7D2B4A6-98F4-C940-87D7-13C980D080C0}" srcOrd="0" destOrd="0" presId="urn:microsoft.com/office/officeart/2017/3/layout/HorizontalLabelsTimeline"/>
    <dgm:cxn modelId="{14065773-4CA2-8841-B3D8-CCC196443E3E}" type="presParOf" srcId="{CBDBF51E-FE86-934A-9052-EB2FD798F2CF}" destId="{314E2AA7-A3BE-6E4E-B197-6E97624FCF8D}" srcOrd="1" destOrd="0" presId="urn:microsoft.com/office/officeart/2017/3/layout/HorizontalLabelsTimeline"/>
    <dgm:cxn modelId="{DF0EF783-9F75-E84A-8B13-6B28CB7C769F}" type="presParOf" srcId="{314E2AA7-A3BE-6E4E-B197-6E97624FCF8D}" destId="{AAD22D83-31E4-DB4A-A76D-5D78660227DF}" srcOrd="0" destOrd="0" presId="urn:microsoft.com/office/officeart/2017/3/layout/HorizontalLabelsTimeline"/>
    <dgm:cxn modelId="{A4C22F47-AB72-A347-A232-E191F37448EE}" type="presParOf" srcId="{314E2AA7-A3BE-6E4E-B197-6E97624FCF8D}" destId="{3A3F2458-CAEB-634F-8A93-3910F6ADB7D5}" srcOrd="1" destOrd="0" presId="urn:microsoft.com/office/officeart/2017/3/layout/HorizontalLabelsTimeline"/>
    <dgm:cxn modelId="{27D60441-7030-AD4B-9DEA-B2D7282A90ED}" type="presParOf" srcId="{CBDBF51E-FE86-934A-9052-EB2FD798F2CF}" destId="{BDDE1433-349E-424E-933A-B0A9AF007697}" srcOrd="2" destOrd="0" presId="urn:microsoft.com/office/officeart/2017/3/layout/HorizontalLabelsTimeline"/>
    <dgm:cxn modelId="{B40FC934-2028-D542-8D79-C3F0293196BF}" type="presParOf" srcId="{CBDBF51E-FE86-934A-9052-EB2FD798F2CF}" destId="{81AE7F32-5C89-EB41-8246-DA187AD7911A}" srcOrd="3" destOrd="0" presId="urn:microsoft.com/office/officeart/2017/3/layout/HorizontalLabelsTimeline"/>
    <dgm:cxn modelId="{C9F9A6FC-9C11-F442-BE14-525CB48DDC27}" type="presParOf" srcId="{CBDBF51E-FE86-934A-9052-EB2FD798F2CF}" destId="{BCCAB80A-8012-614A-AECA-6DE2CC966384}" srcOrd="4" destOrd="0" presId="urn:microsoft.com/office/officeart/2017/3/layout/HorizontalLabelsTimeline"/>
    <dgm:cxn modelId="{92D52E21-560D-6440-A99F-8599581E0334}" type="presParOf" srcId="{FED0DC23-3D65-184B-8B79-D765DBF48D2F}" destId="{6A04F8F6-CD68-2F47-8B92-F2CD6074A7BE}" srcOrd="11" destOrd="0" presId="urn:microsoft.com/office/officeart/2017/3/layout/HorizontalLabelsTimeline"/>
    <dgm:cxn modelId="{EC9F76DC-E1B8-FB46-864A-48B9C73630C9}" type="presParOf" srcId="{FED0DC23-3D65-184B-8B79-D765DBF48D2F}" destId="{070E0D16-56AF-8244-B221-13C14ECA8D8E}" srcOrd="12" destOrd="0" presId="urn:microsoft.com/office/officeart/2017/3/layout/HorizontalLabelsTimeline"/>
    <dgm:cxn modelId="{D5249991-6061-BE43-B63D-C8EDB79F2DC3}" type="presParOf" srcId="{070E0D16-56AF-8244-B221-13C14ECA8D8E}" destId="{850F403C-9F94-B04A-A653-E903E2B408C4}" srcOrd="0" destOrd="0" presId="urn:microsoft.com/office/officeart/2017/3/layout/HorizontalLabelsTimeline"/>
    <dgm:cxn modelId="{BDB2C241-805F-BA41-99B4-F61AE9C75EDD}" type="presParOf" srcId="{070E0D16-56AF-8244-B221-13C14ECA8D8E}" destId="{A7661875-A3A9-1643-B010-1F533A2DC569}" srcOrd="1" destOrd="0" presId="urn:microsoft.com/office/officeart/2017/3/layout/HorizontalLabelsTimeline"/>
    <dgm:cxn modelId="{A50DE8E3-BCEC-0F4B-9E46-34E85368A48D}" type="presParOf" srcId="{A7661875-A3A9-1643-B010-1F533A2DC569}" destId="{7E0C413F-F037-4049-AAC3-237B0D2CC9DC}" srcOrd="0" destOrd="0" presId="urn:microsoft.com/office/officeart/2017/3/layout/HorizontalLabelsTimeline"/>
    <dgm:cxn modelId="{3A4FC147-BE71-7746-869D-3DC1D59DAC3D}" type="presParOf" srcId="{A7661875-A3A9-1643-B010-1F533A2DC569}" destId="{C32DCCF1-B463-FB47-AC3C-5F52FD40E7C8}" srcOrd="1" destOrd="0" presId="urn:microsoft.com/office/officeart/2017/3/layout/HorizontalLabelsTimeline"/>
    <dgm:cxn modelId="{C41653DB-2CCD-354D-9E59-DF569CA8EFAA}" type="presParOf" srcId="{070E0D16-56AF-8244-B221-13C14ECA8D8E}" destId="{7AC1802D-3618-4447-9742-C60F24A57C29}" srcOrd="2" destOrd="0" presId="urn:microsoft.com/office/officeart/2017/3/layout/HorizontalLabelsTimeline"/>
    <dgm:cxn modelId="{154221E1-EB12-4840-9E0C-AFAB44B64986}" type="presParOf" srcId="{070E0D16-56AF-8244-B221-13C14ECA8D8E}" destId="{B6431A93-C483-AD4D-AD49-EC04816A0229}" srcOrd="3" destOrd="0" presId="urn:microsoft.com/office/officeart/2017/3/layout/HorizontalLabelsTimeline"/>
    <dgm:cxn modelId="{FC92625B-E1ED-E943-A768-9EC4424FCCDB}" type="presParOf" srcId="{070E0D16-56AF-8244-B221-13C14ECA8D8E}" destId="{E7D76C62-9A9C-7F4F-B708-7D704FAFC8DC}" srcOrd="4" destOrd="0" presId="urn:microsoft.com/office/officeart/2017/3/layout/HorizontalLabels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A36DD-486E-428D-918E-03C99B79E256}">
      <dsp:nvSpPr>
        <dsp:cNvPr id="0" name=""/>
        <dsp:cNvSpPr/>
      </dsp:nvSpPr>
      <dsp:spPr>
        <a:xfrm>
          <a:off x="1402012" y="18150"/>
          <a:ext cx="1544062" cy="15440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2D596F-8C9C-4F5C-ABD8-60D67FE0C71C}">
      <dsp:nvSpPr>
        <dsp:cNvPr id="0" name=""/>
        <dsp:cNvSpPr/>
      </dsp:nvSpPr>
      <dsp:spPr>
        <a:xfrm>
          <a:off x="1731075" y="347212"/>
          <a:ext cx="885937" cy="8859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61D866-13E8-44CF-9C2B-C133781F388A}">
      <dsp:nvSpPr>
        <dsp:cNvPr id="0" name=""/>
        <dsp:cNvSpPr/>
      </dsp:nvSpPr>
      <dsp:spPr>
        <a:xfrm>
          <a:off x="908418" y="2043150"/>
          <a:ext cx="253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dirty="0"/>
            <a:t>Fundamental alteration</a:t>
          </a:r>
        </a:p>
      </dsp:txBody>
      <dsp:txXfrm>
        <a:off x="908418" y="2043150"/>
        <a:ext cx="2531250" cy="720000"/>
      </dsp:txXfrm>
    </dsp:sp>
    <dsp:sp modelId="{9EE71B12-3386-42B9-95BF-9004C7E4B52C}">
      <dsp:nvSpPr>
        <dsp:cNvPr id="0" name=""/>
        <dsp:cNvSpPr/>
      </dsp:nvSpPr>
      <dsp:spPr>
        <a:xfrm>
          <a:off x="4376231" y="18150"/>
          <a:ext cx="1544062" cy="15440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4E80A0-B0B2-44A4-9670-7C304A2026BD}">
      <dsp:nvSpPr>
        <dsp:cNvPr id="0" name=""/>
        <dsp:cNvSpPr/>
      </dsp:nvSpPr>
      <dsp:spPr>
        <a:xfrm>
          <a:off x="4705293" y="347212"/>
          <a:ext cx="885937" cy="8859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3E35A7D-69D5-4580-802E-D637EB562E04}">
      <dsp:nvSpPr>
        <dsp:cNvPr id="0" name=""/>
        <dsp:cNvSpPr/>
      </dsp:nvSpPr>
      <dsp:spPr>
        <a:xfrm>
          <a:off x="3882637" y="2043150"/>
          <a:ext cx="253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dirty="0"/>
            <a:t>Undue financial and administrative burdens</a:t>
          </a:r>
        </a:p>
      </dsp:txBody>
      <dsp:txXfrm>
        <a:off x="3882637" y="2043150"/>
        <a:ext cx="2531250" cy="720000"/>
      </dsp:txXfrm>
    </dsp:sp>
    <dsp:sp modelId="{D061366A-EF83-4821-A42A-565349ADF967}">
      <dsp:nvSpPr>
        <dsp:cNvPr id="0" name=""/>
        <dsp:cNvSpPr/>
      </dsp:nvSpPr>
      <dsp:spPr>
        <a:xfrm>
          <a:off x="7350450" y="18150"/>
          <a:ext cx="1544062" cy="15440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526279-DACA-489A-B477-3C904D8471E5}">
      <dsp:nvSpPr>
        <dsp:cNvPr id="0" name=""/>
        <dsp:cNvSpPr/>
      </dsp:nvSpPr>
      <dsp:spPr>
        <a:xfrm>
          <a:off x="7679512" y="347212"/>
          <a:ext cx="885937" cy="8859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35A07D8-9B03-4374-9A36-F4B53877EEEC}">
      <dsp:nvSpPr>
        <dsp:cNvPr id="0" name=""/>
        <dsp:cNvSpPr/>
      </dsp:nvSpPr>
      <dsp:spPr>
        <a:xfrm>
          <a:off x="6856856" y="2043150"/>
          <a:ext cx="253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dirty="0"/>
            <a:t>Direct threat/legitimate safety requirements</a:t>
          </a:r>
        </a:p>
      </dsp:txBody>
      <dsp:txXfrm>
        <a:off x="6856856" y="2043150"/>
        <a:ext cx="2531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C9469-A6BF-784A-97ED-8E2A99ACAE04}">
      <dsp:nvSpPr>
        <dsp:cNvPr id="0" name=""/>
        <dsp:cNvSpPr/>
      </dsp:nvSpPr>
      <dsp:spPr>
        <a:xfrm>
          <a:off x="0" y="2026227"/>
          <a:ext cx="10670270" cy="0"/>
        </a:xfrm>
        <a:prstGeom prst="line">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0B5938-8539-8344-B836-627404DF5F50}">
      <dsp:nvSpPr>
        <dsp:cNvPr id="0" name=""/>
        <dsp:cNvSpPr/>
      </dsp:nvSpPr>
      <dsp:spPr>
        <a:xfrm>
          <a:off x="160054" y="1256260"/>
          <a:ext cx="2347459" cy="486294"/>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Jan. 2015</a:t>
          </a:r>
        </a:p>
      </dsp:txBody>
      <dsp:txXfrm>
        <a:off x="160054" y="1256260"/>
        <a:ext cx="2347459" cy="486294"/>
      </dsp:txXfrm>
    </dsp:sp>
    <dsp:sp modelId="{84A73210-B8AB-FF42-9EDE-168E2E928FD6}">
      <dsp:nvSpPr>
        <dsp:cNvPr id="0" name=""/>
        <dsp:cNvSpPr/>
      </dsp:nvSpPr>
      <dsp:spPr>
        <a:xfrm>
          <a:off x="160054" y="444794"/>
          <a:ext cx="2347459" cy="811465"/>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dirty="0"/>
            <a:t>“Sara Gordon” letter of findings</a:t>
          </a:r>
        </a:p>
      </dsp:txBody>
      <dsp:txXfrm>
        <a:off x="160054" y="444794"/>
        <a:ext cx="2347459" cy="811465"/>
      </dsp:txXfrm>
    </dsp:sp>
    <dsp:sp modelId="{26EE63A0-1E49-4044-B974-B3FBEEEFE83F}">
      <dsp:nvSpPr>
        <dsp:cNvPr id="0" name=""/>
        <dsp:cNvSpPr/>
      </dsp:nvSpPr>
      <dsp:spPr>
        <a:xfrm>
          <a:off x="1333783" y="1742555"/>
          <a:ext cx="0" cy="283671"/>
        </a:xfrm>
        <a:prstGeom prst="line">
          <a:avLst/>
        </a:pr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070DEE4-D97D-8A4D-80F1-DE6D22354405}">
      <dsp:nvSpPr>
        <dsp:cNvPr id="0" name=""/>
        <dsp:cNvSpPr/>
      </dsp:nvSpPr>
      <dsp:spPr>
        <a:xfrm>
          <a:off x="1493837" y="2309898"/>
          <a:ext cx="2347459" cy="486294"/>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Aug. 2015</a:t>
          </a:r>
        </a:p>
      </dsp:txBody>
      <dsp:txXfrm>
        <a:off x="1493837" y="2309898"/>
        <a:ext cx="2347459" cy="486294"/>
      </dsp:txXfrm>
    </dsp:sp>
    <dsp:sp modelId="{471E9EBF-7F0B-A743-9D55-9011CCDAE76C}">
      <dsp:nvSpPr>
        <dsp:cNvPr id="0" name=""/>
        <dsp:cNvSpPr/>
      </dsp:nvSpPr>
      <dsp:spPr>
        <a:xfrm>
          <a:off x="1493837" y="2796193"/>
          <a:ext cx="2347459" cy="811465"/>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dirty="0"/>
            <a:t>DOJ/HHS technical assistance</a:t>
          </a:r>
        </a:p>
      </dsp:txBody>
      <dsp:txXfrm>
        <a:off x="1493837" y="2796193"/>
        <a:ext cx="2347459" cy="811465"/>
      </dsp:txXfrm>
    </dsp:sp>
    <dsp:sp modelId="{FF75D7F1-B415-0C4C-9EE1-242574AC78C2}">
      <dsp:nvSpPr>
        <dsp:cNvPr id="0" name=""/>
        <dsp:cNvSpPr/>
      </dsp:nvSpPr>
      <dsp:spPr>
        <a:xfrm>
          <a:off x="2667567" y="2026226"/>
          <a:ext cx="0" cy="283671"/>
        </a:xfrm>
        <a:prstGeom prst="line">
          <a:avLst/>
        </a:pr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9CD0838-76E2-7543-9FA6-92AD7B2AFF64}">
      <dsp:nvSpPr>
        <dsp:cNvPr id="0" name=""/>
        <dsp:cNvSpPr/>
      </dsp:nvSpPr>
      <dsp:spPr>
        <a:xfrm rot="2700000">
          <a:off x="1302263" y="1994706"/>
          <a:ext cx="63041" cy="63041"/>
        </a:xfrm>
        <a:prstGeom prst="rect">
          <a:avLst/>
        </a:prstGeom>
        <a:solidFill>
          <a:schemeClr val="accent6">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660094-515F-E445-B8AC-E97708724B98}">
      <dsp:nvSpPr>
        <dsp:cNvPr id="0" name=""/>
        <dsp:cNvSpPr/>
      </dsp:nvSpPr>
      <dsp:spPr>
        <a:xfrm rot="2700000">
          <a:off x="2636046" y="1994706"/>
          <a:ext cx="63041" cy="63041"/>
        </a:xfrm>
        <a:prstGeom prst="rect">
          <a:avLst/>
        </a:prstGeom>
        <a:solidFill>
          <a:schemeClr val="accent6">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DCE7CE-D5AD-7041-A1FC-26CD197D3910}">
      <dsp:nvSpPr>
        <dsp:cNvPr id="0" name=""/>
        <dsp:cNvSpPr/>
      </dsp:nvSpPr>
      <dsp:spPr>
        <a:xfrm>
          <a:off x="2827621" y="1256260"/>
          <a:ext cx="2347459" cy="486294"/>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Dec. 2019</a:t>
          </a:r>
        </a:p>
      </dsp:txBody>
      <dsp:txXfrm>
        <a:off x="2827621" y="1256260"/>
        <a:ext cx="2347459" cy="486294"/>
      </dsp:txXfrm>
    </dsp:sp>
    <dsp:sp modelId="{D336E2EF-5165-A346-AF76-3F7A97ACAEB6}">
      <dsp:nvSpPr>
        <dsp:cNvPr id="0" name=""/>
        <dsp:cNvSpPr/>
      </dsp:nvSpPr>
      <dsp:spPr>
        <a:xfrm>
          <a:off x="2827621" y="215134"/>
          <a:ext cx="2347459" cy="1041126"/>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dirty="0"/>
            <a:t>HHS voluntary resolution agreement with Oregon</a:t>
          </a:r>
        </a:p>
      </dsp:txBody>
      <dsp:txXfrm>
        <a:off x="2827621" y="215134"/>
        <a:ext cx="2347459" cy="1041126"/>
      </dsp:txXfrm>
    </dsp:sp>
    <dsp:sp modelId="{D4D0C5DF-F0CE-3744-A8B3-BB4D664ECC2B}">
      <dsp:nvSpPr>
        <dsp:cNvPr id="0" name=""/>
        <dsp:cNvSpPr/>
      </dsp:nvSpPr>
      <dsp:spPr>
        <a:xfrm>
          <a:off x="4001351" y="1742555"/>
          <a:ext cx="0" cy="283671"/>
        </a:xfrm>
        <a:prstGeom prst="line">
          <a:avLst/>
        </a:pr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97BDE5-D057-8A47-A04E-C15B21B35997}">
      <dsp:nvSpPr>
        <dsp:cNvPr id="0" name=""/>
        <dsp:cNvSpPr/>
      </dsp:nvSpPr>
      <dsp:spPr>
        <a:xfrm>
          <a:off x="4161405" y="2309898"/>
          <a:ext cx="2347459" cy="486294"/>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Nov. 2020</a:t>
          </a:r>
        </a:p>
      </dsp:txBody>
      <dsp:txXfrm>
        <a:off x="4161405" y="2309898"/>
        <a:ext cx="2347459" cy="486294"/>
      </dsp:txXfrm>
    </dsp:sp>
    <dsp:sp modelId="{F2EAC8CF-FCE8-5643-A06A-BB222CFC10BD}">
      <dsp:nvSpPr>
        <dsp:cNvPr id="0" name=""/>
        <dsp:cNvSpPr/>
      </dsp:nvSpPr>
      <dsp:spPr>
        <a:xfrm>
          <a:off x="4161405" y="2796193"/>
          <a:ext cx="2347459" cy="1041126"/>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dirty="0"/>
            <a:t>DOJ/HHS settlement agreement with Massachusetts</a:t>
          </a:r>
        </a:p>
      </dsp:txBody>
      <dsp:txXfrm>
        <a:off x="4161405" y="2796193"/>
        <a:ext cx="2347459" cy="1041126"/>
      </dsp:txXfrm>
    </dsp:sp>
    <dsp:sp modelId="{AF135E21-8B8B-8D4B-B54D-DA97D6379E99}">
      <dsp:nvSpPr>
        <dsp:cNvPr id="0" name=""/>
        <dsp:cNvSpPr/>
      </dsp:nvSpPr>
      <dsp:spPr>
        <a:xfrm>
          <a:off x="5335135" y="2026226"/>
          <a:ext cx="0" cy="283671"/>
        </a:xfrm>
        <a:prstGeom prst="line">
          <a:avLst/>
        </a:pr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F7C4F16-DA17-E64F-A14D-B9450E3A657D}">
      <dsp:nvSpPr>
        <dsp:cNvPr id="0" name=""/>
        <dsp:cNvSpPr/>
      </dsp:nvSpPr>
      <dsp:spPr>
        <a:xfrm rot="2700000">
          <a:off x="3969830" y="1994706"/>
          <a:ext cx="63041" cy="63041"/>
        </a:xfrm>
        <a:prstGeom prst="rect">
          <a:avLst/>
        </a:prstGeom>
        <a:solidFill>
          <a:schemeClr val="accent6">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0F0C3E-A871-C24D-8270-54D804F01D52}">
      <dsp:nvSpPr>
        <dsp:cNvPr id="0" name=""/>
        <dsp:cNvSpPr/>
      </dsp:nvSpPr>
      <dsp:spPr>
        <a:xfrm rot="2700000">
          <a:off x="5303614" y="1994706"/>
          <a:ext cx="63041" cy="63041"/>
        </a:xfrm>
        <a:prstGeom prst="rect">
          <a:avLst/>
        </a:prstGeom>
        <a:solidFill>
          <a:schemeClr val="accent6">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4B18FC-8E48-1A46-A2A8-AA4941593F40}">
      <dsp:nvSpPr>
        <dsp:cNvPr id="0" name=""/>
        <dsp:cNvSpPr/>
      </dsp:nvSpPr>
      <dsp:spPr>
        <a:xfrm>
          <a:off x="5495189" y="1256260"/>
          <a:ext cx="2347459" cy="486294"/>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Apr. 2021</a:t>
          </a:r>
        </a:p>
      </dsp:txBody>
      <dsp:txXfrm>
        <a:off x="5495189" y="1256260"/>
        <a:ext cx="2347459" cy="486294"/>
      </dsp:txXfrm>
    </dsp:sp>
    <dsp:sp modelId="{8A9CE3FA-6D40-FC45-B23B-8C28BFA7169D}">
      <dsp:nvSpPr>
        <dsp:cNvPr id="0" name=""/>
        <dsp:cNvSpPr/>
      </dsp:nvSpPr>
      <dsp:spPr>
        <a:xfrm>
          <a:off x="5495189" y="444794"/>
          <a:ext cx="2347459" cy="811465"/>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dirty="0"/>
            <a:t>DOJ settlement with Washington</a:t>
          </a:r>
        </a:p>
      </dsp:txBody>
      <dsp:txXfrm>
        <a:off x="5495189" y="444794"/>
        <a:ext cx="2347459" cy="811465"/>
      </dsp:txXfrm>
    </dsp:sp>
    <dsp:sp modelId="{02D0550B-B7EC-0D4B-8540-4A3523570FA7}">
      <dsp:nvSpPr>
        <dsp:cNvPr id="0" name=""/>
        <dsp:cNvSpPr/>
      </dsp:nvSpPr>
      <dsp:spPr>
        <a:xfrm>
          <a:off x="6668918" y="1742555"/>
          <a:ext cx="0" cy="283671"/>
        </a:xfrm>
        <a:prstGeom prst="line">
          <a:avLst/>
        </a:pr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7D2B4A6-98F4-C940-87D7-13C980D080C0}">
      <dsp:nvSpPr>
        <dsp:cNvPr id="0" name=""/>
        <dsp:cNvSpPr/>
      </dsp:nvSpPr>
      <dsp:spPr>
        <a:xfrm>
          <a:off x="6828972" y="2309898"/>
          <a:ext cx="2347459" cy="486294"/>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March 2022</a:t>
          </a:r>
        </a:p>
      </dsp:txBody>
      <dsp:txXfrm>
        <a:off x="6828972" y="2309898"/>
        <a:ext cx="2347459" cy="486294"/>
      </dsp:txXfrm>
    </dsp:sp>
    <dsp:sp modelId="{AAD22D83-31E4-DB4A-A76D-5D78660227DF}">
      <dsp:nvSpPr>
        <dsp:cNvPr id="0" name=""/>
        <dsp:cNvSpPr/>
      </dsp:nvSpPr>
      <dsp:spPr>
        <a:xfrm>
          <a:off x="6828972" y="2796193"/>
          <a:ext cx="2347459" cy="1041126"/>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dirty="0"/>
            <a:t>DOJ/HHS voluntary resolution agreement with Rhode Island</a:t>
          </a:r>
        </a:p>
      </dsp:txBody>
      <dsp:txXfrm>
        <a:off x="6828972" y="2796193"/>
        <a:ext cx="2347459" cy="1041126"/>
      </dsp:txXfrm>
    </dsp:sp>
    <dsp:sp modelId="{BDDE1433-349E-424E-933A-B0A9AF007697}">
      <dsp:nvSpPr>
        <dsp:cNvPr id="0" name=""/>
        <dsp:cNvSpPr/>
      </dsp:nvSpPr>
      <dsp:spPr>
        <a:xfrm>
          <a:off x="8002702" y="2026226"/>
          <a:ext cx="0" cy="283671"/>
        </a:xfrm>
        <a:prstGeom prst="line">
          <a:avLst/>
        </a:pr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CC177FE-1D0A-5642-93BB-70E1C964565E}">
      <dsp:nvSpPr>
        <dsp:cNvPr id="0" name=""/>
        <dsp:cNvSpPr/>
      </dsp:nvSpPr>
      <dsp:spPr>
        <a:xfrm rot="2700000">
          <a:off x="6637398" y="1994706"/>
          <a:ext cx="63041" cy="63041"/>
        </a:xfrm>
        <a:prstGeom prst="rect">
          <a:avLst/>
        </a:prstGeom>
        <a:solidFill>
          <a:schemeClr val="accent6">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AE7F32-5C89-EB41-8246-DA187AD7911A}">
      <dsp:nvSpPr>
        <dsp:cNvPr id="0" name=""/>
        <dsp:cNvSpPr/>
      </dsp:nvSpPr>
      <dsp:spPr>
        <a:xfrm rot="2700000">
          <a:off x="7971181" y="1994706"/>
          <a:ext cx="63041" cy="63041"/>
        </a:xfrm>
        <a:prstGeom prst="rect">
          <a:avLst/>
        </a:prstGeom>
        <a:solidFill>
          <a:schemeClr val="accent6">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0F403C-9F94-B04A-A653-E903E2B408C4}">
      <dsp:nvSpPr>
        <dsp:cNvPr id="0" name=""/>
        <dsp:cNvSpPr/>
      </dsp:nvSpPr>
      <dsp:spPr>
        <a:xfrm>
          <a:off x="8162756" y="1256260"/>
          <a:ext cx="2347459" cy="486294"/>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Aug. 2023</a:t>
          </a:r>
        </a:p>
      </dsp:txBody>
      <dsp:txXfrm>
        <a:off x="8162756" y="1256260"/>
        <a:ext cx="2347459" cy="486294"/>
      </dsp:txXfrm>
    </dsp:sp>
    <dsp:sp modelId="{7E0C413F-F037-4049-AAC3-237B0D2CC9DC}">
      <dsp:nvSpPr>
        <dsp:cNvPr id="0" name=""/>
        <dsp:cNvSpPr/>
      </dsp:nvSpPr>
      <dsp:spPr>
        <a:xfrm>
          <a:off x="8162756" y="215134"/>
          <a:ext cx="2347459" cy="1041126"/>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dirty="0"/>
            <a:t>HHS voluntary resolution agreement with Pennsylvania</a:t>
          </a:r>
        </a:p>
      </dsp:txBody>
      <dsp:txXfrm>
        <a:off x="8162756" y="215134"/>
        <a:ext cx="2347459" cy="1041126"/>
      </dsp:txXfrm>
    </dsp:sp>
    <dsp:sp modelId="{7AC1802D-3618-4447-9742-C60F24A57C29}">
      <dsp:nvSpPr>
        <dsp:cNvPr id="0" name=""/>
        <dsp:cNvSpPr/>
      </dsp:nvSpPr>
      <dsp:spPr>
        <a:xfrm>
          <a:off x="9336486" y="1742555"/>
          <a:ext cx="0" cy="283671"/>
        </a:xfrm>
        <a:prstGeom prst="line">
          <a:avLst/>
        </a:pr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6431A93-C483-AD4D-AD49-EC04816A0229}">
      <dsp:nvSpPr>
        <dsp:cNvPr id="0" name=""/>
        <dsp:cNvSpPr/>
      </dsp:nvSpPr>
      <dsp:spPr>
        <a:xfrm rot="2700000">
          <a:off x="9304965" y="1994706"/>
          <a:ext cx="63041" cy="63041"/>
        </a:xfrm>
        <a:prstGeom prst="rect">
          <a:avLst/>
        </a:prstGeom>
        <a:solidFill>
          <a:schemeClr val="accent6">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 name="Shape 143"/>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44" name="Shape 14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07500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7f54032082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7f5403208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cNvSpPr>
            <a:spLocks noGrp="1" noRot="1" noChangeAspect="1"/>
          </p:cNvSpPr>
          <p:nvPr>
            <p:ph type="sldImg"/>
          </p:nvPr>
        </p:nvSpPr>
        <p:spPr>
          <a:xfrm>
            <a:off x="381000" y="685800"/>
            <a:ext cx="6096000" cy="3429000"/>
          </a:xfrm>
        </p:spPr>
      </p:sp>
      <p:sp>
        <p:nvSpPr>
          <p:cNvPr id="3" name="Note"/>
          <p:cNvSpPr>
            <a:spLocks noGrp="1"/>
          </p:cNvSpPr>
          <p:nvPr>
            <p:ph type="body" idx="1"/>
          </p:nvPr>
        </p:nvSpPr>
        <p:spPr/>
        <p:txBody>
          <a:bodyPr/>
          <a:lstStyle/>
          <a:p>
            <a:r>
              <a:rPr lang="en-US" dirty="0"/>
              <a:t>Intellectual functioning: the mental capacity for learning, reasoning, problem solving, etc.
IQ test score below or around 70, or as high as 80, indicates limitation in intellectual functioning
Parents with ID may refer to themselves as slow learners, needed help in school, etc.
Personality d/o may qualify as disabilities if substantial limits a major life activity
“Current use” means illegal use of controlled substances that occurred recently enough to justify a reasonable belief that a person’s drug use is current or that continuing use is a real and ongoing problem
Alcoholism and dependency on prescribed meds is always a disability
</a:t>
            </a:r>
          </a:p>
        </p:txBody>
      </p:sp>
      <p:sp>
        <p:nvSpPr>
          <p:cNvPr id="4" name="Slide Number"/>
          <p:cNvSpPr>
            <a:spLocks noGrp="1"/>
          </p:cNvSpPr>
          <p:nvPr>
            <p:ph type="sldNum" sz="quarter" idx="10"/>
          </p:nvPr>
        </p:nvSpPr>
        <p:spPr/>
        <p:txBody>
          <a:bodyPr/>
          <a:lstStyle/>
          <a:p>
            <a:fld id="{3458DAA5-1DF4-4529-8F7C-A005A1B28302}" type="slidenum">
              <a:rPr/>
              <a:t>12</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7f54032082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7f5403208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7f54032082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7f54032082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Do not forget about accommodations to access the legal process itself – smaller court rooms, more time for responses, scheduling hearings at alternate times of day etc.</a:t>
            </a:r>
          </a:p>
        </p:txBody>
      </p:sp>
      <p:sp>
        <p:nvSpPr>
          <p:cNvPr id="4" name="Date Placeholder 3"/>
          <p:cNvSpPr>
            <a:spLocks noGrp="1"/>
          </p:cNvSpPr>
          <p:nvPr>
            <p:ph type="dt" idx="10"/>
          </p:nvPr>
        </p:nvSpPr>
        <p:spPr/>
        <p:txBody>
          <a:bodyPr/>
          <a:lstStyle/>
          <a:p>
            <a:r>
              <a:rPr lang="en-US" dirty="0"/>
              <a:t>6/21/2014</a:t>
            </a:r>
          </a:p>
        </p:txBody>
      </p:sp>
      <p:sp>
        <p:nvSpPr>
          <p:cNvPr id="5" name="Slide Number Placeholder 4"/>
          <p:cNvSpPr>
            <a:spLocks noGrp="1"/>
          </p:cNvSpPr>
          <p:nvPr>
            <p:ph type="sldNum" sz="quarter" idx="11"/>
          </p:nvPr>
        </p:nvSpPr>
        <p:spPr/>
        <p:txBody>
          <a:bodyPr/>
          <a:lstStyle/>
          <a:p>
            <a:fld id="{B37733B7-A789-475C-8DC3-95B5A26B17F9}" type="slidenum">
              <a:rPr lang="en-US" smtClean="0"/>
              <a:t>15</a:t>
            </a:fld>
            <a:endParaRPr lang="en-US" dirty="0"/>
          </a:p>
        </p:txBody>
      </p:sp>
    </p:spTree>
    <p:extLst>
      <p:ext uri="{BB962C8B-B14F-4D97-AF65-F5344CB8AC3E}">
        <p14:creationId xmlns:p14="http://schemas.microsoft.com/office/powerpoint/2010/main" val="1229162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Do not forget about accommodations to access the legal process itself – smaller court rooms, more time for responses, scheduling hearings at alternate times of day etc.</a:t>
            </a:r>
          </a:p>
        </p:txBody>
      </p:sp>
      <p:sp>
        <p:nvSpPr>
          <p:cNvPr id="4" name="Date Placeholder 3"/>
          <p:cNvSpPr>
            <a:spLocks noGrp="1"/>
          </p:cNvSpPr>
          <p:nvPr>
            <p:ph type="dt" idx="10"/>
          </p:nvPr>
        </p:nvSpPr>
        <p:spPr/>
        <p:txBody>
          <a:bodyPr/>
          <a:lstStyle/>
          <a:p>
            <a:r>
              <a:rPr lang="en-US" dirty="0"/>
              <a:t>6/21/2014</a:t>
            </a:r>
          </a:p>
        </p:txBody>
      </p:sp>
      <p:sp>
        <p:nvSpPr>
          <p:cNvPr id="5" name="Slide Number Placeholder 4"/>
          <p:cNvSpPr>
            <a:spLocks noGrp="1"/>
          </p:cNvSpPr>
          <p:nvPr>
            <p:ph type="sldNum" sz="quarter" idx="11"/>
          </p:nvPr>
        </p:nvSpPr>
        <p:spPr/>
        <p:txBody>
          <a:bodyPr/>
          <a:lstStyle/>
          <a:p>
            <a:fld id="{B37733B7-A789-475C-8DC3-95B5A26B17F9}" type="slidenum">
              <a:rPr lang="en-US" smtClean="0"/>
              <a:t>16</a:t>
            </a:fld>
            <a:endParaRPr lang="en-US" dirty="0"/>
          </a:p>
        </p:txBody>
      </p:sp>
    </p:spTree>
    <p:extLst>
      <p:ext uri="{BB962C8B-B14F-4D97-AF65-F5344CB8AC3E}">
        <p14:creationId xmlns:p14="http://schemas.microsoft.com/office/powerpoint/2010/main" val="2921015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65510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cNvSpPr>
            <a:spLocks noGrp="1" noRot="1" noChangeAspect="1"/>
          </p:cNvSpPr>
          <p:nvPr>
            <p:ph type="sldImg"/>
          </p:nvPr>
        </p:nvSpPr>
        <p:spPr>
          <a:xfrm>
            <a:off x="381000" y="685800"/>
            <a:ext cx="6096000" cy="3429000"/>
          </a:xfrm>
        </p:spPr>
      </p:sp>
      <p:sp>
        <p:nvSpPr>
          <p:cNvPr id="3" name="Note"/>
          <p:cNvSpPr>
            <a:spLocks noGrp="1"/>
          </p:cNvSpPr>
          <p:nvPr>
            <p:ph type="body" idx="1"/>
          </p:nvPr>
        </p:nvSpPr>
        <p:spPr/>
        <p:txBody>
          <a:bodyPr/>
          <a:lstStyle/>
          <a:p>
            <a:r>
              <a:rPr lang="en-US" dirty="0"/>
              <a:t>Services, programs and activities include parenting supports for parents with MI/ID, that could be peer support, parent aid, parent coach, therapeutic services, accommodations for sensory processing d/o like instructions in writing, recording meetings, bringing scribe, 
</a:t>
            </a:r>
          </a:p>
        </p:txBody>
      </p:sp>
      <p:sp>
        <p:nvSpPr>
          <p:cNvPr id="4" name="Slide Number"/>
          <p:cNvSpPr>
            <a:spLocks noGrp="1"/>
          </p:cNvSpPr>
          <p:nvPr>
            <p:ph type="sldNum" sz="quarter" idx="10"/>
          </p:nvPr>
        </p:nvSpPr>
        <p:spPr/>
        <p:txBody>
          <a:bodyPr/>
          <a:lstStyle/>
          <a:p>
            <a:fld id="{3458DAA5-1DF4-4529-8F7C-A005A1B28302}" type="slidenum">
              <a:rPr/>
              <a:t>19</a:t>
            </a:fld>
            <a:endParaRPr dirty="0"/>
          </a:p>
        </p:txBody>
      </p:sp>
    </p:spTree>
    <p:extLst>
      <p:ext uri="{BB962C8B-B14F-4D97-AF65-F5344CB8AC3E}">
        <p14:creationId xmlns:p14="http://schemas.microsoft.com/office/powerpoint/2010/main" val="2636704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E9A73-6C56-084B-92CA-48C37D4C3C70}" type="slidenum">
              <a:rPr lang="en-US" smtClean="0"/>
              <a:t>23</a:t>
            </a:fld>
            <a:endParaRPr lang="en-US" dirty="0"/>
          </a:p>
        </p:txBody>
      </p:sp>
    </p:spTree>
    <p:extLst>
      <p:ext uri="{BB962C8B-B14F-4D97-AF65-F5344CB8AC3E}">
        <p14:creationId xmlns:p14="http://schemas.microsoft.com/office/powerpoint/2010/main" val="1103513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E9A73-6C56-084B-92CA-48C37D4C3C70}" type="slidenum">
              <a:rPr lang="en-US" smtClean="0"/>
              <a:t>24</a:t>
            </a:fld>
            <a:endParaRPr lang="en-US" dirty="0"/>
          </a:p>
        </p:txBody>
      </p:sp>
    </p:spTree>
    <p:extLst>
      <p:ext uri="{BB962C8B-B14F-4D97-AF65-F5344CB8AC3E}">
        <p14:creationId xmlns:p14="http://schemas.microsoft.com/office/powerpoint/2010/main" val="2508577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05450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55439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CE9A73-6C56-084B-92CA-48C37D4C3C70}" type="slidenum">
              <a:rPr lang="en-US" smtClean="0"/>
              <a:t>28</a:t>
            </a:fld>
            <a:endParaRPr lang="en-US" dirty="0"/>
          </a:p>
        </p:txBody>
      </p:sp>
    </p:spTree>
    <p:extLst>
      <p:ext uri="{BB962C8B-B14F-4D97-AF65-F5344CB8AC3E}">
        <p14:creationId xmlns:p14="http://schemas.microsoft.com/office/powerpoint/2010/main" val="3073741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Hicks/Brown: </a:t>
            </a:r>
            <a:r>
              <a:rPr lang="en-US" dirty="0"/>
              <a:t>Cited DOJ/HHS Guidance, Rocking</a:t>
            </a:r>
            <a:r>
              <a:rPr lang="en-US" baseline="0" dirty="0"/>
              <a:t> the Cradle</a:t>
            </a:r>
          </a:p>
          <a:p>
            <a:r>
              <a:rPr lang="en-US" sz="1200" b="0" i="0" kern="1200" dirty="0">
                <a:solidFill>
                  <a:schemeClr val="tx1"/>
                </a:solidFill>
                <a:effectLst/>
                <a:latin typeface="+mn-lt"/>
                <a:ea typeface="+mn-ea"/>
                <a:cs typeface="+mn-cs"/>
              </a:rPr>
              <a:t>While the court of appeals reasonably identified measures the Department should consider when determining how to reasonably accommodate a disabled individual, the Supreme Court did not believe these steps will necessarily be implicated in every disability case.</a:t>
            </a:r>
          </a:p>
        </p:txBody>
      </p:sp>
      <p:sp>
        <p:nvSpPr>
          <p:cNvPr id="4" name="Slide Number Placeholder 3"/>
          <p:cNvSpPr>
            <a:spLocks noGrp="1"/>
          </p:cNvSpPr>
          <p:nvPr>
            <p:ph type="sldNum" sz="quarter" idx="10"/>
          </p:nvPr>
        </p:nvSpPr>
        <p:spPr/>
        <p:txBody>
          <a:bodyPr/>
          <a:lstStyle/>
          <a:p>
            <a:fld id="{E5EE4591-B841-F748-A492-D2DB6DA918AE}" type="slidenum">
              <a:rPr lang="en-US" smtClean="0"/>
              <a:t>29</a:t>
            </a:fld>
            <a:endParaRPr lang="en-US" dirty="0"/>
          </a:p>
        </p:txBody>
      </p:sp>
    </p:spTree>
    <p:extLst>
      <p:ext uri="{BB962C8B-B14F-4D97-AF65-F5344CB8AC3E}">
        <p14:creationId xmlns:p14="http://schemas.microsoft.com/office/powerpoint/2010/main" val="683478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cNvSpPr>
            <a:spLocks noGrp="1" noRot="1" noChangeAspect="1"/>
          </p:cNvSpPr>
          <p:nvPr>
            <p:ph type="sldImg"/>
          </p:nvPr>
        </p:nvSpPr>
        <p:spPr>
          <a:xfrm>
            <a:off x="381000" y="685800"/>
            <a:ext cx="6096000" cy="3429000"/>
          </a:xfrm>
        </p:spPr>
      </p:sp>
      <p:sp>
        <p:nvSpPr>
          <p:cNvPr id="3" name="Note"/>
          <p:cNvSpPr>
            <a:spLocks noGrp="1"/>
          </p:cNvSpPr>
          <p:nvPr>
            <p:ph type="body" idx="1"/>
          </p:nvPr>
        </p:nvSpPr>
        <p:spPr/>
        <p:txBody>
          <a:bodyPr/>
          <a:lstStyle/>
          <a:p>
            <a:r>
              <a:rPr lang="en-US" dirty="0"/>
              <a:t>C.Z.: HOLDINGS: [1]-Termination of parental rights was proper because the Americans with Disabilities Act did not pre-empt Colo. Rev. Stat. § 19-3-604(1)(b)(I) (2014), which authorized termination based on a finding that no appropriate treatment plan could be devised to address a parent's unfitness caused by mental impairment, and termination was in the child's best interest since the child needed permanency and the termination report established that no remedy other than termination would provide the child with the permanency that he needed.
</a:t>
            </a:r>
          </a:p>
        </p:txBody>
      </p:sp>
      <p:sp>
        <p:nvSpPr>
          <p:cNvPr id="4" name="Slide Number"/>
          <p:cNvSpPr>
            <a:spLocks noGrp="1"/>
          </p:cNvSpPr>
          <p:nvPr>
            <p:ph type="sldNum" sz="quarter" idx="10"/>
          </p:nvPr>
        </p:nvSpPr>
        <p:spPr/>
        <p:txBody>
          <a:bodyPr/>
          <a:lstStyle/>
          <a:p>
            <a:fld id="{3458DAA5-1DF4-4529-8F7C-A005A1B28302}" type="slidenum">
              <a:rPr/>
              <a:t>30</a:t>
            </a:fld>
            <a:endParaRPr dirty="0"/>
          </a:p>
        </p:txBody>
      </p:sp>
    </p:spTree>
    <p:extLst>
      <p:ext uri="{BB962C8B-B14F-4D97-AF65-F5344CB8AC3E}">
        <p14:creationId xmlns:p14="http://schemas.microsoft.com/office/powerpoint/2010/main" val="22321325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E9A73-6C56-084B-92CA-48C37D4C3C70}" type="slidenum">
              <a:rPr lang="en-US" smtClean="0"/>
              <a:t>31</a:t>
            </a:fld>
            <a:endParaRPr lang="en-US" dirty="0"/>
          </a:p>
        </p:txBody>
      </p:sp>
    </p:spTree>
    <p:extLst>
      <p:ext uri="{BB962C8B-B14F-4D97-AF65-F5344CB8AC3E}">
        <p14:creationId xmlns:p14="http://schemas.microsoft.com/office/powerpoint/2010/main" val="1071105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7f54032082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7f54032082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7f54032082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7f54032082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7f54032082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7f54032082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7f54032082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7f54032082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7f54032082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7f54032082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420350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7f54032082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7f54032082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7f54032082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7f54032082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35895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278477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09059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4001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36" name="Shape 236"/>
          <p:cNvSpPr>
            <a:spLocks noGrp="1"/>
          </p:cNvSpPr>
          <p:nvPr>
            <p:ph type="body" sz="quarter" idx="1"/>
          </p:nvPr>
        </p:nvSpPr>
        <p:spPr>
          <a:prstGeom prst="rect">
            <a:avLst/>
          </a:prstGeom>
        </p:spPr>
        <p:txBody>
          <a:bodyPr/>
          <a:lstStyle/>
          <a:p>
            <a:r>
              <a:rPr dirty="0"/>
              <a:t>Th</a:t>
            </a:r>
          </a:p>
        </p:txBody>
      </p:sp>
    </p:spTree>
    <p:extLst>
      <p:ext uri="{BB962C8B-B14F-4D97-AF65-F5344CB8AC3E}">
        <p14:creationId xmlns:p14="http://schemas.microsoft.com/office/powerpoint/2010/main" val="1510603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b="1" i="1" dirty="0"/>
          </a:p>
        </p:txBody>
      </p:sp>
      <p:sp>
        <p:nvSpPr>
          <p:cNvPr id="4" name="Date Placeholder 3"/>
          <p:cNvSpPr>
            <a:spLocks noGrp="1"/>
          </p:cNvSpPr>
          <p:nvPr>
            <p:ph type="dt"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50869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Hover over the middle of the screen divider and pull to the left to make the video images larger</a:t>
            </a:r>
          </a:p>
        </p:txBody>
      </p:sp>
      <p:sp>
        <p:nvSpPr>
          <p:cNvPr id="4" name="Slide Number Placeholder 3"/>
          <p:cNvSpPr>
            <a:spLocks noGrp="1"/>
          </p:cNvSpPr>
          <p:nvPr>
            <p:ph type="sldNum" sz="quarter" idx="5"/>
          </p:nvPr>
        </p:nvSpPr>
        <p:spPr/>
        <p:txBody>
          <a:bodyPr/>
          <a:lstStyle/>
          <a:p>
            <a:fld id="{6848466F-A37B-4704-8368-0FDAE855683B}" type="slidenum">
              <a:rPr lang="en-US"/>
              <a:t>6</a:t>
            </a:fld>
            <a:endParaRPr lang="en-US" dirty="0"/>
          </a:p>
        </p:txBody>
      </p:sp>
    </p:spTree>
    <p:extLst>
      <p:ext uri="{BB962C8B-B14F-4D97-AF65-F5344CB8AC3E}">
        <p14:creationId xmlns:p14="http://schemas.microsoft.com/office/powerpoint/2010/main" val="60511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4562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t>Major life activities: caring for oneself, performing manual tasks, seeing, hearing, eating, sleeping, walking, standing, lifting, bending, speaking, breathing, learning, reading, concentrating, thinking, communicating, working, and major bodily activities.</a:t>
            </a:r>
          </a:p>
          <a:p>
            <a:r>
              <a:rPr lang="en-US" b="0" i="0" dirty="0"/>
              <a:t>Major bodily activities: immune system functions, normal cell growth, digestive, bowel, bladder, neurological, brain, respiratory, circulatory, endocrine, and reproductive functions.</a:t>
            </a:r>
          </a:p>
          <a:p>
            <a:endParaRPr lang="en-US" b="0" i="0" dirty="0"/>
          </a:p>
          <a:p>
            <a:endParaRPr lang="en-US" dirty="0"/>
          </a:p>
        </p:txBody>
      </p:sp>
    </p:spTree>
    <p:extLst>
      <p:ext uri="{BB962C8B-B14F-4D97-AF65-F5344CB8AC3E}">
        <p14:creationId xmlns:p14="http://schemas.microsoft.com/office/powerpoint/2010/main" val="1751807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3288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7f5403208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7f5403208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914400" y="2130425"/>
            <a:ext cx="10363200" cy="1470026"/>
          </a:xfrm>
          <a:prstGeom prst="rect">
            <a:avLst/>
          </a:prstGeom>
        </p:spPr>
        <p:txBody>
          <a:bodyPr/>
          <a:lstStyle>
            <a:lvl1pPr algn="ctr">
              <a:defRPr b="0">
                <a:solidFill>
                  <a:srgbClr val="000000"/>
                </a:solidFill>
              </a:defRPr>
            </a:lvl1pPr>
          </a:lstStyle>
          <a:p>
            <a:r>
              <a:t>Title Text</a:t>
            </a:r>
          </a:p>
        </p:txBody>
      </p:sp>
      <p:sp>
        <p:nvSpPr>
          <p:cNvPr id="13" name="Body Level One…"/>
          <p:cNvSpPr txBox="1">
            <a:spLocks noGrp="1"/>
          </p:cNvSpPr>
          <p:nvPr>
            <p:ph type="body" sz="quarter" idx="1"/>
          </p:nvPr>
        </p:nvSpPr>
        <p:spPr>
          <a:xfrm>
            <a:off x="1828800" y="3886200"/>
            <a:ext cx="85344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113" name="Title Text"/>
          <p:cNvSpPr txBox="1">
            <a:spLocks noGrp="1"/>
          </p:cNvSpPr>
          <p:nvPr>
            <p:ph type="title"/>
          </p:nvPr>
        </p:nvSpPr>
        <p:spPr>
          <a:xfrm>
            <a:off x="609601" y="273050"/>
            <a:ext cx="4011084" cy="1162050"/>
          </a:xfrm>
          <a:prstGeom prst="rect">
            <a:avLst/>
          </a:prstGeom>
        </p:spPr>
        <p:txBody>
          <a:bodyPr anchor="b"/>
          <a:lstStyle>
            <a:lvl1pPr>
              <a:defRPr sz="2000">
                <a:solidFill>
                  <a:srgbClr val="000000"/>
                </a:solidFill>
              </a:defRPr>
            </a:lvl1pPr>
          </a:lstStyle>
          <a:p>
            <a:r>
              <a:t>Title Text</a:t>
            </a:r>
          </a:p>
        </p:txBody>
      </p:sp>
      <p:sp>
        <p:nvSpPr>
          <p:cNvPr id="114" name="Body Level One…"/>
          <p:cNvSpPr txBox="1">
            <a:spLocks noGrp="1"/>
          </p:cNvSpPr>
          <p:nvPr>
            <p:ph type="body" idx="1"/>
          </p:nvPr>
        </p:nvSpPr>
        <p:spPr>
          <a:xfrm>
            <a:off x="4766733" y="273050"/>
            <a:ext cx="6815667" cy="585311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5" name="Text Placeholder 3"/>
          <p:cNvSpPr>
            <a:spLocks noGrp="1"/>
          </p:cNvSpPr>
          <p:nvPr>
            <p:ph type="body" sz="half" idx="21"/>
          </p:nvPr>
        </p:nvSpPr>
        <p:spPr>
          <a:xfrm>
            <a:off x="609600" y="1435101"/>
            <a:ext cx="4011086" cy="4691063"/>
          </a:xfrm>
          <a:prstGeom prst="rect">
            <a:avLst/>
          </a:prstGeom>
        </p:spPr>
        <p:txBody>
          <a:bodyPr/>
          <a:lstStyle/>
          <a:p>
            <a:endParaRPr/>
          </a:p>
        </p:txBody>
      </p:sp>
      <p:sp>
        <p:nvSpPr>
          <p:cNvPr id="11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23" name="Title Text"/>
          <p:cNvSpPr txBox="1">
            <a:spLocks noGrp="1"/>
          </p:cNvSpPr>
          <p:nvPr>
            <p:ph type="title"/>
          </p:nvPr>
        </p:nvSpPr>
        <p:spPr>
          <a:xfrm>
            <a:off x="2389715" y="4800600"/>
            <a:ext cx="7315202" cy="566738"/>
          </a:xfrm>
          <a:prstGeom prst="rect">
            <a:avLst/>
          </a:prstGeom>
        </p:spPr>
        <p:txBody>
          <a:bodyPr anchor="b"/>
          <a:lstStyle>
            <a:lvl1pPr>
              <a:defRPr sz="2000">
                <a:solidFill>
                  <a:srgbClr val="000000"/>
                </a:solidFill>
              </a:defRPr>
            </a:lvl1pPr>
          </a:lstStyle>
          <a:p>
            <a:r>
              <a:t>Title Text</a:t>
            </a:r>
          </a:p>
        </p:txBody>
      </p:sp>
      <p:sp>
        <p:nvSpPr>
          <p:cNvPr id="124" name="Picture Placeholder 2"/>
          <p:cNvSpPr>
            <a:spLocks noGrp="1"/>
          </p:cNvSpPr>
          <p:nvPr>
            <p:ph type="pic" sz="half" idx="21"/>
          </p:nvPr>
        </p:nvSpPr>
        <p:spPr>
          <a:xfrm>
            <a:off x="2389715" y="612775"/>
            <a:ext cx="7315202" cy="4114800"/>
          </a:xfrm>
          <a:prstGeom prst="rect">
            <a:avLst/>
          </a:prstGeom>
        </p:spPr>
        <p:txBody>
          <a:bodyPr lIns="91439" tIns="45719" rIns="91439" bIns="45719">
            <a:noAutofit/>
          </a:bodyPr>
          <a:lstStyle/>
          <a:p>
            <a:endParaRPr dirty="0"/>
          </a:p>
        </p:txBody>
      </p:sp>
      <p:sp>
        <p:nvSpPr>
          <p:cNvPr id="125" name="Body Level One…"/>
          <p:cNvSpPr txBox="1">
            <a:spLocks noGrp="1"/>
          </p:cNvSpPr>
          <p:nvPr>
            <p:ph type="body" sz="quarter" idx="1"/>
          </p:nvPr>
        </p:nvSpPr>
        <p:spPr>
          <a:xfrm>
            <a:off x="2389715" y="5367337"/>
            <a:ext cx="7315202" cy="804864"/>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2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4C14B73A-4252-404C-8A09-D69AC55D97FC}" type="datetimeFigureOut">
              <a:rPr lang="en-US" smtClean="0"/>
              <a:t>5/28/2025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33D6E41-1CEC-CE42-80F9-52585B7AE2D1}" type="slidenum">
              <a:rPr lang="en-US" smtClean="0"/>
              <a:t>‹#›</a:t>
            </a:fld>
            <a:endParaRPr lang="en-US" dirty="0"/>
          </a:p>
        </p:txBody>
      </p:sp>
    </p:spTree>
    <p:extLst>
      <p:ext uri="{BB962C8B-B14F-4D97-AF65-F5344CB8AC3E}">
        <p14:creationId xmlns:p14="http://schemas.microsoft.com/office/powerpoint/2010/main" val="3191034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Title Text"/>
          <p:cNvSpPr txBox="1">
            <a:spLocks noGrp="1"/>
          </p:cNvSpPr>
          <p:nvPr>
            <p:ph type="title"/>
          </p:nvPr>
        </p:nvSpPr>
        <p:spPr>
          <a:prstGeom prst="rect">
            <a:avLst/>
          </a:prstGeom>
        </p:spPr>
        <p:txBody>
          <a:bodyPr/>
          <a:lstStyle/>
          <a:p>
            <a:r>
              <a:t>Title Text</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nd Content copy 3">
    <p:spTree>
      <p:nvGrpSpPr>
        <p:cNvPr id="1" name=""/>
        <p:cNvGrpSpPr/>
        <p:nvPr/>
      </p:nvGrpSpPr>
      <p:grpSpPr>
        <a:xfrm>
          <a:off x="0" y="0"/>
          <a:ext cx="0" cy="0"/>
          <a:chOff x="0" y="0"/>
          <a:chExt cx="0" cy="0"/>
        </a:xfrm>
      </p:grpSpPr>
      <p:sp>
        <p:nvSpPr>
          <p:cNvPr id="30" name="Rectangle"/>
          <p:cNvSpPr/>
          <p:nvPr/>
        </p:nvSpPr>
        <p:spPr>
          <a:xfrm>
            <a:off x="-62669" y="701"/>
            <a:ext cx="12317338" cy="1277493"/>
          </a:xfrm>
          <a:prstGeom prst="rect">
            <a:avLst/>
          </a:prstGeom>
          <a:solidFill>
            <a:srgbClr val="72347D"/>
          </a:solidFill>
          <a:ln w="12700">
            <a:miter lim="400000"/>
          </a:ln>
        </p:spPr>
        <p:txBody>
          <a:bodyPr lIns="45718" tIns="45718" rIns="45718" bIns="45718" anchor="ctr"/>
          <a:lstStyle/>
          <a:p>
            <a:pPr>
              <a:defRPr>
                <a:solidFill>
                  <a:srgbClr val="6CB5E8"/>
                </a:solidFill>
                <a:latin typeface="+mn-lt"/>
                <a:ea typeface="+mn-ea"/>
                <a:cs typeface="+mn-cs"/>
                <a:sym typeface="Calibri"/>
              </a:defRPr>
            </a:pPr>
            <a:endParaRPr dirty="0"/>
          </a:p>
        </p:txBody>
      </p:sp>
      <p:sp>
        <p:nvSpPr>
          <p:cNvPr id="3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2" name="Title Text"/>
          <p:cNvSpPr txBox="1">
            <a:spLocks noGrp="1"/>
          </p:cNvSpPr>
          <p:nvPr>
            <p:ph type="title"/>
          </p:nvPr>
        </p:nvSpPr>
        <p:spPr>
          <a:prstGeom prst="rect">
            <a:avLst/>
          </a:prstGeom>
        </p:spPr>
        <p:txBody>
          <a:bodyPr/>
          <a:lstStyle/>
          <a:p>
            <a:r>
              <a:t>Title Text</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and Content copy 4">
    <p:spTree>
      <p:nvGrpSpPr>
        <p:cNvPr id="1" name=""/>
        <p:cNvGrpSpPr/>
        <p:nvPr/>
      </p:nvGrpSpPr>
      <p:grpSpPr>
        <a:xfrm>
          <a:off x="0" y="0"/>
          <a:ext cx="0" cy="0"/>
          <a:chOff x="0" y="0"/>
          <a:chExt cx="0" cy="0"/>
        </a:xfrm>
      </p:grpSpPr>
      <p:sp>
        <p:nvSpPr>
          <p:cNvPr id="40" name="Rectangle"/>
          <p:cNvSpPr/>
          <p:nvPr/>
        </p:nvSpPr>
        <p:spPr>
          <a:xfrm>
            <a:off x="-62669" y="701"/>
            <a:ext cx="12317338" cy="1277493"/>
          </a:xfrm>
          <a:prstGeom prst="rect">
            <a:avLst/>
          </a:prstGeom>
          <a:solidFill>
            <a:srgbClr val="B5CFD2"/>
          </a:solidFill>
          <a:ln w="12700">
            <a:miter lim="400000"/>
          </a:ln>
        </p:spPr>
        <p:txBody>
          <a:bodyPr lIns="45718" tIns="45718" rIns="45718" bIns="45718" anchor="ctr"/>
          <a:lstStyle/>
          <a:p>
            <a:pPr>
              <a:defRPr>
                <a:solidFill>
                  <a:srgbClr val="6CB5E8"/>
                </a:solidFill>
                <a:latin typeface="+mn-lt"/>
                <a:ea typeface="+mn-ea"/>
                <a:cs typeface="+mn-cs"/>
                <a:sym typeface="Calibri"/>
              </a:defRPr>
            </a:pPr>
            <a:endParaRPr dirty="0"/>
          </a:p>
        </p:txBody>
      </p:sp>
      <p:sp>
        <p:nvSpPr>
          <p:cNvPr id="4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2" name="Title Text"/>
          <p:cNvSpPr txBox="1">
            <a:spLocks noGrp="1"/>
          </p:cNvSpPr>
          <p:nvPr>
            <p:ph type="title"/>
          </p:nvPr>
        </p:nvSpPr>
        <p:spPr>
          <a:xfrm>
            <a:off x="609598" y="67946"/>
            <a:ext cx="8396349" cy="1143002"/>
          </a:xfrm>
          <a:prstGeom prst="rect">
            <a:avLst/>
          </a:prstGeom>
        </p:spPr>
        <p:txBody>
          <a:bodyPr/>
          <a:lstStyle>
            <a:lvl1pPr>
              <a:defRPr>
                <a:solidFill>
                  <a:srgbClr val="000000"/>
                </a:solidFill>
              </a:defRPr>
            </a:lvl1pPr>
          </a:lstStyle>
          <a:p>
            <a:r>
              <a:t>Title Text</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and Content copy 6">
    <p:spTree>
      <p:nvGrpSpPr>
        <p:cNvPr id="1" name=""/>
        <p:cNvGrpSpPr/>
        <p:nvPr/>
      </p:nvGrpSpPr>
      <p:grpSpPr>
        <a:xfrm>
          <a:off x="0" y="0"/>
          <a:ext cx="0" cy="0"/>
          <a:chOff x="0" y="0"/>
          <a:chExt cx="0" cy="0"/>
        </a:xfrm>
      </p:grpSpPr>
      <p:sp>
        <p:nvSpPr>
          <p:cNvPr id="60" name="Rectangle"/>
          <p:cNvSpPr/>
          <p:nvPr/>
        </p:nvSpPr>
        <p:spPr>
          <a:xfrm>
            <a:off x="-62669" y="701"/>
            <a:ext cx="12317338" cy="1277493"/>
          </a:xfrm>
          <a:prstGeom prst="rect">
            <a:avLst/>
          </a:prstGeom>
          <a:solidFill>
            <a:schemeClr val="accent6"/>
          </a:solidFill>
          <a:ln w="12700">
            <a:miter lim="400000"/>
          </a:ln>
        </p:spPr>
        <p:txBody>
          <a:bodyPr lIns="45718" tIns="45718" rIns="45718" bIns="45718" anchor="ctr"/>
          <a:lstStyle/>
          <a:p>
            <a:pPr>
              <a:defRPr>
                <a:solidFill>
                  <a:srgbClr val="6CB5E8"/>
                </a:solidFill>
                <a:latin typeface="+mn-lt"/>
                <a:ea typeface="+mn-ea"/>
                <a:cs typeface="+mn-cs"/>
                <a:sym typeface="Calibri"/>
              </a:defRPr>
            </a:pPr>
            <a:endParaRPr dirty="0"/>
          </a:p>
        </p:txBody>
      </p:sp>
      <p:sp>
        <p:nvSpPr>
          <p:cNvPr id="6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2" name="Title Text"/>
          <p:cNvSpPr txBox="1">
            <a:spLocks noGrp="1"/>
          </p:cNvSpPr>
          <p:nvPr>
            <p:ph type="title"/>
          </p:nvPr>
        </p:nvSpPr>
        <p:spPr>
          <a:xfrm>
            <a:off x="609598" y="67946"/>
            <a:ext cx="9794329" cy="1143002"/>
          </a:xfrm>
          <a:prstGeom prst="rect">
            <a:avLst/>
          </a:prstGeom>
        </p:spPr>
        <p:txBody>
          <a:bodyPr/>
          <a:lstStyle/>
          <a:p>
            <a:r>
              <a:t>Title Text</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70" name="Title Text"/>
          <p:cNvSpPr txBox="1">
            <a:spLocks noGrp="1"/>
          </p:cNvSpPr>
          <p:nvPr>
            <p:ph type="title"/>
          </p:nvPr>
        </p:nvSpPr>
        <p:spPr>
          <a:xfrm>
            <a:off x="963084" y="4406901"/>
            <a:ext cx="10363201" cy="1362077"/>
          </a:xfrm>
          <a:prstGeom prst="rect">
            <a:avLst/>
          </a:prstGeom>
        </p:spPr>
        <p:txBody>
          <a:bodyPr anchor="t"/>
          <a:lstStyle>
            <a:lvl1pPr>
              <a:defRPr sz="4000" cap="all">
                <a:solidFill>
                  <a:srgbClr val="000000"/>
                </a:solidFill>
              </a:defRPr>
            </a:lvl1pPr>
          </a:lstStyle>
          <a:p>
            <a:r>
              <a:t>Title Text</a:t>
            </a:r>
          </a:p>
        </p:txBody>
      </p:sp>
      <p:sp>
        <p:nvSpPr>
          <p:cNvPr id="71" name="Body Level One…"/>
          <p:cNvSpPr txBox="1">
            <a:spLocks noGrp="1"/>
          </p:cNvSpPr>
          <p:nvPr>
            <p:ph type="body" sz="quarter" idx="1"/>
          </p:nvPr>
        </p:nvSpPr>
        <p:spPr>
          <a:xfrm>
            <a:off x="963084" y="2906713"/>
            <a:ext cx="10363201" cy="1500189"/>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79" name="Title Text"/>
          <p:cNvSpPr txBox="1">
            <a:spLocks noGrp="1"/>
          </p:cNvSpPr>
          <p:nvPr>
            <p:ph type="title"/>
          </p:nvPr>
        </p:nvSpPr>
        <p:spPr>
          <a:xfrm>
            <a:off x="609598" y="-20330"/>
            <a:ext cx="10972802" cy="1143001"/>
          </a:xfrm>
          <a:prstGeom prst="rect">
            <a:avLst/>
          </a:prstGeom>
        </p:spPr>
        <p:txBody>
          <a:bodyPr/>
          <a:lstStyle>
            <a:lvl1pPr algn="ctr">
              <a:defRPr b="0">
                <a:solidFill>
                  <a:srgbClr val="000000"/>
                </a:solidFill>
              </a:defRPr>
            </a:lvl1pPr>
          </a:lstStyle>
          <a:p>
            <a:r>
              <a:t>Title Text</a:t>
            </a:r>
          </a:p>
        </p:txBody>
      </p:sp>
      <p:sp>
        <p:nvSpPr>
          <p:cNvPr id="80" name="Body Level One…"/>
          <p:cNvSpPr txBox="1">
            <a:spLocks noGrp="1"/>
          </p:cNvSpPr>
          <p:nvPr>
            <p:ph type="body" sz="half" idx="1"/>
          </p:nvPr>
        </p:nvSpPr>
        <p:spPr>
          <a:xfrm>
            <a:off x="609600" y="1600200"/>
            <a:ext cx="5384800" cy="4525965"/>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88" name="Title Text"/>
          <p:cNvSpPr txBox="1">
            <a:spLocks noGrp="1"/>
          </p:cNvSpPr>
          <p:nvPr>
            <p:ph type="title"/>
          </p:nvPr>
        </p:nvSpPr>
        <p:spPr>
          <a:xfrm>
            <a:off x="609600" y="274638"/>
            <a:ext cx="10972800" cy="1143001"/>
          </a:xfrm>
          <a:prstGeom prst="rect">
            <a:avLst/>
          </a:prstGeom>
        </p:spPr>
        <p:txBody>
          <a:bodyPr/>
          <a:lstStyle>
            <a:lvl1pPr algn="ctr">
              <a:defRPr b="0">
                <a:solidFill>
                  <a:srgbClr val="000000"/>
                </a:solidFill>
              </a:defRPr>
            </a:lvl1pPr>
          </a:lstStyle>
          <a:p>
            <a:r>
              <a:t>Title Text</a:t>
            </a:r>
          </a:p>
        </p:txBody>
      </p:sp>
      <p:sp>
        <p:nvSpPr>
          <p:cNvPr id="89" name="Body Level One…"/>
          <p:cNvSpPr txBox="1">
            <a:spLocks noGrp="1"/>
          </p:cNvSpPr>
          <p:nvPr>
            <p:ph type="body" sz="quarter" idx="1"/>
          </p:nvPr>
        </p:nvSpPr>
        <p:spPr>
          <a:xfrm>
            <a:off x="609600" y="1535112"/>
            <a:ext cx="5386917" cy="639763"/>
          </a:xfrm>
          <a:prstGeom prst="rect">
            <a:avLst/>
          </a:prstGeom>
        </p:spPr>
        <p:txBody>
          <a:bodyPr anchor="b"/>
          <a:lstStyle>
            <a:lvl1pPr marL="0" indent="0">
              <a:spcBef>
                <a:spcPts val="500"/>
              </a:spcBef>
              <a:buSzTx/>
              <a:buFontTx/>
              <a:buNone/>
              <a:defRPr sz="2400" b="1"/>
            </a:lvl1pPr>
            <a:lvl2pPr marL="0" indent="0">
              <a:spcBef>
                <a:spcPts val="500"/>
              </a:spcBef>
              <a:buSzTx/>
              <a:buFontTx/>
              <a:buNone/>
              <a:defRPr sz="2400" b="1"/>
            </a:lvl2pPr>
            <a:lvl3pPr marL="0" indent="0">
              <a:spcBef>
                <a:spcPts val="500"/>
              </a:spcBef>
              <a:buSzTx/>
              <a:buFontTx/>
              <a:buNone/>
              <a:defRPr sz="2400" b="1"/>
            </a:lvl3pPr>
            <a:lvl4pPr marL="0" indent="0">
              <a:spcBef>
                <a:spcPts val="500"/>
              </a:spcBef>
              <a:buSzTx/>
              <a:buFontTx/>
              <a:buNone/>
              <a:defRPr sz="2400" b="1"/>
            </a:lvl4pPr>
            <a:lvl5pPr marL="0" indent="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90" name="Text Placeholder 4"/>
          <p:cNvSpPr>
            <a:spLocks noGrp="1"/>
          </p:cNvSpPr>
          <p:nvPr>
            <p:ph type="body" sz="quarter" idx="21"/>
          </p:nvPr>
        </p:nvSpPr>
        <p:spPr>
          <a:xfrm>
            <a:off x="6193368" y="1535112"/>
            <a:ext cx="5389035" cy="639764"/>
          </a:xfrm>
          <a:prstGeom prst="rect">
            <a:avLst/>
          </a:prstGeom>
        </p:spPr>
        <p:txBody>
          <a:bodyPr anchor="b"/>
          <a:lstStyle/>
          <a:p>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0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62669" y="701"/>
            <a:ext cx="12317338" cy="1277493"/>
          </a:xfrm>
          <a:prstGeom prst="rect">
            <a:avLst/>
          </a:prstGeom>
          <a:solidFill>
            <a:srgbClr val="375B4D"/>
          </a:solidFill>
          <a:ln w="12700">
            <a:miter lim="400000"/>
          </a:ln>
        </p:spPr>
        <p:txBody>
          <a:bodyPr lIns="45718" tIns="45718" rIns="45718" bIns="45718" anchor="ctr"/>
          <a:lstStyle/>
          <a:p>
            <a:pPr>
              <a:defRPr>
                <a:solidFill>
                  <a:srgbClr val="D4D359"/>
                </a:solidFill>
                <a:latin typeface="+mn-lt"/>
                <a:ea typeface="+mn-ea"/>
                <a:cs typeface="+mn-cs"/>
                <a:sym typeface="Calibri"/>
              </a:defRPr>
            </a:pPr>
            <a:endParaRPr dirty="0"/>
          </a:p>
        </p:txBody>
      </p:sp>
      <p:sp>
        <p:nvSpPr>
          <p:cNvPr id="3" name="Body Level One…"/>
          <p:cNvSpPr txBox="1">
            <a:spLocks noGrp="1"/>
          </p:cNvSpPr>
          <p:nvPr>
            <p:ph type="body" idx="1"/>
          </p:nvPr>
        </p:nvSpPr>
        <p:spPr>
          <a:xfrm>
            <a:off x="609600" y="1953372"/>
            <a:ext cx="10972800" cy="45259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Title Text"/>
          <p:cNvSpPr txBox="1">
            <a:spLocks noGrp="1"/>
          </p:cNvSpPr>
          <p:nvPr>
            <p:ph type="title"/>
          </p:nvPr>
        </p:nvSpPr>
        <p:spPr>
          <a:xfrm>
            <a:off x="609598" y="67946"/>
            <a:ext cx="10972802" cy="11430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5" name="Slide Number"/>
          <p:cNvSpPr txBox="1">
            <a:spLocks noGrp="1"/>
          </p:cNvSpPr>
          <p:nvPr>
            <p:ph type="sldNum" sz="quarter" idx="2"/>
          </p:nvPr>
        </p:nvSpPr>
        <p:spPr>
          <a:xfrm>
            <a:off x="11323778" y="6414762"/>
            <a:ext cx="258623" cy="248304"/>
          </a:xfrm>
          <a:prstGeom prst="rect">
            <a:avLst/>
          </a:prstGeom>
          <a:ln w="12700">
            <a:miter lim="400000"/>
          </a:ln>
        </p:spPr>
        <p:txBody>
          <a:bodyPr wrap="none" lIns="45718" tIns="45718" rIns="45718" bIns="45718" anchor="ctr">
            <a:spAutoFit/>
          </a:bodyPr>
          <a:lstStyle>
            <a:lvl1pPr algn="r">
              <a:defRPr sz="1200">
                <a:solidFill>
                  <a:srgbClr val="888888"/>
                </a:solidFill>
                <a:latin typeface="+mn-lt"/>
                <a:ea typeface="+mn-ea"/>
                <a:cs typeface="+mn-cs"/>
                <a:sym typeface="Calibri"/>
              </a:defRPr>
            </a:lvl1pPr>
          </a:lstStyle>
          <a:p>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9" r:id="rId9"/>
    <p:sldLayoutId id="2147483660" r:id="rId10"/>
    <p:sldLayoutId id="2147483661" r:id="rId11"/>
    <p:sldLayoutId id="2147483662" r:id="rId12"/>
  </p:sldLayoutIdLst>
  <p:transition spd="med"/>
  <p:txStyles>
    <p:titleStyle>
      <a:lvl1pPr marL="0" marR="0" indent="0" algn="l" defTabSz="457200" latinLnBrk="0">
        <a:lnSpc>
          <a:spcPct val="100000"/>
        </a:lnSpc>
        <a:spcBef>
          <a:spcPts val="0"/>
        </a:spcBef>
        <a:spcAft>
          <a:spcPts val="0"/>
        </a:spcAft>
        <a:buClrTx/>
        <a:buSzTx/>
        <a:buFontTx/>
        <a:buNone/>
        <a:tabLst/>
        <a:defRPr sz="4400" b="1" i="0" u="none" strike="noStrike" cap="none" spc="0" baseline="0">
          <a:solidFill>
            <a:srgbClr val="FFFFFF"/>
          </a:solidFill>
          <a:uFillTx/>
          <a:latin typeface="+mn-lt"/>
          <a:ea typeface="+mn-ea"/>
          <a:cs typeface="+mn-cs"/>
          <a:sym typeface="Calibri"/>
        </a:defRPr>
      </a:lvl1pPr>
      <a:lvl2pPr marL="0" marR="0" indent="0" algn="l" defTabSz="457200" latinLnBrk="0">
        <a:lnSpc>
          <a:spcPct val="100000"/>
        </a:lnSpc>
        <a:spcBef>
          <a:spcPts val="0"/>
        </a:spcBef>
        <a:spcAft>
          <a:spcPts val="0"/>
        </a:spcAft>
        <a:buClrTx/>
        <a:buSzTx/>
        <a:buFontTx/>
        <a:buNone/>
        <a:tabLst/>
        <a:defRPr sz="4400" b="1" i="0" u="none" strike="noStrike" cap="none" spc="0" baseline="0">
          <a:solidFill>
            <a:srgbClr val="FFFFFF"/>
          </a:solidFill>
          <a:uFillTx/>
          <a:latin typeface="+mn-lt"/>
          <a:ea typeface="+mn-ea"/>
          <a:cs typeface="+mn-cs"/>
          <a:sym typeface="Calibri"/>
        </a:defRPr>
      </a:lvl2pPr>
      <a:lvl3pPr marL="0" marR="0" indent="0" algn="l" defTabSz="457200" latinLnBrk="0">
        <a:lnSpc>
          <a:spcPct val="100000"/>
        </a:lnSpc>
        <a:spcBef>
          <a:spcPts val="0"/>
        </a:spcBef>
        <a:spcAft>
          <a:spcPts val="0"/>
        </a:spcAft>
        <a:buClrTx/>
        <a:buSzTx/>
        <a:buFontTx/>
        <a:buNone/>
        <a:tabLst/>
        <a:defRPr sz="4400" b="1" i="0" u="none" strike="noStrike" cap="none" spc="0" baseline="0">
          <a:solidFill>
            <a:srgbClr val="FFFFFF"/>
          </a:solidFill>
          <a:uFillTx/>
          <a:latin typeface="+mn-lt"/>
          <a:ea typeface="+mn-ea"/>
          <a:cs typeface="+mn-cs"/>
          <a:sym typeface="Calibri"/>
        </a:defRPr>
      </a:lvl3pPr>
      <a:lvl4pPr marL="0" marR="0" indent="0" algn="l" defTabSz="457200" latinLnBrk="0">
        <a:lnSpc>
          <a:spcPct val="100000"/>
        </a:lnSpc>
        <a:spcBef>
          <a:spcPts val="0"/>
        </a:spcBef>
        <a:spcAft>
          <a:spcPts val="0"/>
        </a:spcAft>
        <a:buClrTx/>
        <a:buSzTx/>
        <a:buFontTx/>
        <a:buNone/>
        <a:tabLst/>
        <a:defRPr sz="4400" b="1" i="0" u="none" strike="noStrike" cap="none" spc="0" baseline="0">
          <a:solidFill>
            <a:srgbClr val="FFFFFF"/>
          </a:solidFill>
          <a:uFillTx/>
          <a:latin typeface="+mn-lt"/>
          <a:ea typeface="+mn-ea"/>
          <a:cs typeface="+mn-cs"/>
          <a:sym typeface="Calibri"/>
        </a:defRPr>
      </a:lvl4pPr>
      <a:lvl5pPr marL="0" marR="0" indent="0" algn="l" defTabSz="457200" latinLnBrk="0">
        <a:lnSpc>
          <a:spcPct val="100000"/>
        </a:lnSpc>
        <a:spcBef>
          <a:spcPts val="0"/>
        </a:spcBef>
        <a:spcAft>
          <a:spcPts val="0"/>
        </a:spcAft>
        <a:buClrTx/>
        <a:buSzTx/>
        <a:buFontTx/>
        <a:buNone/>
        <a:tabLst/>
        <a:defRPr sz="4400" b="1" i="0" u="none" strike="noStrike" cap="none" spc="0" baseline="0">
          <a:solidFill>
            <a:srgbClr val="FFFFFF"/>
          </a:solidFill>
          <a:uFillTx/>
          <a:latin typeface="+mn-lt"/>
          <a:ea typeface="+mn-ea"/>
          <a:cs typeface="+mn-cs"/>
          <a:sym typeface="Calibri"/>
        </a:defRPr>
      </a:lvl5pPr>
      <a:lvl6pPr marL="0" marR="0" indent="0" algn="l" defTabSz="457200" latinLnBrk="0">
        <a:lnSpc>
          <a:spcPct val="100000"/>
        </a:lnSpc>
        <a:spcBef>
          <a:spcPts val="0"/>
        </a:spcBef>
        <a:spcAft>
          <a:spcPts val="0"/>
        </a:spcAft>
        <a:buClrTx/>
        <a:buSzTx/>
        <a:buFontTx/>
        <a:buNone/>
        <a:tabLst/>
        <a:defRPr sz="4400" b="1" i="0" u="none" strike="noStrike" cap="none" spc="0" baseline="0">
          <a:solidFill>
            <a:srgbClr val="FFFFFF"/>
          </a:solidFill>
          <a:uFillTx/>
          <a:latin typeface="+mn-lt"/>
          <a:ea typeface="+mn-ea"/>
          <a:cs typeface="+mn-cs"/>
          <a:sym typeface="Calibri"/>
        </a:defRPr>
      </a:lvl6pPr>
      <a:lvl7pPr marL="0" marR="0" indent="0" algn="l" defTabSz="457200" latinLnBrk="0">
        <a:lnSpc>
          <a:spcPct val="100000"/>
        </a:lnSpc>
        <a:spcBef>
          <a:spcPts val="0"/>
        </a:spcBef>
        <a:spcAft>
          <a:spcPts val="0"/>
        </a:spcAft>
        <a:buClrTx/>
        <a:buSzTx/>
        <a:buFontTx/>
        <a:buNone/>
        <a:tabLst/>
        <a:defRPr sz="4400" b="1" i="0" u="none" strike="noStrike" cap="none" spc="0" baseline="0">
          <a:solidFill>
            <a:srgbClr val="FFFFFF"/>
          </a:solidFill>
          <a:uFillTx/>
          <a:latin typeface="+mn-lt"/>
          <a:ea typeface="+mn-ea"/>
          <a:cs typeface="+mn-cs"/>
          <a:sym typeface="Calibri"/>
        </a:defRPr>
      </a:lvl7pPr>
      <a:lvl8pPr marL="0" marR="0" indent="0" algn="l" defTabSz="457200" latinLnBrk="0">
        <a:lnSpc>
          <a:spcPct val="100000"/>
        </a:lnSpc>
        <a:spcBef>
          <a:spcPts val="0"/>
        </a:spcBef>
        <a:spcAft>
          <a:spcPts val="0"/>
        </a:spcAft>
        <a:buClrTx/>
        <a:buSzTx/>
        <a:buFontTx/>
        <a:buNone/>
        <a:tabLst/>
        <a:defRPr sz="4400" b="1" i="0" u="none" strike="noStrike" cap="none" spc="0" baseline="0">
          <a:solidFill>
            <a:srgbClr val="FFFFFF"/>
          </a:solidFill>
          <a:uFillTx/>
          <a:latin typeface="+mn-lt"/>
          <a:ea typeface="+mn-ea"/>
          <a:cs typeface="+mn-cs"/>
          <a:sym typeface="Calibri"/>
        </a:defRPr>
      </a:lvl8pPr>
      <a:lvl9pPr marL="0" marR="0" indent="0" algn="l" defTabSz="457200" latinLnBrk="0">
        <a:lnSpc>
          <a:spcPct val="100000"/>
        </a:lnSpc>
        <a:spcBef>
          <a:spcPts val="0"/>
        </a:spcBef>
        <a:spcAft>
          <a:spcPts val="0"/>
        </a:spcAft>
        <a:buClrTx/>
        <a:buSzTx/>
        <a:buFontTx/>
        <a:buNone/>
        <a:tabLst/>
        <a:defRPr sz="4400" b="1" i="0" u="none" strike="noStrike" cap="none" spc="0" baseline="0">
          <a:solidFill>
            <a:srgbClr val="FFFFFF"/>
          </a:solidFill>
          <a:uFillTx/>
          <a:latin typeface="+mn-lt"/>
          <a:ea typeface="+mn-ea"/>
          <a:cs typeface="+mn-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ncd.gov/sites/default/files/Documents/Final%20508_Parenting%20Toolkit_Standard_0.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heller.brandeis.edu/parents-with-disabilities/pdfs/rocking-the-cradle.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theregreview.org/2021/10/26/powell-justice-for-parents-with-disabiliti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heller.brandeis.edu/parents-with-disabilities/pdfs/rocking-the-cradle.pd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2" Type="http://schemas.openxmlformats.org/officeDocument/2006/relationships/hyperlink" Target="http://www.ada.gov/ma_docf_lof.pdf" TargetMode="Externa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www.ada.gov/doj_hhs_ta/child_welfare_ta.pdf"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hyperlink" Target="http://www.bazelon.org/our-work/mental-health-systems/parental-rights/" TargetMode="External"/><Relationship Id="rId3" Type="http://schemas.openxmlformats.org/officeDocument/2006/relationships/hyperlink" Target="http://heller.brandeis.edu/parents-with-disabilities/index.html" TargetMode="External"/><Relationship Id="rId7" Type="http://schemas.openxmlformats.org/officeDocument/2006/relationships/hyperlink" Target="http://achancetoparent.net/"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www.childwelfare.gov/" TargetMode="External"/><Relationship Id="rId5" Type="http://schemas.openxmlformats.org/officeDocument/2006/relationships/hyperlink" Target="https://ncd.gov/publications/2012/Sep272012" TargetMode="External"/><Relationship Id="rId10" Type="http://schemas.openxmlformats.org/officeDocument/2006/relationships/image" Target="../media/image24.png"/><Relationship Id="rId4" Type="http://schemas.openxmlformats.org/officeDocument/2006/relationships/hyperlink" Target="https://www.disabledparenting.com/" TargetMode="External"/><Relationship Id="rId9"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75B4D"/>
        </a:solidFill>
        <a:effectLst/>
      </p:bgPr>
    </p:bg>
    <p:spTree>
      <p:nvGrpSpPr>
        <p:cNvPr id="1" name=""/>
        <p:cNvGrpSpPr/>
        <p:nvPr/>
      </p:nvGrpSpPr>
      <p:grpSpPr>
        <a:xfrm>
          <a:off x="0" y="0"/>
          <a:ext cx="0" cy="0"/>
          <a:chOff x="0" y="0"/>
          <a:chExt cx="0" cy="0"/>
        </a:xfrm>
      </p:grpSpPr>
      <p:sp>
        <p:nvSpPr>
          <p:cNvPr id="228" name="Title 1"/>
          <p:cNvSpPr txBox="1">
            <a:spLocks noGrp="1"/>
          </p:cNvSpPr>
          <p:nvPr>
            <p:ph type="ctrTitle"/>
          </p:nvPr>
        </p:nvSpPr>
        <p:spPr>
          <a:xfrm>
            <a:off x="720990" y="492314"/>
            <a:ext cx="10816586" cy="1470027"/>
          </a:xfrm>
          <a:prstGeom prst="rect">
            <a:avLst/>
          </a:prstGeom>
        </p:spPr>
        <p:txBody>
          <a:bodyPr>
            <a:normAutofit fontScale="90000"/>
          </a:bodyPr>
          <a:lstStyle>
            <a:lvl1pPr algn="l">
              <a:defRPr b="1">
                <a:solidFill>
                  <a:srgbClr val="FFFFFF"/>
                </a:solidFill>
              </a:defRPr>
            </a:lvl1pPr>
          </a:lstStyle>
          <a:p>
            <a:r>
              <a:rPr lang="en-US" dirty="0"/>
              <a:t>Keeping Families Together Training #1 </a:t>
            </a:r>
            <a:br>
              <a:rPr lang="en-US" dirty="0"/>
            </a:br>
            <a:r>
              <a:rPr lang="en-US" dirty="0"/>
              <a:t>Using Disability Law To Defend Disabled Parents</a:t>
            </a:r>
            <a:endParaRPr dirty="0"/>
          </a:p>
        </p:txBody>
      </p:sp>
      <p:sp>
        <p:nvSpPr>
          <p:cNvPr id="229" name="Subtitle 2"/>
          <p:cNvSpPr txBox="1">
            <a:spLocks noGrp="1"/>
          </p:cNvSpPr>
          <p:nvPr>
            <p:ph type="subTitle" sz="quarter" idx="1"/>
          </p:nvPr>
        </p:nvSpPr>
        <p:spPr>
          <a:xfrm>
            <a:off x="720990" y="2652943"/>
            <a:ext cx="8534401" cy="1752602"/>
          </a:xfrm>
          <a:prstGeom prst="rect">
            <a:avLst/>
          </a:prstGeom>
        </p:spPr>
        <p:txBody>
          <a:bodyPr/>
          <a:lstStyle>
            <a:lvl1pPr algn="l">
              <a:defRPr>
                <a:solidFill>
                  <a:srgbClr val="FFFFFF"/>
                </a:solidFill>
              </a:defRPr>
            </a:lvl1pPr>
          </a:lstStyle>
          <a:p>
            <a:r>
              <a:rPr lang="en-US" dirty="0"/>
              <a:t>Robyn Powell, PhD, JD</a:t>
            </a:r>
          </a:p>
          <a:p>
            <a:r>
              <a:rPr lang="en-US" dirty="0"/>
              <a:t>Kavya Parthiban, JD</a:t>
            </a:r>
          </a:p>
          <a:p>
            <a:r>
              <a:rPr lang="en-US" dirty="0"/>
              <a:t>Ayesha Elaine Lewis, JD</a:t>
            </a:r>
            <a:endParaRPr dirty="0"/>
          </a:p>
        </p:txBody>
      </p:sp>
      <p:pic>
        <p:nvPicPr>
          <p:cNvPr id="2" name="Google Shape;56;p13" descr="Disability Rights Education and Defense Fund logo">
            <a:extLst>
              <a:ext uri="{FF2B5EF4-FFF2-40B4-BE49-F238E27FC236}">
                <a16:creationId xmlns:a16="http://schemas.microsoft.com/office/drawing/2014/main" id="{71C47B19-DE56-E812-C276-DF6E074A9361}"/>
              </a:ext>
            </a:extLst>
          </p:cNvPr>
          <p:cNvPicPr preferRelativeResize="0"/>
          <p:nvPr/>
        </p:nvPicPr>
        <p:blipFill>
          <a:blip r:embed="rId3">
            <a:alphaModFix/>
          </a:blip>
          <a:stretch>
            <a:fillRect/>
          </a:stretch>
        </p:blipFill>
        <p:spPr>
          <a:xfrm>
            <a:off x="7258003" y="2157783"/>
            <a:ext cx="3453855" cy="2236745"/>
          </a:xfrm>
          <a:prstGeom prst="rect">
            <a:avLst/>
          </a:prstGeom>
          <a:noFill/>
          <a:ln>
            <a:noFill/>
          </a:ln>
        </p:spPr>
      </p:pic>
      <p:pic>
        <p:nvPicPr>
          <p:cNvPr id="230" name="2.png" descr="Lurie Institute for Disability Policy logo"/>
          <p:cNvPicPr>
            <a:picLocks noChangeAspect="1"/>
          </p:cNvPicPr>
          <p:nvPr/>
        </p:nvPicPr>
        <p:blipFill>
          <a:blip r:embed="rId4"/>
          <a:stretch>
            <a:fillRect/>
          </a:stretch>
        </p:blipFill>
        <p:spPr>
          <a:xfrm>
            <a:off x="3286959" y="3661827"/>
            <a:ext cx="3971044" cy="3971044"/>
          </a:xfrm>
          <a:prstGeom prst="rect">
            <a:avLst/>
          </a:prstGeom>
          <a:ln w="12700">
            <a:miter lim="400000"/>
          </a:ln>
        </p:spPr>
      </p:pic>
      <p:pic>
        <p:nvPicPr>
          <p:cNvPr id="3" name="Picture 2" descr="The National Research Center for Parents with Disabilities logo">
            <a:extLst>
              <a:ext uri="{FF2B5EF4-FFF2-40B4-BE49-F238E27FC236}">
                <a16:creationId xmlns:a16="http://schemas.microsoft.com/office/drawing/2014/main" id="{1485212D-4F5D-4CBE-9808-86502E0B93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9935" y="4785412"/>
            <a:ext cx="5442065" cy="1580274"/>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415600" y="205393"/>
            <a:ext cx="11360800" cy="763600"/>
          </a:xfrm>
          <a:prstGeom prst="rect">
            <a:avLst/>
          </a:prstGeom>
        </p:spPr>
        <p:txBody>
          <a:bodyPr spcFirstLastPara="1" wrap="square" lIns="121900" tIns="121900" rIns="121900" bIns="121900" anchor="t" anchorCtr="0">
            <a:noAutofit/>
          </a:bodyPr>
          <a:lstStyle/>
          <a:p>
            <a:pPr rtl="0"/>
            <a:r>
              <a:rPr lang="en" dirty="0"/>
              <a:t>Clients with disabilities – who do we mean?</a:t>
            </a:r>
            <a:endParaRPr dirty="0"/>
          </a:p>
        </p:txBody>
      </p:sp>
      <p:sp>
        <p:nvSpPr>
          <p:cNvPr id="62" name="Google Shape;62;p14"/>
          <p:cNvSpPr txBox="1">
            <a:spLocks noGrp="1"/>
          </p:cNvSpPr>
          <p:nvPr>
            <p:ph type="body" idx="1"/>
          </p:nvPr>
        </p:nvSpPr>
        <p:spPr>
          <a:xfrm>
            <a:off x="415600" y="1904500"/>
            <a:ext cx="11360800" cy="4555200"/>
          </a:xfrm>
          <a:prstGeom prst="rect">
            <a:avLst/>
          </a:prstGeom>
        </p:spPr>
        <p:txBody>
          <a:bodyPr spcFirstLastPara="1" wrap="square" lIns="121900" tIns="121900" rIns="121900" bIns="121900" anchor="t" anchorCtr="0">
            <a:normAutofit/>
          </a:bodyPr>
          <a:lstStyle/>
          <a:p>
            <a:pPr marL="0" indent="0">
              <a:spcBef>
                <a:spcPts val="0"/>
              </a:spcBef>
              <a:buNone/>
            </a:pPr>
            <a:endParaRPr dirty="0"/>
          </a:p>
          <a:p>
            <a:pPr marL="0" indent="0">
              <a:spcBef>
                <a:spcPts val="1600"/>
              </a:spcBef>
              <a:buNone/>
            </a:pPr>
            <a:r>
              <a:rPr lang="en" dirty="0">
                <a:solidFill>
                  <a:srgbClr val="0000FF"/>
                </a:solidFill>
              </a:rPr>
              <a:t>Not just people in wheelchairs!</a:t>
            </a:r>
            <a:endParaRPr dirty="0">
              <a:solidFill>
                <a:srgbClr val="0000FF"/>
              </a:solidFill>
            </a:endParaRPr>
          </a:p>
          <a:p>
            <a:pPr marL="0" indent="0">
              <a:spcBef>
                <a:spcPts val="1600"/>
              </a:spcBef>
              <a:buNone/>
            </a:pPr>
            <a:endParaRPr dirty="0">
              <a:solidFill>
                <a:srgbClr val="0000FF"/>
              </a:solidFill>
            </a:endParaRPr>
          </a:p>
          <a:p>
            <a:pPr marL="0" indent="0">
              <a:spcBef>
                <a:spcPts val="1600"/>
              </a:spcBef>
              <a:spcAft>
                <a:spcPts val="1600"/>
              </a:spcAft>
              <a:buNone/>
            </a:pPr>
            <a:r>
              <a:rPr lang="en" dirty="0">
                <a:solidFill>
                  <a:srgbClr val="0000FF"/>
                </a:solidFill>
              </a:rPr>
              <a:t>Not just blind people with canes and guide dogs</a:t>
            </a:r>
            <a:endParaRPr dirty="0">
              <a:solidFill>
                <a:srgbClr val="0000FF"/>
              </a:solidFill>
            </a:endParaRPr>
          </a:p>
        </p:txBody>
      </p:sp>
      <p:pic>
        <p:nvPicPr>
          <p:cNvPr id="63" name="Google Shape;63;p1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460609" y="1535362"/>
            <a:ext cx="2133600" cy="2146300"/>
          </a:xfrm>
          <a:prstGeom prst="rect">
            <a:avLst/>
          </a:prstGeom>
          <a:noFill/>
          <a:ln>
            <a:noFill/>
          </a:ln>
        </p:spPr>
      </p:pic>
      <p:pic>
        <p:nvPicPr>
          <p:cNvPr id="64" name="Google Shape;64;p14">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8594209" y="4370294"/>
            <a:ext cx="2880858" cy="2330040"/>
          </a:xfrm>
          <a:prstGeom prst="rect">
            <a:avLst/>
          </a:prstGeom>
          <a:noFill/>
          <a:ln>
            <a:noFill/>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415600" y="236629"/>
            <a:ext cx="11360800" cy="763600"/>
          </a:xfrm>
          <a:prstGeom prst="rect">
            <a:avLst/>
          </a:prstGeom>
        </p:spPr>
        <p:txBody>
          <a:bodyPr spcFirstLastPara="1" wrap="square" lIns="121900" tIns="121900" rIns="121900" bIns="121900" anchor="t" anchorCtr="0">
            <a:noAutofit/>
          </a:bodyPr>
          <a:lstStyle/>
          <a:p>
            <a:pPr rtl="0"/>
            <a:r>
              <a:rPr lang="en" dirty="0"/>
              <a:t>Clients with disabilities </a:t>
            </a:r>
            <a:endParaRPr dirty="0"/>
          </a:p>
        </p:txBody>
      </p:sp>
      <p:pic>
        <p:nvPicPr>
          <p:cNvPr id="71" name="Google Shape;71;p15"/>
          <p:cNvPicPr preferRelativeResize="0"/>
          <p:nvPr/>
        </p:nvPicPr>
        <p:blipFill>
          <a:blip r:embed="rId3">
            <a:alphaModFix/>
          </a:blip>
          <a:stretch>
            <a:fillRect/>
          </a:stretch>
        </p:blipFill>
        <p:spPr>
          <a:xfrm>
            <a:off x="766482" y="1356968"/>
            <a:ext cx="10188389" cy="5406904"/>
          </a:xfrm>
          <a:prstGeom prst="rect">
            <a:avLst/>
          </a:prstGeom>
          <a:noFill/>
          <a:ln>
            <a:noFill/>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hape"/>
          <p:cNvSpPr>
            <a:spLocks noGrp="1"/>
          </p:cNvSpPr>
          <p:nvPr>
            <p:ph type="title"/>
          </p:nvPr>
        </p:nvSpPr>
        <p:spPr>
          <a:prstGeom prst="rect">
            <a:avLst/>
          </a:prstGeom>
        </p:spPr>
        <p:txBody>
          <a:bodyPr vert="horz" lIns="182880" tIns="182880" rIns="182880" bIns="182880" rtlCol="0" anchor="ctr">
            <a:normAutofit/>
          </a:bodyPr>
          <a:lstStyle/>
          <a:p>
            <a:r>
              <a:rPr lang="en-US" b="1" dirty="0"/>
              <a:t>Who is protected by the ADA?</a:t>
            </a:r>
          </a:p>
        </p:txBody>
      </p:sp>
      <p:sp>
        <p:nvSpPr>
          <p:cNvPr id="7171" name="Shape"/>
          <p:cNvSpPr>
            <a:spLocks noGrp="1"/>
          </p:cNvSpPr>
          <p:nvPr>
            <p:ph type="body" idx="1"/>
          </p:nvPr>
        </p:nvSpPr>
        <p:spPr>
          <a:xfrm>
            <a:off x="609598" y="1428936"/>
            <a:ext cx="4729316" cy="4525965"/>
          </a:xfrm>
          <a:prstGeom prst="rect">
            <a:avLst/>
          </a:prstGeom>
        </p:spPr>
        <p:txBody>
          <a:bodyPr>
            <a:noAutofit/>
          </a:bodyPr>
          <a:lstStyle/>
          <a:p>
            <a:pPr marL="141732" indent="-141732" defTabSz="566928">
              <a:spcBef>
                <a:spcPts val="620"/>
              </a:spcBef>
            </a:pPr>
            <a:r>
              <a:rPr lang="en-US" sz="1800" kern="0" dirty="0">
                <a:solidFill>
                  <a:schemeClr val="tx1">
                    <a:lumMod val="85000"/>
                    <a:lumOff val="15000"/>
                  </a:schemeClr>
                </a:solidFill>
                <a:latin typeface="Arial" panose="020B0604020202020204" pitchFamily="34" charset="0"/>
                <a:ea typeface="Tahoma"/>
                <a:cs typeface="Arial" panose="020B0604020202020204" pitchFamily="34" charset="0"/>
              </a:rPr>
              <a:t>Physical disabilities</a:t>
            </a:r>
          </a:p>
          <a:p>
            <a:pPr marL="141732" indent="-141732" defTabSz="566928">
              <a:spcBef>
                <a:spcPts val="620"/>
              </a:spcBef>
            </a:pPr>
            <a:r>
              <a:rPr lang="en-US" sz="1800" kern="0" dirty="0">
                <a:solidFill>
                  <a:schemeClr val="tx1">
                    <a:lumMod val="85000"/>
                    <a:lumOff val="15000"/>
                  </a:schemeClr>
                </a:solidFill>
                <a:latin typeface="Arial" panose="020B0604020202020204" pitchFamily="34" charset="0"/>
                <a:ea typeface="Tahoma"/>
                <a:cs typeface="Arial" panose="020B0604020202020204" pitchFamily="34" charset="0"/>
              </a:rPr>
              <a:t>Sensory disabilities</a:t>
            </a:r>
          </a:p>
          <a:p>
            <a:pPr marL="141732" indent="-141732" defTabSz="566928">
              <a:spcBef>
                <a:spcPts val="620"/>
              </a:spcBef>
            </a:pPr>
            <a:r>
              <a:rPr lang="en-US" sz="1800" kern="0" dirty="0">
                <a:solidFill>
                  <a:schemeClr val="tx1">
                    <a:lumMod val="85000"/>
                    <a:lumOff val="15000"/>
                  </a:schemeClr>
                </a:solidFill>
                <a:latin typeface="Arial" panose="020B0604020202020204" pitchFamily="34" charset="0"/>
                <a:ea typeface="Tahoma"/>
                <a:cs typeface="Arial" panose="020B0604020202020204" pitchFamily="34" charset="0"/>
              </a:rPr>
              <a:t>Intellectual and developmental disabilities:</a:t>
            </a:r>
          </a:p>
          <a:p>
            <a:pPr marL="283464" lvl="1" indent="-141732" defTabSz="566928">
              <a:spcBef>
                <a:spcPts val="620"/>
              </a:spcBef>
            </a:pPr>
            <a:r>
              <a:rPr lang="en-US" sz="1800" kern="0" dirty="0">
                <a:solidFill>
                  <a:schemeClr val="tx1">
                    <a:lumMod val="85000"/>
                    <a:lumOff val="15000"/>
                  </a:schemeClr>
                </a:solidFill>
                <a:latin typeface="Arial" panose="020B0604020202020204" pitchFamily="34" charset="0"/>
                <a:ea typeface="Tahoma"/>
                <a:cs typeface="Arial" panose="020B0604020202020204" pitchFamily="34" charset="0"/>
              </a:rPr>
              <a:t>Disability categorized by significant limitations both in intellectual functioning (reasoning, learning, problem solving) and adaptive behavior (range of everyday social and practical skills)</a:t>
            </a:r>
          </a:p>
          <a:p>
            <a:pPr marL="283464" lvl="1" indent="-141732" defTabSz="566928">
              <a:spcBef>
                <a:spcPts val="620"/>
              </a:spcBef>
            </a:pPr>
            <a:r>
              <a:rPr lang="en-US" sz="1800" kern="0" dirty="0">
                <a:solidFill>
                  <a:schemeClr val="tx1">
                    <a:lumMod val="85000"/>
                    <a:lumOff val="15000"/>
                  </a:schemeClr>
                </a:solidFill>
                <a:latin typeface="Arial" panose="020B0604020202020204" pitchFamily="34" charset="0"/>
                <a:ea typeface="Tahoma"/>
                <a:cs typeface="Arial" panose="020B0604020202020204" pitchFamily="34" charset="0"/>
              </a:rPr>
              <a:t>Originates before age 21</a:t>
            </a:r>
          </a:p>
          <a:p>
            <a:pPr marL="283464" lvl="1" indent="-141732" defTabSz="566928">
              <a:spcBef>
                <a:spcPts val="620"/>
              </a:spcBef>
            </a:pPr>
            <a:r>
              <a:rPr lang="en-US" sz="1800" kern="1200" dirty="0">
                <a:solidFill>
                  <a:schemeClr val="tx1">
                    <a:lumMod val="85000"/>
                    <a:lumOff val="15000"/>
                  </a:schemeClr>
                </a:solidFill>
                <a:latin typeface="Arial" panose="020B0604020202020204" pitchFamily="34" charset="0"/>
                <a:cs typeface="Arial" panose="020B0604020202020204" pitchFamily="34" charset="0"/>
              </a:rPr>
              <a:t>IQ test: major tool measuring intellectual functioning</a:t>
            </a:r>
          </a:p>
          <a:p>
            <a:pPr marL="283464" lvl="1" indent="-141732" defTabSz="566928">
              <a:spcBef>
                <a:spcPts val="620"/>
              </a:spcBef>
            </a:pPr>
            <a:r>
              <a:rPr lang="en-US" sz="1800" kern="1200" dirty="0">
                <a:solidFill>
                  <a:schemeClr val="tx1">
                    <a:lumMod val="85000"/>
                    <a:lumOff val="15000"/>
                  </a:schemeClr>
                </a:solidFill>
                <a:latin typeface="Arial" panose="020B0604020202020204" pitchFamily="34" charset="0"/>
                <a:cs typeface="Arial" panose="020B0604020202020204" pitchFamily="34" charset="0"/>
              </a:rPr>
              <a:t>Parents with ID:  most parents with an ID label have mild to borderline cognitive impairments (</a:t>
            </a:r>
            <a:r>
              <a:rPr lang="en-US" sz="1800" kern="0" dirty="0">
                <a:solidFill>
                  <a:schemeClr val="tx1">
                    <a:lumMod val="85000"/>
                    <a:lumOff val="15000"/>
                  </a:schemeClr>
                </a:solidFill>
                <a:latin typeface="Arial" panose="020B0604020202020204" pitchFamily="34" charset="0"/>
                <a:ea typeface="Tahoma"/>
                <a:cs typeface="Arial" panose="020B0604020202020204" pitchFamily="34" charset="0"/>
              </a:rPr>
              <a:t>IQ ≤ 80) (IASSID SIRG, 2008)</a:t>
            </a:r>
            <a:endParaRPr lang="en-US" sz="1800" kern="0" dirty="0">
              <a:latin typeface="Arial" panose="020B0604020202020204" pitchFamily="34" charset="0"/>
              <a:ea typeface="Tahoma"/>
              <a:cs typeface="Arial" panose="020B0604020202020204" pitchFamily="34" charset="0"/>
            </a:endParaRPr>
          </a:p>
        </p:txBody>
      </p:sp>
      <p:sp>
        <p:nvSpPr>
          <p:cNvPr id="7172" name="Shape"/>
          <p:cNvSpPr>
            <a:spLocks noGrp="1"/>
          </p:cNvSpPr>
          <p:nvPr>
            <p:ph sz="half" idx="4294967295"/>
          </p:nvPr>
        </p:nvSpPr>
        <p:spPr>
          <a:xfrm>
            <a:off x="6609685" y="1428936"/>
            <a:ext cx="5582315" cy="4525964"/>
          </a:xfrm>
          <a:prstGeom prst="rect">
            <a:avLst/>
          </a:prstGeom>
        </p:spPr>
        <p:txBody>
          <a:bodyPr>
            <a:noAutofit/>
          </a:bodyPr>
          <a:lstStyle/>
          <a:p>
            <a:pPr marL="141732" indent="-141732" defTabSz="566928">
              <a:spcBef>
                <a:spcPts val="620"/>
              </a:spcBef>
            </a:pPr>
            <a:r>
              <a:rPr lang="en-US" sz="1800" kern="0" dirty="0">
                <a:solidFill>
                  <a:schemeClr val="tx1">
                    <a:lumMod val="85000"/>
                    <a:lumOff val="15000"/>
                  </a:schemeClr>
                </a:solidFill>
                <a:latin typeface="+mn-lt"/>
                <a:ea typeface="Tahoma"/>
                <a:cs typeface="Tahoma"/>
              </a:rPr>
              <a:t>Psychiatric and mental health disabilities:</a:t>
            </a:r>
          </a:p>
          <a:p>
            <a:pPr marL="283464" lvl="1" indent="-141732" defTabSz="566928">
              <a:spcBef>
                <a:spcPts val="620"/>
              </a:spcBef>
            </a:pPr>
            <a:r>
              <a:rPr lang="en-US" sz="1800" kern="0" dirty="0">
                <a:solidFill>
                  <a:schemeClr val="tx1">
                    <a:lumMod val="85000"/>
                    <a:lumOff val="15000"/>
                  </a:schemeClr>
                </a:solidFill>
                <a:latin typeface="+mn-lt"/>
                <a:ea typeface="Tahoma"/>
                <a:cs typeface="Tahoma"/>
              </a:rPr>
              <a:t>Can include impairments such as depression, anxiety, PTSD, bipolar disorder, or schizophrenia, psychotic disorder</a:t>
            </a:r>
          </a:p>
          <a:p>
            <a:pPr marL="283464" lvl="1" indent="-141732" defTabSz="566928">
              <a:spcBef>
                <a:spcPts val="620"/>
              </a:spcBef>
            </a:pPr>
            <a:r>
              <a:rPr lang="en-US" sz="1800" kern="0" dirty="0">
                <a:solidFill>
                  <a:schemeClr val="tx1">
                    <a:lumMod val="85000"/>
                    <a:lumOff val="15000"/>
                  </a:schemeClr>
                </a:solidFill>
                <a:latin typeface="+mn-lt"/>
                <a:ea typeface="Tahoma"/>
                <a:cs typeface="Tahoma"/>
              </a:rPr>
              <a:t>Impairment substantially limits major life activity such as parenting or social functioning, or impacts major bodily function – regulating mood or decision-making</a:t>
            </a:r>
          </a:p>
          <a:p>
            <a:pPr marL="141732" indent="-141732" defTabSz="566928">
              <a:spcBef>
                <a:spcPts val="620"/>
              </a:spcBef>
            </a:pPr>
            <a:r>
              <a:rPr lang="en-US" sz="1800" kern="0" dirty="0">
                <a:solidFill>
                  <a:schemeClr val="tx1">
                    <a:lumMod val="85000"/>
                    <a:lumOff val="15000"/>
                  </a:schemeClr>
                </a:solidFill>
                <a:latin typeface="+mn-lt"/>
                <a:ea typeface="Tahoma"/>
                <a:cs typeface="Tahoma"/>
              </a:rPr>
              <a:t>Substance use: drug/alcohol addiction is a disability under the ADA</a:t>
            </a:r>
          </a:p>
          <a:p>
            <a:pPr marL="283464" lvl="1" indent="-141732" defTabSz="566928">
              <a:spcBef>
                <a:spcPts val="620"/>
              </a:spcBef>
            </a:pPr>
            <a:r>
              <a:rPr lang="en-US" sz="1800" kern="0" dirty="0">
                <a:solidFill>
                  <a:schemeClr val="tx1">
                    <a:lumMod val="85000"/>
                    <a:lumOff val="15000"/>
                  </a:schemeClr>
                </a:solidFill>
                <a:latin typeface="+mn-lt"/>
                <a:ea typeface="Tahoma"/>
                <a:cs typeface="Tahoma"/>
              </a:rPr>
              <a:t>But current and illegal use of drugs limits protection; and completion of or participation in rehabilitation program (if not using) ≠ disabled</a:t>
            </a:r>
          </a:p>
          <a:p>
            <a:pPr marL="283464" lvl="1" indent="-141732" defTabSz="566928">
              <a:spcBef>
                <a:spcPts val="620"/>
              </a:spcBef>
            </a:pPr>
            <a:r>
              <a:rPr lang="en-US" sz="1800" kern="0" dirty="0">
                <a:solidFill>
                  <a:schemeClr val="tx1">
                    <a:lumMod val="85000"/>
                    <a:lumOff val="15000"/>
                  </a:schemeClr>
                </a:solidFill>
                <a:latin typeface="+mn-lt"/>
                <a:ea typeface="Tahoma"/>
                <a:cs typeface="Tahoma"/>
              </a:rPr>
              <a:t>Title II prohibits discrimination against people with substance use disorder based solely on fact that they previously used</a:t>
            </a:r>
          </a:p>
          <a:p>
            <a:pPr marL="283464" lvl="1" indent="-141732" defTabSz="566928">
              <a:spcBef>
                <a:spcPts val="620"/>
              </a:spcBef>
            </a:pPr>
            <a:r>
              <a:rPr lang="en-US" sz="1800" kern="0" dirty="0">
                <a:solidFill>
                  <a:schemeClr val="tx1">
                    <a:lumMod val="85000"/>
                    <a:lumOff val="15000"/>
                  </a:schemeClr>
                </a:solidFill>
                <a:latin typeface="+mn-lt"/>
                <a:ea typeface="Tahoma"/>
                <a:cs typeface="Tahoma"/>
              </a:rPr>
              <a:t>Argument: relapse is part of recovery, so still considered disabled</a:t>
            </a:r>
          </a:p>
          <a:p>
            <a:endParaRPr lang="en-US" sz="1600" kern="0" dirty="0">
              <a:ea typeface="Tahoma"/>
              <a:cs typeface="Tahoma"/>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232367" y="282667"/>
            <a:ext cx="11360800" cy="763600"/>
          </a:xfrm>
          <a:prstGeom prst="rect">
            <a:avLst/>
          </a:prstGeom>
        </p:spPr>
        <p:txBody>
          <a:bodyPr spcFirstLastPara="1" wrap="square" lIns="121900" tIns="121900" rIns="121900" bIns="121900" anchor="t" anchorCtr="0">
            <a:noAutofit/>
          </a:bodyPr>
          <a:lstStyle/>
          <a:p>
            <a:pPr rtl="0"/>
            <a:r>
              <a:rPr lang="en" dirty="0"/>
              <a:t>Disabled Parents</a:t>
            </a:r>
            <a:endParaRPr dirty="0"/>
          </a:p>
        </p:txBody>
      </p:sp>
      <p:sp>
        <p:nvSpPr>
          <p:cNvPr id="77" name="Google Shape;77;p16"/>
          <p:cNvSpPr txBox="1">
            <a:spLocks noGrp="1"/>
          </p:cNvSpPr>
          <p:nvPr>
            <p:ph type="body" idx="1"/>
          </p:nvPr>
        </p:nvSpPr>
        <p:spPr>
          <a:xfrm>
            <a:off x="115733" y="973466"/>
            <a:ext cx="11360800" cy="6140028"/>
          </a:xfrm>
          <a:prstGeom prst="rect">
            <a:avLst/>
          </a:prstGeom>
        </p:spPr>
        <p:txBody>
          <a:bodyPr spcFirstLastPara="1" wrap="square" lIns="121900" tIns="121900" rIns="121900" bIns="121900" anchor="t" anchorCtr="0">
            <a:normAutofit fontScale="62500" lnSpcReduction="20000"/>
          </a:bodyPr>
          <a:lstStyle/>
          <a:p>
            <a:pPr marL="0" indent="0">
              <a:spcBef>
                <a:spcPts val="0"/>
              </a:spcBef>
              <a:buNone/>
            </a:pPr>
            <a:endParaRPr dirty="0"/>
          </a:p>
          <a:p>
            <a:pPr marL="0" indent="0">
              <a:spcBef>
                <a:spcPts val="1600"/>
              </a:spcBef>
              <a:buNone/>
            </a:pPr>
            <a:endParaRPr dirty="0"/>
          </a:p>
          <a:p>
            <a:pPr>
              <a:lnSpc>
                <a:spcPct val="120000"/>
              </a:lnSpc>
            </a:pPr>
            <a:r>
              <a:rPr lang="en" sz="5100" dirty="0">
                <a:latin typeface="Arial" panose="020B0604020202020204" pitchFamily="34" charset="0"/>
                <a:cs typeface="Arial" panose="020B0604020202020204" pitchFamily="34" charset="0"/>
              </a:rPr>
              <a:t>1 in 10 children in the US have a parent with a disability </a:t>
            </a:r>
            <a:endParaRPr sz="5100" dirty="0">
              <a:latin typeface="Arial" panose="020B0604020202020204" pitchFamily="34" charset="0"/>
              <a:cs typeface="Arial" panose="020B0604020202020204" pitchFamily="34" charset="0"/>
            </a:endParaRPr>
          </a:p>
          <a:p>
            <a:pPr>
              <a:lnSpc>
                <a:spcPct val="120000"/>
              </a:lnSpc>
            </a:pPr>
            <a:r>
              <a:rPr lang="en" sz="5100" dirty="0">
                <a:latin typeface="Arial" panose="020B0604020202020204" pitchFamily="34" charset="0"/>
                <a:cs typeface="Arial" panose="020B0604020202020204" pitchFamily="34" charset="0"/>
              </a:rPr>
              <a:t>Children who live with parents with disabilities can and do thrive</a:t>
            </a:r>
            <a:endParaRPr sz="5100" dirty="0">
              <a:latin typeface="Arial" panose="020B0604020202020204" pitchFamily="34" charset="0"/>
              <a:cs typeface="Arial" panose="020B0604020202020204" pitchFamily="34" charset="0"/>
            </a:endParaRPr>
          </a:p>
          <a:p>
            <a:pPr>
              <a:lnSpc>
                <a:spcPct val="120000"/>
              </a:lnSpc>
            </a:pPr>
            <a:r>
              <a:rPr lang="en" sz="5100" dirty="0">
                <a:latin typeface="Arial" panose="020B0604020202020204" pitchFamily="34" charset="0"/>
                <a:cs typeface="Arial" panose="020B0604020202020204" pitchFamily="34" charset="0"/>
              </a:rPr>
              <a:t>High quality studies show that disability is not predictive for abuse or neglect</a:t>
            </a:r>
            <a:endParaRPr sz="5100" dirty="0">
              <a:latin typeface="Arial" panose="020B0604020202020204" pitchFamily="34" charset="0"/>
              <a:cs typeface="Arial" panose="020B0604020202020204" pitchFamily="34" charset="0"/>
            </a:endParaRPr>
          </a:p>
          <a:p>
            <a:pPr marL="0" indent="0">
              <a:spcBef>
                <a:spcPts val="1600"/>
              </a:spcBef>
              <a:buNone/>
            </a:pPr>
            <a:endParaRPr dirty="0"/>
          </a:p>
          <a:p>
            <a:pPr marL="0" indent="0">
              <a:spcBef>
                <a:spcPts val="1600"/>
              </a:spcBef>
              <a:buClr>
                <a:schemeClr val="dk1"/>
              </a:buClr>
              <a:buNone/>
            </a:pPr>
            <a:r>
              <a:rPr lang="en" baseline="30000" dirty="0">
                <a:solidFill>
                  <a:srgbClr val="000000"/>
                </a:solidFill>
              </a:rPr>
              <a:t>1</a:t>
            </a:r>
            <a:r>
              <a:rPr lang="en" sz="1467" dirty="0"/>
              <a:t> National Council on Disability (“NCD”) &amp; Christopher and Dana Reve Foundation, </a:t>
            </a:r>
            <a:r>
              <a:rPr lang="en" sz="1467" i="1" dirty="0"/>
              <a:t>Parenting With a Disability</a:t>
            </a:r>
            <a:r>
              <a:rPr lang="en" sz="1467" dirty="0"/>
              <a:t>,</a:t>
            </a:r>
            <a:r>
              <a:rPr lang="en" sz="1467" dirty="0">
                <a:uFill>
                  <a:noFill/>
                </a:uFill>
                <a:hlinkClick r:id="rId3">
                  <a:extLst>
                    <a:ext uri="{A12FA001-AC4F-418D-AE19-62706E023703}">
                      <ahyp:hlinkClr xmlns:ahyp="http://schemas.microsoft.com/office/drawing/2018/hyperlinkcolor" val="tx"/>
                    </a:ext>
                  </a:extLst>
                </a:hlinkClick>
              </a:rPr>
              <a:t> </a:t>
            </a:r>
            <a:r>
              <a:rPr lang="en" sz="1467" u="sng" dirty="0">
                <a:hlinkClick r:id="rId3">
                  <a:extLst>
                    <a:ext uri="{A12FA001-AC4F-418D-AE19-62706E023703}">
                      <ahyp:hlinkClr xmlns:ahyp="http://schemas.microsoft.com/office/drawing/2018/hyperlinkcolor" val="tx"/>
                    </a:ext>
                  </a:extLst>
                </a:hlinkClick>
              </a:rPr>
              <a:t>https://www.ncd.gov/sites/default/files/Documents/Final%20508_Parenting%20Toolkit_Standard_0.pdf</a:t>
            </a:r>
            <a:r>
              <a:rPr lang="en" sz="1467" dirty="0"/>
              <a:t> (2016)</a:t>
            </a:r>
            <a:endParaRPr sz="1467" dirty="0"/>
          </a:p>
          <a:p>
            <a:pPr marL="0" indent="0">
              <a:spcBef>
                <a:spcPts val="0"/>
              </a:spcBef>
              <a:buClr>
                <a:schemeClr val="dk1"/>
              </a:buClr>
              <a:buNone/>
            </a:pPr>
            <a:r>
              <a:rPr lang="en" baseline="30000" dirty="0">
                <a:solidFill>
                  <a:srgbClr val="000000"/>
                </a:solidFill>
              </a:rPr>
              <a:t>2 </a:t>
            </a:r>
            <a:r>
              <a:rPr lang="en" sz="1467" dirty="0"/>
              <a:t> National Council on Disability (“NCD”), </a:t>
            </a:r>
            <a:r>
              <a:rPr lang="en" sz="1467" i="1" dirty="0"/>
              <a:t>Rocking the cradle: Ensuring the rights of parents with disabilities</a:t>
            </a:r>
            <a:r>
              <a:rPr lang="en" sz="1467" dirty="0"/>
              <a:t>, </a:t>
            </a:r>
            <a:r>
              <a:rPr lang="en" sz="1467" dirty="0">
                <a:uFill>
                  <a:noFill/>
                </a:uFill>
                <a:hlinkClick r:id="rId4">
                  <a:extLst>
                    <a:ext uri="{A12FA001-AC4F-418D-AE19-62706E023703}">
                      <ahyp:hlinkClr xmlns:ahyp="http://schemas.microsoft.com/office/drawing/2018/hyperlinkcolor" val="tx"/>
                    </a:ext>
                  </a:extLst>
                </a:hlinkClick>
              </a:rPr>
              <a:t> </a:t>
            </a:r>
            <a:r>
              <a:rPr lang="en" sz="1467" u="sng" dirty="0">
                <a:hlinkClick r:id="rId4">
                  <a:extLst>
                    <a:ext uri="{A12FA001-AC4F-418D-AE19-62706E023703}">
                      <ahyp:hlinkClr xmlns:ahyp="http://schemas.microsoft.com/office/drawing/2018/hyperlinkcolor" val="tx"/>
                    </a:ext>
                  </a:extLst>
                </a:hlinkClick>
              </a:rPr>
              <a:t>https://heller.brandeis.edu/parents-with-disabilities/pdfs/rocking-the-cradle.pdf</a:t>
            </a:r>
            <a:r>
              <a:rPr lang="en" sz="1467" dirty="0"/>
              <a:t> (2012)</a:t>
            </a:r>
            <a:endParaRPr sz="1467" dirty="0"/>
          </a:p>
          <a:p>
            <a:pPr marL="0" indent="0">
              <a:spcBef>
                <a:spcPts val="0"/>
              </a:spcBef>
              <a:buClr>
                <a:schemeClr val="dk1"/>
              </a:buClr>
              <a:buNone/>
            </a:pPr>
            <a:r>
              <a:rPr lang="en" baseline="30000" dirty="0">
                <a:solidFill>
                  <a:srgbClr val="000000"/>
                </a:solidFill>
              </a:rPr>
              <a:t>3 </a:t>
            </a:r>
            <a:r>
              <a:rPr lang="en" sz="1467" i="1" dirty="0"/>
              <a:t>Id</a:t>
            </a:r>
            <a:r>
              <a:rPr lang="en" sz="1467" dirty="0"/>
              <a:t>. at 186</a:t>
            </a:r>
            <a:endParaRPr sz="1467" dirty="0"/>
          </a:p>
          <a:p>
            <a:pPr marL="0" indent="0">
              <a:spcBef>
                <a:spcPts val="0"/>
              </a:spcBef>
              <a:buNone/>
            </a:pPr>
            <a:endParaRPr dirty="0">
              <a:solidFill>
                <a:srgbClr val="000000"/>
              </a:solidFill>
            </a:endParaRPr>
          </a:p>
          <a:p>
            <a:pPr marL="609585" indent="0">
              <a:spcBef>
                <a:spcPts val="1600"/>
              </a:spcBef>
              <a:spcAft>
                <a:spcPts val="1600"/>
              </a:spcAft>
              <a:buNone/>
            </a:pPr>
            <a:r>
              <a:rPr lang="en" dirty="0">
                <a:solidFill>
                  <a:srgbClr val="000000"/>
                </a:solidFill>
              </a:rPr>
              <a:t> </a:t>
            </a:r>
            <a:endParaRPr dirty="0">
              <a:solidFill>
                <a:srgbClr val="000000"/>
              </a:solidFill>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415600" y="209200"/>
            <a:ext cx="11360800" cy="763600"/>
          </a:xfrm>
          <a:prstGeom prst="rect">
            <a:avLst/>
          </a:prstGeom>
        </p:spPr>
        <p:txBody>
          <a:bodyPr spcFirstLastPara="1" wrap="square" lIns="121900" tIns="121900" rIns="121900" bIns="121900" anchor="t" anchorCtr="0">
            <a:noAutofit/>
          </a:bodyPr>
          <a:lstStyle/>
          <a:p>
            <a:pPr rtl="0"/>
            <a:r>
              <a:rPr lang="en" dirty="0"/>
              <a:t>Disabled Parents</a:t>
            </a:r>
            <a:endParaRPr dirty="0"/>
          </a:p>
        </p:txBody>
      </p:sp>
      <p:sp>
        <p:nvSpPr>
          <p:cNvPr id="83" name="Google Shape;83;p17"/>
          <p:cNvSpPr txBox="1">
            <a:spLocks noGrp="1"/>
          </p:cNvSpPr>
          <p:nvPr>
            <p:ph type="body" idx="1"/>
          </p:nvPr>
        </p:nvSpPr>
        <p:spPr>
          <a:xfrm>
            <a:off x="101567" y="625388"/>
            <a:ext cx="11360800" cy="4269600"/>
          </a:xfrm>
          <a:prstGeom prst="rect">
            <a:avLst/>
          </a:prstGeom>
        </p:spPr>
        <p:txBody>
          <a:bodyPr spcFirstLastPara="1" wrap="square" lIns="121900" tIns="121900" rIns="121900" bIns="121900" anchor="t" anchorCtr="0">
            <a:normAutofit fontScale="55000" lnSpcReduction="20000"/>
          </a:bodyPr>
          <a:lstStyle/>
          <a:p>
            <a:pPr marL="0" indent="0">
              <a:spcBef>
                <a:spcPts val="0"/>
              </a:spcBef>
              <a:buNone/>
            </a:pPr>
            <a:endParaRPr dirty="0"/>
          </a:p>
          <a:p>
            <a:pPr marL="0" indent="0">
              <a:spcBef>
                <a:spcPts val="1600"/>
              </a:spcBef>
              <a:buNone/>
            </a:pPr>
            <a:endParaRPr sz="4467" dirty="0"/>
          </a:p>
          <a:p>
            <a:pPr>
              <a:lnSpc>
                <a:spcPct val="120000"/>
              </a:lnSpc>
            </a:pPr>
            <a:r>
              <a:rPr lang="en" sz="4000" dirty="0">
                <a:latin typeface="Arial" panose="020B0604020202020204" pitchFamily="34" charset="0"/>
                <a:cs typeface="Arial" panose="020B0604020202020204" pitchFamily="34" charset="0"/>
              </a:rPr>
              <a:t>Although children of parents with disabilities comprise less than 10% of the population, they make up 19% of the youth in foster care</a:t>
            </a:r>
            <a:r>
              <a:rPr lang="en" sz="4000" baseline="30000" dirty="0">
                <a:latin typeface="Arial" panose="020B0604020202020204" pitchFamily="34" charset="0"/>
                <a:cs typeface="Arial" panose="020B0604020202020204" pitchFamily="34" charset="0"/>
              </a:rPr>
              <a:t>1</a:t>
            </a:r>
            <a:endParaRPr sz="4000" baseline="30000" dirty="0">
              <a:latin typeface="Arial" panose="020B0604020202020204" pitchFamily="34" charset="0"/>
              <a:cs typeface="Arial" panose="020B0604020202020204" pitchFamily="34" charset="0"/>
            </a:endParaRPr>
          </a:p>
          <a:p>
            <a:pPr>
              <a:lnSpc>
                <a:spcPct val="120000"/>
              </a:lnSpc>
            </a:pPr>
            <a:r>
              <a:rPr lang="en" sz="4000" dirty="0">
                <a:latin typeface="Arial" panose="020B0604020202020204" pitchFamily="34" charset="0"/>
                <a:cs typeface="Arial" panose="020B0604020202020204" pitchFamily="34" charset="0"/>
              </a:rPr>
              <a:t>Removal rates by child welfare system  for parents with intellectual, cognitive, developmental, or psychiatric disabilities has been found to be as high as 80% </a:t>
            </a:r>
            <a:r>
              <a:rPr lang="en" sz="4000" baseline="30000" dirty="0">
                <a:latin typeface="Arial" panose="020B0604020202020204" pitchFamily="34" charset="0"/>
                <a:cs typeface="Arial" panose="020B0604020202020204" pitchFamily="34" charset="0"/>
              </a:rPr>
              <a:t>2</a:t>
            </a:r>
            <a:endParaRPr sz="4000" baseline="30000" dirty="0">
              <a:latin typeface="Arial" panose="020B0604020202020204" pitchFamily="34" charset="0"/>
              <a:cs typeface="Arial" panose="020B0604020202020204" pitchFamily="34" charset="0"/>
            </a:endParaRPr>
          </a:p>
          <a:p>
            <a:pPr>
              <a:lnSpc>
                <a:spcPct val="120000"/>
              </a:lnSpc>
            </a:pPr>
            <a:r>
              <a:rPr lang="en" sz="4000" dirty="0">
                <a:latin typeface="Arial" panose="020B0604020202020204" pitchFamily="34" charset="0"/>
                <a:cs typeface="Arial" panose="020B0604020202020204" pitchFamily="34" charset="0"/>
              </a:rPr>
              <a:t>Cases are more likely to be substantiated + less  to receive family preservation or reunification services compared to nondisabled parents</a:t>
            </a:r>
            <a:r>
              <a:rPr lang="en" sz="4000" baseline="30000" dirty="0">
                <a:latin typeface="Arial" panose="020B0604020202020204" pitchFamily="34" charset="0"/>
                <a:cs typeface="Arial" panose="020B0604020202020204" pitchFamily="34" charset="0"/>
              </a:rPr>
              <a:t>3</a:t>
            </a:r>
            <a:endParaRPr sz="4000" baseline="30000" dirty="0">
              <a:latin typeface="Arial" panose="020B0604020202020204" pitchFamily="34" charset="0"/>
              <a:cs typeface="Arial" panose="020B0604020202020204" pitchFamily="34" charset="0"/>
            </a:endParaRPr>
          </a:p>
          <a:p>
            <a:pPr>
              <a:lnSpc>
                <a:spcPct val="120000"/>
              </a:lnSpc>
            </a:pPr>
            <a:r>
              <a:rPr lang="en" sz="4000" dirty="0">
                <a:latin typeface="Arial" panose="020B0604020202020204" pitchFamily="34" charset="0"/>
                <a:cs typeface="Arial" panose="020B0604020202020204" pitchFamily="34" charset="0"/>
              </a:rPr>
              <a:t>Children of parents with disabilities have longer foster care stays and 32% lower odds at being reunified with parents </a:t>
            </a:r>
            <a:r>
              <a:rPr lang="en" sz="4000" baseline="30000" dirty="0">
                <a:latin typeface="Arial" panose="020B0604020202020204" pitchFamily="34" charset="0"/>
                <a:cs typeface="Arial" panose="020B0604020202020204" pitchFamily="34" charset="0"/>
              </a:rPr>
              <a:t>4</a:t>
            </a:r>
            <a:endParaRPr sz="4000" baseline="30000" dirty="0">
              <a:latin typeface="Arial" panose="020B0604020202020204" pitchFamily="34" charset="0"/>
              <a:cs typeface="Arial" panose="020B0604020202020204" pitchFamily="34" charset="0"/>
            </a:endParaRPr>
          </a:p>
        </p:txBody>
      </p:sp>
      <p:sp>
        <p:nvSpPr>
          <p:cNvPr id="84" name="Google Shape;84;p17"/>
          <p:cNvSpPr txBox="1"/>
          <p:nvPr/>
        </p:nvSpPr>
        <p:spPr>
          <a:xfrm>
            <a:off x="1274367" y="4787200"/>
            <a:ext cx="10188000" cy="2070800"/>
          </a:xfrm>
          <a:prstGeom prst="rect">
            <a:avLst/>
          </a:prstGeom>
          <a:noFill/>
          <a:ln>
            <a:noFill/>
          </a:ln>
        </p:spPr>
        <p:txBody>
          <a:bodyPr spcFirstLastPara="1" wrap="square" lIns="121900" tIns="121900" rIns="121900" bIns="121900" anchor="t" anchorCtr="0">
            <a:noAutofit/>
          </a:bodyPr>
          <a:lstStyle/>
          <a:p>
            <a:pPr>
              <a:lnSpc>
                <a:spcPct val="115000"/>
              </a:lnSpc>
              <a:buClr>
                <a:schemeClr val="dk1"/>
              </a:buClr>
              <a:buSzPts val="1100"/>
            </a:pPr>
            <a:r>
              <a:rPr lang="en" sz="1733" baseline="30000" dirty="0">
                <a:solidFill>
                  <a:schemeClr val="dk1"/>
                </a:solidFill>
              </a:rPr>
              <a:t>1 </a:t>
            </a:r>
            <a:r>
              <a:rPr lang="en" sz="1067" dirty="0">
                <a:solidFill>
                  <a:schemeClr val="dk1"/>
                </a:solidFill>
                <a:latin typeface="Arial" panose="020B0604020202020204" pitchFamily="34" charset="0"/>
                <a:cs typeface="Arial" panose="020B0604020202020204" pitchFamily="34" charset="0"/>
              </a:rPr>
              <a:t>Robyn Powell, </a:t>
            </a:r>
            <a:r>
              <a:rPr lang="en" sz="1067" i="1" dirty="0">
                <a:solidFill>
                  <a:schemeClr val="dk1"/>
                </a:solidFill>
                <a:latin typeface="Arial" panose="020B0604020202020204" pitchFamily="34" charset="0"/>
                <a:cs typeface="Arial" panose="020B0604020202020204" pitchFamily="34" charset="0"/>
              </a:rPr>
              <a:t>Justice for Parents with Disabilities and Their Children</a:t>
            </a:r>
            <a:r>
              <a:rPr lang="en" sz="1067" dirty="0">
                <a:solidFill>
                  <a:schemeClr val="dk1"/>
                </a:solidFill>
                <a:latin typeface="Arial" panose="020B0604020202020204" pitchFamily="34" charset="0"/>
                <a:cs typeface="Arial" panose="020B0604020202020204" pitchFamily="34" charset="0"/>
              </a:rPr>
              <a:t>, The Regulatory Review, at</a:t>
            </a:r>
            <a:r>
              <a:rPr lang="en" sz="1067" dirty="0">
                <a:solidFill>
                  <a:schemeClr val="dk1"/>
                </a:solidFill>
                <a:uFill>
                  <a:noFill/>
                </a:u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t>
            </a:r>
            <a:r>
              <a:rPr lang="en" sz="1067" u="sng" dirty="0">
                <a:solidFill>
                  <a:schemeClr val="hlink"/>
                </a:solidFill>
                <a:latin typeface="Arial" panose="020B0604020202020204" pitchFamily="34" charset="0"/>
                <a:cs typeface="Arial" panose="020B0604020202020204" pitchFamily="34" charset="0"/>
                <a:hlinkClick r:id="rId3"/>
              </a:rPr>
              <a:t>https://www.theregreview.org/2021/10/26/powell-justice-for-parents-with-disabilities/#:~:text=The%20disproportionate%20rate%20of%20child,the%20children%20in%20foster%20care</a:t>
            </a:r>
            <a:r>
              <a:rPr lang="en" sz="1067" dirty="0">
                <a:solidFill>
                  <a:schemeClr val="dk1"/>
                </a:solidFill>
                <a:latin typeface="Arial" panose="020B0604020202020204" pitchFamily="34" charset="0"/>
                <a:cs typeface="Arial" panose="020B0604020202020204" pitchFamily="34" charset="0"/>
              </a:rPr>
              <a:t> (Oct 26, 2021)</a:t>
            </a:r>
            <a:endParaRPr sz="1067" dirty="0">
              <a:solidFill>
                <a:schemeClr val="dk1"/>
              </a:solidFill>
              <a:latin typeface="Arial" panose="020B0604020202020204" pitchFamily="34" charset="0"/>
              <a:cs typeface="Arial" panose="020B0604020202020204" pitchFamily="34" charset="0"/>
            </a:endParaRPr>
          </a:p>
          <a:p>
            <a:pPr>
              <a:lnSpc>
                <a:spcPct val="115000"/>
              </a:lnSpc>
              <a:buClr>
                <a:schemeClr val="dk1"/>
              </a:buClr>
              <a:buSzPts val="1100"/>
            </a:pPr>
            <a:r>
              <a:rPr lang="en" sz="1733" baseline="30000" dirty="0">
                <a:solidFill>
                  <a:schemeClr val="dk1"/>
                </a:solidFill>
                <a:latin typeface="Arial" panose="020B0604020202020204" pitchFamily="34" charset="0"/>
                <a:cs typeface="Arial" panose="020B0604020202020204" pitchFamily="34" charset="0"/>
              </a:rPr>
              <a:t>2 </a:t>
            </a:r>
            <a:r>
              <a:rPr lang="en" sz="1067" dirty="0">
                <a:solidFill>
                  <a:schemeClr val="dk1"/>
                </a:solidFill>
                <a:latin typeface="Arial" panose="020B0604020202020204" pitchFamily="34" charset="0"/>
                <a:cs typeface="Arial" panose="020B0604020202020204" pitchFamily="34" charset="0"/>
              </a:rPr>
              <a:t>Loran B. Kundra and Leslie B. Alexander, </a:t>
            </a:r>
            <a:r>
              <a:rPr lang="en" sz="1067" i="1" dirty="0">
                <a:solidFill>
                  <a:schemeClr val="dk1"/>
                </a:solidFill>
                <a:latin typeface="Arial" panose="020B0604020202020204" pitchFamily="34" charset="0"/>
                <a:cs typeface="Arial" panose="020B0604020202020204" pitchFamily="34" charset="0"/>
              </a:rPr>
              <a:t>Termination of Parental Rights Proceedings: Legal Considerations and Practical Strategies for Parents with Psychiatric Disabilities and the Practitioners Who Serve Them</a:t>
            </a:r>
            <a:r>
              <a:rPr lang="en" sz="1067" dirty="0">
                <a:solidFill>
                  <a:schemeClr val="dk1"/>
                </a:solidFill>
                <a:latin typeface="Arial" panose="020B0604020202020204" pitchFamily="34" charset="0"/>
                <a:cs typeface="Arial" panose="020B0604020202020204" pitchFamily="34" charset="0"/>
              </a:rPr>
              <a:t>, Psychiatric Rehabilitation Journal 33(2) (2009): 144–145; National Council on Disability (“NCD”), </a:t>
            </a:r>
            <a:r>
              <a:rPr lang="en" sz="1067" i="1" dirty="0">
                <a:solidFill>
                  <a:schemeClr val="dk1"/>
                </a:solidFill>
                <a:latin typeface="Arial" panose="020B0604020202020204" pitchFamily="34" charset="0"/>
                <a:cs typeface="Arial" panose="020B0604020202020204" pitchFamily="34" charset="0"/>
              </a:rPr>
              <a:t>Rocking the cradle: Ensuring the rights of parents with disabilities</a:t>
            </a:r>
            <a:r>
              <a:rPr lang="en" sz="1067" dirty="0">
                <a:solidFill>
                  <a:schemeClr val="dk1"/>
                </a:solidFill>
                <a:latin typeface="Arial" panose="020B0604020202020204" pitchFamily="34" charset="0"/>
                <a:cs typeface="Arial" panose="020B0604020202020204" pitchFamily="34" charset="0"/>
              </a:rPr>
              <a:t>, </a:t>
            </a:r>
            <a:r>
              <a:rPr lang="en" sz="1067" dirty="0">
                <a:solidFill>
                  <a:schemeClr val="dk1"/>
                </a:solidFill>
                <a:uFill>
                  <a:noFill/>
                </a:u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a:t>
            </a:r>
            <a:r>
              <a:rPr lang="en" sz="1067" u="sng" dirty="0">
                <a:solidFill>
                  <a:schemeClr val="hlink"/>
                </a:solidFill>
                <a:latin typeface="Arial" panose="020B0604020202020204" pitchFamily="34" charset="0"/>
                <a:cs typeface="Arial" panose="020B0604020202020204" pitchFamily="34" charset="0"/>
                <a:hlinkClick r:id="rId4"/>
              </a:rPr>
              <a:t>https://heller.brandeis.edu/parents-with-disabilities/pdfs/rocking-the-cradle.pdf</a:t>
            </a:r>
            <a:r>
              <a:rPr lang="en" sz="1067" dirty="0">
                <a:solidFill>
                  <a:schemeClr val="dk1"/>
                </a:solidFill>
                <a:latin typeface="Arial" panose="020B0604020202020204" pitchFamily="34" charset="0"/>
                <a:cs typeface="Arial" panose="020B0604020202020204" pitchFamily="34" charset="0"/>
              </a:rPr>
              <a:t> (2012)</a:t>
            </a:r>
            <a:endParaRPr sz="1067" dirty="0">
              <a:solidFill>
                <a:schemeClr val="dk1"/>
              </a:solidFill>
              <a:latin typeface="Arial" panose="020B0604020202020204" pitchFamily="34" charset="0"/>
              <a:cs typeface="Arial" panose="020B0604020202020204" pitchFamily="34" charset="0"/>
            </a:endParaRPr>
          </a:p>
          <a:p>
            <a:pPr>
              <a:lnSpc>
                <a:spcPct val="115000"/>
              </a:lnSpc>
              <a:buClr>
                <a:schemeClr val="dk1"/>
              </a:buClr>
              <a:buSzPts val="1100"/>
            </a:pPr>
            <a:r>
              <a:rPr lang="en" sz="1733" baseline="30000" dirty="0">
                <a:solidFill>
                  <a:schemeClr val="dk1"/>
                </a:solidFill>
                <a:latin typeface="Arial" panose="020B0604020202020204" pitchFamily="34" charset="0"/>
                <a:cs typeface="Arial" panose="020B0604020202020204" pitchFamily="34" charset="0"/>
              </a:rPr>
              <a:t>3 </a:t>
            </a:r>
            <a:r>
              <a:rPr lang="en" sz="1067" dirty="0">
                <a:solidFill>
                  <a:schemeClr val="dk1"/>
                </a:solidFill>
                <a:latin typeface="Arial" panose="020B0604020202020204" pitchFamily="34" charset="0"/>
                <a:cs typeface="Arial" panose="020B0604020202020204" pitchFamily="34" charset="0"/>
              </a:rPr>
              <a:t>Elizabeth Lightfoot &amp; Sharyn DeZelar, </a:t>
            </a:r>
            <a:r>
              <a:rPr lang="en" sz="1067" i="1" dirty="0">
                <a:solidFill>
                  <a:schemeClr val="dk1"/>
                </a:solidFill>
                <a:latin typeface="Arial" panose="020B0604020202020204" pitchFamily="34" charset="0"/>
                <a:cs typeface="Arial" panose="020B0604020202020204" pitchFamily="34" charset="0"/>
              </a:rPr>
              <a:t>The Experiences and Outcomes of Children in Foster Care Who Were Removed Because of Parental Disability, </a:t>
            </a:r>
            <a:r>
              <a:rPr lang="en" sz="1067" dirty="0">
                <a:solidFill>
                  <a:schemeClr val="dk1"/>
                </a:solidFill>
                <a:latin typeface="Arial" panose="020B0604020202020204" pitchFamily="34" charset="0"/>
                <a:cs typeface="Arial" panose="020B0604020202020204" pitchFamily="34" charset="0"/>
              </a:rPr>
              <a:t>62 Child. &amp; Youth Srvs. Rev. 22, 26 (2016); Elizabeth Lightfoot et al., </a:t>
            </a:r>
            <a:r>
              <a:rPr lang="en" sz="1067" i="1" dirty="0">
                <a:solidFill>
                  <a:schemeClr val="dk1"/>
                </a:solidFill>
                <a:latin typeface="Arial" panose="020B0604020202020204" pitchFamily="34" charset="0"/>
                <a:cs typeface="Arial" panose="020B0604020202020204" pitchFamily="34" charset="0"/>
              </a:rPr>
              <a:t>Substantiation of Child Maltreatment Among Parents with Disabilities in the United States, </a:t>
            </a:r>
            <a:r>
              <a:rPr lang="en" sz="1067" dirty="0">
                <a:solidFill>
                  <a:schemeClr val="dk1"/>
                </a:solidFill>
                <a:latin typeface="Arial" panose="020B0604020202020204" pitchFamily="34" charset="0"/>
                <a:cs typeface="Arial" panose="020B0604020202020204" pitchFamily="34" charset="0"/>
              </a:rPr>
              <a:t>15 J. Pub. Chilld Welfare 584, 592 (2021)</a:t>
            </a:r>
            <a:endParaRPr sz="1067" dirty="0">
              <a:solidFill>
                <a:schemeClr val="dk1"/>
              </a:solidFill>
              <a:latin typeface="Arial" panose="020B0604020202020204" pitchFamily="34" charset="0"/>
              <a:cs typeface="Arial" panose="020B0604020202020204" pitchFamily="34" charset="0"/>
            </a:endParaRPr>
          </a:p>
          <a:p>
            <a:pPr>
              <a:lnSpc>
                <a:spcPct val="115000"/>
              </a:lnSpc>
              <a:buClr>
                <a:schemeClr val="dk1"/>
              </a:buClr>
              <a:buSzPts val="1100"/>
            </a:pPr>
            <a:r>
              <a:rPr lang="en" sz="1733" baseline="30000" dirty="0">
                <a:solidFill>
                  <a:schemeClr val="dk1"/>
                </a:solidFill>
                <a:latin typeface="Arial" panose="020B0604020202020204" pitchFamily="34" charset="0"/>
                <a:cs typeface="Arial" panose="020B0604020202020204" pitchFamily="34" charset="0"/>
              </a:rPr>
              <a:t>4  </a:t>
            </a:r>
            <a:r>
              <a:rPr lang="en" sz="1067" dirty="0">
                <a:solidFill>
                  <a:schemeClr val="dk1"/>
                </a:solidFill>
                <a:latin typeface="Arial" panose="020B0604020202020204" pitchFamily="34" charset="0"/>
                <a:cs typeface="Arial" panose="020B0604020202020204" pitchFamily="34" charset="0"/>
              </a:rPr>
              <a:t>Lightfoot &amp; DeZelar, supra note 3, at 27</a:t>
            </a:r>
            <a:endParaRPr sz="1067" dirty="0">
              <a:solidFill>
                <a:schemeClr val="dk1"/>
              </a:solidFill>
              <a:latin typeface="Arial" panose="020B0604020202020204" pitchFamily="34" charset="0"/>
              <a:cs typeface="Arial" panose="020B0604020202020204" pitchFamily="34" charset="0"/>
            </a:endParaRPr>
          </a:p>
          <a:p>
            <a:endParaRPr sz="2400"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8" y="67946"/>
            <a:ext cx="9794329" cy="1143002"/>
          </a:xfrm>
        </p:spPr>
        <p:txBody>
          <a:bodyPr anchor="ctr">
            <a:normAutofit/>
          </a:bodyPr>
          <a:lstStyle/>
          <a:p>
            <a:r>
              <a:rPr lang="en-US" b="1" dirty="0"/>
              <a:t>Disability Law &amp; Child Welfare </a:t>
            </a:r>
          </a:p>
        </p:txBody>
      </p:sp>
      <p:sp>
        <p:nvSpPr>
          <p:cNvPr id="3" name="Content Placeholder 2"/>
          <p:cNvSpPr>
            <a:spLocks noGrp="1"/>
          </p:cNvSpPr>
          <p:nvPr>
            <p:ph type="body" idx="1"/>
          </p:nvPr>
        </p:nvSpPr>
        <p:spPr>
          <a:xfrm>
            <a:off x="609600" y="1953372"/>
            <a:ext cx="10972800" cy="4525965"/>
          </a:xfrm>
        </p:spPr>
        <p:txBody>
          <a:bodyPr>
            <a:normAutofit/>
          </a:bodyPr>
          <a:lstStyle/>
          <a:p>
            <a:r>
              <a:rPr lang="en-US" dirty="0">
                <a:latin typeface="Arial" panose="020B0604020202020204" pitchFamily="34" charset="0"/>
                <a:cs typeface="Arial" panose="020B0604020202020204" pitchFamily="34" charset="0"/>
              </a:rPr>
              <a:t>The ADA and Section 504 of the Rehabilitation Act (for agencies receiving federal funding) apply to the child welfare system</a:t>
            </a:r>
          </a:p>
          <a:p>
            <a:r>
              <a:rPr lang="en-US" kern="0" dirty="0">
                <a:latin typeface="Arial" panose="020B0604020202020204" pitchFamily="34" charset="0"/>
                <a:cs typeface="Arial" panose="020B0604020202020204" pitchFamily="34" charset="0"/>
              </a:rPr>
              <a:t>Title II of the ADA applies to public entities, which include state and local governments, and their departments and agencies</a:t>
            </a:r>
          </a:p>
          <a:p>
            <a:r>
              <a:rPr lang="en-US" kern="0" dirty="0">
                <a:latin typeface="Arial" panose="020B0604020202020204" pitchFamily="34" charset="0"/>
                <a:cs typeface="Arial" panose="020B0604020202020204" pitchFamily="34" charset="0"/>
              </a:rPr>
              <a:t>This includes the courts!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983191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8" y="67946"/>
            <a:ext cx="9794329" cy="1143002"/>
          </a:xfrm>
        </p:spPr>
        <p:txBody>
          <a:bodyPr anchor="ctr">
            <a:normAutofit/>
          </a:bodyPr>
          <a:lstStyle/>
          <a:p>
            <a:r>
              <a:rPr lang="en-US" b="1" dirty="0"/>
              <a:t>Disability Law &amp; Child Welfare</a:t>
            </a:r>
          </a:p>
        </p:txBody>
      </p:sp>
      <p:sp>
        <p:nvSpPr>
          <p:cNvPr id="3" name="Content Placeholder 2"/>
          <p:cNvSpPr>
            <a:spLocks noGrp="1"/>
          </p:cNvSpPr>
          <p:nvPr>
            <p:ph type="body" idx="1"/>
          </p:nvPr>
        </p:nvSpPr>
        <p:spPr>
          <a:xfrm>
            <a:off x="609600" y="1953372"/>
            <a:ext cx="10972800" cy="4525965"/>
          </a:xfrm>
        </p:spPr>
        <p:txBody>
          <a:bodyPr>
            <a:normAutofit/>
          </a:bodyPr>
          <a:lstStyle/>
          <a:p>
            <a:r>
              <a:rPr lang="en-US" dirty="0">
                <a:latin typeface="Arial" panose="020B0604020202020204" pitchFamily="34" charset="0"/>
                <a:cs typeface="Arial" panose="020B0604020202020204" pitchFamily="34" charset="0"/>
              </a:rPr>
              <a:t>The ADA and Section 504 of the Rehabilitation Act (for agencies receiving federal funding) apply to the child welfare system</a:t>
            </a:r>
          </a:p>
          <a:p>
            <a:r>
              <a:rPr lang="en-US" kern="0" dirty="0">
                <a:latin typeface="Arial" panose="020B0604020202020204" pitchFamily="34" charset="0"/>
                <a:cs typeface="Arial" panose="020B0604020202020204" pitchFamily="34" charset="0"/>
              </a:rPr>
              <a:t>Title II of the ADA applies to public entities, which include state and local governments, and their departments and agencies</a:t>
            </a:r>
          </a:p>
          <a:p>
            <a:r>
              <a:rPr lang="en-US" kern="0" dirty="0">
                <a:latin typeface="Arial" panose="020B0604020202020204" pitchFamily="34" charset="0"/>
                <a:cs typeface="Arial" panose="020B0604020202020204" pitchFamily="34" charset="0"/>
              </a:rPr>
              <a:t>This includes the courts!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48945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75B4D"/>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1A5D0F-2826-376B-50A0-A864DCEE0D12}"/>
              </a:ext>
            </a:extLst>
          </p:cNvPr>
          <p:cNvSpPr>
            <a:spLocks noGrp="1"/>
          </p:cNvSpPr>
          <p:nvPr>
            <p:ph type="title"/>
          </p:nvPr>
        </p:nvSpPr>
        <p:spPr/>
        <p:txBody>
          <a:bodyPr/>
          <a:lstStyle/>
          <a:p>
            <a:r>
              <a:rPr lang="en-US" dirty="0">
                <a:solidFill>
                  <a:schemeClr val="bg1"/>
                </a:solidFill>
              </a:rPr>
              <a:t>Disability Law and Child Welfare</a:t>
            </a:r>
          </a:p>
        </p:txBody>
      </p:sp>
    </p:spTree>
    <p:extLst>
      <p:ext uri="{BB962C8B-B14F-4D97-AF65-F5344CB8AC3E}">
        <p14:creationId xmlns:p14="http://schemas.microsoft.com/office/powerpoint/2010/main" val="184983651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hape"/>
          <p:cNvSpPr>
            <a:spLocks noGrp="1"/>
          </p:cNvSpPr>
          <p:nvPr>
            <p:ph type="title"/>
          </p:nvPr>
        </p:nvSpPr>
        <p:spPr>
          <a:prstGeom prst="rect">
            <a:avLst/>
          </a:prstGeom>
        </p:spPr>
        <p:txBody>
          <a:bodyPr>
            <a:normAutofit/>
          </a:bodyPr>
          <a:lstStyle/>
          <a:p>
            <a:r>
              <a:rPr lang="en-US" b="1" dirty="0"/>
              <a:t>The ADA Requirements</a:t>
            </a:r>
          </a:p>
        </p:txBody>
      </p:sp>
      <p:sp>
        <p:nvSpPr>
          <p:cNvPr id="16390" name="Shape"/>
          <p:cNvSpPr/>
          <p:nvPr/>
        </p:nvSpPr>
        <p:spPr>
          <a:xfrm>
            <a:off x="609600" y="1463675"/>
            <a:ext cx="10083800" cy="523875"/>
          </a:xfrm>
          <a:prstGeom prst="rect">
            <a:avLst/>
          </a:prstGeom>
          <a:noFill/>
          <a:ln>
            <a:noFill/>
          </a:ln>
        </p:spPr>
        <p:txBody>
          <a:bodyPr anchor="t">
            <a:spAutoFit/>
          </a:bodyPr>
          <a:lstStyle/>
          <a:p>
            <a:r>
              <a:rPr lang="en-US" sz="2800" dirty="0">
                <a:latin typeface="Arial" panose="020B0604020202020204" pitchFamily="34" charset="0"/>
                <a:ea typeface="Tahoma"/>
                <a:cs typeface="Arial" panose="020B0604020202020204" pitchFamily="34" charset="0"/>
              </a:rPr>
              <a:t>Child welfare agencies must…</a:t>
            </a:r>
          </a:p>
        </p:txBody>
      </p:sp>
      <p:sp>
        <p:nvSpPr>
          <p:cNvPr id="16389" name="Shape"/>
          <p:cNvSpPr/>
          <p:nvPr/>
        </p:nvSpPr>
        <p:spPr>
          <a:xfrm>
            <a:off x="609600" y="2029460"/>
            <a:ext cx="10847294" cy="4704080"/>
          </a:xfrm>
          <a:prstGeom prst="rect">
            <a:avLst/>
          </a:prstGeom>
          <a:noFill/>
          <a:ln w="9525">
            <a:noFill/>
            <a:miter/>
          </a:ln>
        </p:spPr>
        <p:txBody>
          <a:bodyPr vert="horz" lIns="91440" tIns="45720" rIns="91440" bIns="45720" numCol="1" anchor="t">
            <a:noAutofit/>
          </a:bodyPr>
          <a:lstStyle>
            <a:lvl1pPr marL="342900" indent="-342900" algn="l" rtl="0" eaLnBrk="0" fontAlgn="base" hangingPunct="0">
              <a:spcBef>
                <a:spcPct val="20000"/>
              </a:spcBef>
              <a:buFontTx/>
              <a:buChar char="•"/>
              <a:defRPr lang="en-US" sz="3200" smtClean="0">
                <a:solidFill>
                  <a:schemeClr val="tx1"/>
                </a:solidFill>
                <a:latin typeface="+mn-lt"/>
                <a:ea typeface="+mn-ea"/>
                <a:cs typeface="+mn-cs"/>
              </a:defRPr>
            </a:lvl1pPr>
            <a:lvl2pPr marL="742950" lvl="1" indent="-285750" algn="l" rtl="0" eaLnBrk="0" fontAlgn="base" hangingPunct="0">
              <a:spcBef>
                <a:spcPct val="20000"/>
              </a:spcBef>
              <a:buFontTx/>
              <a:buChar char="–"/>
              <a:defRPr lang="en-US" sz="2800" smtClean="0">
                <a:solidFill>
                  <a:schemeClr val="tx1"/>
                </a:solidFill>
                <a:latin typeface="+mn-lt"/>
                <a:cs typeface="+mn-cs"/>
              </a:defRPr>
            </a:lvl2pPr>
            <a:lvl3pPr marL="1143000" lvl="2" indent="-228600" algn="l" rtl="0" eaLnBrk="0" fontAlgn="base" hangingPunct="0">
              <a:spcBef>
                <a:spcPct val="20000"/>
              </a:spcBef>
              <a:buFontTx/>
              <a:buChar char="•"/>
              <a:defRPr lang="en-US" sz="2400" smtClean="0">
                <a:solidFill>
                  <a:schemeClr val="tx1"/>
                </a:solidFill>
                <a:latin typeface="+mn-lt"/>
                <a:cs typeface="+mn-cs"/>
              </a:defRPr>
            </a:lvl3pPr>
            <a:lvl4pPr marL="1600200" lvl="3" indent="-228600" algn="l" rtl="0" eaLnBrk="0" fontAlgn="base" hangingPunct="0">
              <a:spcBef>
                <a:spcPct val="20000"/>
              </a:spcBef>
              <a:buFontTx/>
              <a:buChar char="–"/>
              <a:defRPr lang="en-US" sz="2000" smtClean="0">
                <a:solidFill>
                  <a:schemeClr val="tx1"/>
                </a:solidFill>
                <a:latin typeface="+mn-lt"/>
                <a:cs typeface="+mn-cs"/>
              </a:defRPr>
            </a:lvl4pPr>
            <a:lvl5pPr marL="2057400" lvl="4" indent="-228600" algn="l" rtl="0" eaLnBrk="0" fontAlgn="base" hangingPunct="0">
              <a:spcBef>
                <a:spcPct val="20000"/>
              </a:spcBef>
              <a:buFontTx/>
              <a:buChar char="»"/>
              <a:defRPr lang="en-US" sz="2000" smtClean="0">
                <a:solidFill>
                  <a:schemeClr val="tx1"/>
                </a:solidFill>
                <a:latin typeface="+mn-lt"/>
                <a:cs typeface="+mn-cs"/>
              </a:defRPr>
            </a:lvl5pPr>
            <a:lvl6pPr marL="2514600" lvl="5" indent="-228600" algn="l" rtl="0" fontAlgn="base">
              <a:spcBef>
                <a:spcPct val="20000"/>
              </a:spcBef>
              <a:buFontTx/>
              <a:buChar char="»"/>
              <a:defRPr lang="en-US" sz="2000" smtClean="0">
                <a:solidFill>
                  <a:schemeClr val="tx1"/>
                </a:solidFill>
                <a:latin typeface="+mn-lt"/>
                <a:cs typeface="+mn-cs"/>
              </a:defRPr>
            </a:lvl6pPr>
            <a:lvl7pPr marL="2971800" lvl="6" indent="-228600" algn="l" rtl="0" fontAlgn="base">
              <a:spcBef>
                <a:spcPct val="20000"/>
              </a:spcBef>
              <a:buFontTx/>
              <a:buChar char="»"/>
              <a:defRPr lang="en-US" sz="2000" smtClean="0">
                <a:solidFill>
                  <a:schemeClr val="tx1"/>
                </a:solidFill>
                <a:latin typeface="+mn-lt"/>
                <a:cs typeface="+mn-cs"/>
              </a:defRPr>
            </a:lvl7pPr>
            <a:lvl8pPr marL="3429000" lvl="7" indent="-228600" algn="l" rtl="0" fontAlgn="base">
              <a:spcBef>
                <a:spcPct val="20000"/>
              </a:spcBef>
              <a:buFontTx/>
              <a:buChar char="»"/>
              <a:defRPr lang="en-US" sz="2000" smtClean="0">
                <a:solidFill>
                  <a:schemeClr val="tx1"/>
                </a:solidFill>
                <a:latin typeface="+mn-lt"/>
                <a:cs typeface="+mn-cs"/>
              </a:defRPr>
            </a:lvl8pPr>
            <a:lvl9pPr marL="3886200" lvl="8" indent="-228600" algn="l" rtl="0" fontAlgn="base">
              <a:spcBef>
                <a:spcPct val="20000"/>
              </a:spcBef>
              <a:buFontTx/>
              <a:buChar char="»"/>
              <a:defRPr lang="en-US" sz="2000" smtClean="0">
                <a:solidFill>
                  <a:schemeClr val="tx1"/>
                </a:solidFill>
                <a:latin typeface="+mn-lt"/>
                <a:cs typeface="+mn-cs"/>
              </a:defRPr>
            </a:lvl9pPr>
          </a:lstStyle>
          <a:p>
            <a:pPr latinLnBrk="0">
              <a:buClr>
                <a:schemeClr val="accent2"/>
              </a:buClr>
            </a:pPr>
            <a:r>
              <a:rPr lang="en-US" sz="2500" kern="0" dirty="0">
                <a:latin typeface="Arial" panose="020B0604020202020204" pitchFamily="34" charset="0"/>
                <a:ea typeface="Tahoma"/>
                <a:cs typeface="Arial" panose="020B0604020202020204" pitchFamily="34" charset="0"/>
              </a:rPr>
              <a:t>Provide parents with disabilities an </a:t>
            </a:r>
            <a:r>
              <a:rPr lang="en-US" sz="2500" b="1" kern="0" dirty="0">
                <a:latin typeface="Arial" panose="020B0604020202020204" pitchFamily="34" charset="0"/>
                <a:ea typeface="Tahoma"/>
                <a:cs typeface="Arial" panose="020B0604020202020204" pitchFamily="34" charset="0"/>
              </a:rPr>
              <a:t>equal opportunity</a:t>
            </a:r>
            <a:r>
              <a:rPr lang="en-US" sz="2500" kern="0" dirty="0">
                <a:latin typeface="Arial" panose="020B0604020202020204" pitchFamily="34" charset="0"/>
                <a:ea typeface="Tahoma"/>
                <a:cs typeface="Arial" panose="020B0604020202020204" pitchFamily="34" charset="0"/>
              </a:rPr>
              <a:t> to participate in programs, services, and activities, including </a:t>
            </a:r>
            <a:r>
              <a:rPr lang="en-US" sz="2500" b="1" kern="0" dirty="0">
                <a:latin typeface="Arial" panose="020B0604020202020204" pitchFamily="34" charset="0"/>
                <a:ea typeface="Tahoma"/>
                <a:cs typeface="Arial" panose="020B0604020202020204" pitchFamily="34" charset="0"/>
              </a:rPr>
              <a:t>reasonable modifications</a:t>
            </a:r>
            <a:r>
              <a:rPr lang="en-US" sz="2500" kern="0" dirty="0">
                <a:latin typeface="Arial" panose="020B0604020202020204" pitchFamily="34" charset="0"/>
                <a:ea typeface="Tahoma"/>
                <a:cs typeface="Arial" panose="020B0604020202020204" pitchFamily="34" charset="0"/>
              </a:rPr>
              <a:t>, unless such modifications would fundamentally alter the nature of the service, program, or activity. 28 C.F.R. § 35.130(b).</a:t>
            </a:r>
          </a:p>
          <a:p>
            <a:pPr latinLnBrk="0">
              <a:buClr>
                <a:schemeClr val="accent2"/>
              </a:buClr>
            </a:pPr>
            <a:r>
              <a:rPr lang="en-US" sz="2500" kern="0" dirty="0">
                <a:latin typeface="Arial" panose="020B0604020202020204" pitchFamily="34" charset="0"/>
                <a:ea typeface="Tahoma"/>
                <a:cs typeface="Arial" panose="020B0604020202020204" pitchFamily="34" charset="0"/>
              </a:rPr>
              <a:t>Administer services, programs, and activities in the </a:t>
            </a:r>
            <a:r>
              <a:rPr lang="en-US" sz="2500" b="1" kern="0" dirty="0">
                <a:latin typeface="Arial" panose="020B0604020202020204" pitchFamily="34" charset="0"/>
                <a:ea typeface="Tahoma"/>
                <a:cs typeface="Arial" panose="020B0604020202020204" pitchFamily="34" charset="0"/>
              </a:rPr>
              <a:t>most integrated setting </a:t>
            </a:r>
            <a:r>
              <a:rPr lang="en-US" sz="2500" kern="0" dirty="0">
                <a:latin typeface="Arial" panose="020B0604020202020204" pitchFamily="34" charset="0"/>
                <a:ea typeface="Tahoma"/>
                <a:cs typeface="Arial" panose="020B0604020202020204" pitchFamily="34" charset="0"/>
              </a:rPr>
              <a:t>appropriate to the needs of qualified parents with disabilities. 28 C.F.R § 35.130(d).</a:t>
            </a:r>
          </a:p>
          <a:p>
            <a:pPr latinLnBrk="0">
              <a:buClr>
                <a:schemeClr val="accent2"/>
              </a:buClr>
            </a:pPr>
            <a:r>
              <a:rPr lang="en-US" sz="2500" b="1" kern="0" dirty="0">
                <a:latin typeface="Arial" panose="020B0604020202020204" pitchFamily="34" charset="0"/>
                <a:ea typeface="Tahoma"/>
                <a:cs typeface="Arial" panose="020B0604020202020204" pitchFamily="34" charset="0"/>
              </a:rPr>
              <a:t>Not impose or apply eligibility criteria</a:t>
            </a:r>
            <a:r>
              <a:rPr lang="en-US" sz="2500" kern="0" dirty="0">
                <a:latin typeface="Arial" panose="020B0604020202020204" pitchFamily="34" charset="0"/>
                <a:ea typeface="Tahoma"/>
                <a:cs typeface="Arial" panose="020B0604020202020204" pitchFamily="34" charset="0"/>
              </a:rPr>
              <a:t> that screen out or tend to screen out any parents with a disability from fully and equally enjoying any service, program, or activity…28 C.F.R. § 35.130(b)(8).</a:t>
            </a:r>
          </a:p>
        </p:txBody>
      </p:sp>
    </p:spTree>
    <p:extLst>
      <p:ext uri="{BB962C8B-B14F-4D97-AF65-F5344CB8AC3E}">
        <p14:creationId xmlns:p14="http://schemas.microsoft.com/office/powerpoint/2010/main" val="1576089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hape"/>
          <p:cNvSpPr>
            <a:spLocks noGrp="1"/>
          </p:cNvSpPr>
          <p:nvPr>
            <p:ph type="title"/>
          </p:nvPr>
        </p:nvSpPr>
        <p:spPr>
          <a:prstGeom prst="rect">
            <a:avLst/>
          </a:prstGeom>
        </p:spPr>
        <p:txBody>
          <a:bodyPr>
            <a:normAutofit/>
          </a:bodyPr>
          <a:lstStyle/>
          <a:p>
            <a:r>
              <a:rPr lang="en-US" b="1" dirty="0"/>
              <a:t>The ADA Requirements</a:t>
            </a:r>
          </a:p>
        </p:txBody>
      </p:sp>
      <p:sp>
        <p:nvSpPr>
          <p:cNvPr id="17414" name="Shape"/>
          <p:cNvSpPr/>
          <p:nvPr/>
        </p:nvSpPr>
        <p:spPr>
          <a:xfrm>
            <a:off x="609598" y="1429497"/>
            <a:ext cx="10083800" cy="523875"/>
          </a:xfrm>
          <a:prstGeom prst="rect">
            <a:avLst/>
          </a:prstGeom>
          <a:noFill/>
          <a:ln>
            <a:noFill/>
          </a:ln>
        </p:spPr>
        <p:txBody>
          <a:bodyPr anchor="t">
            <a:spAutoFit/>
          </a:bodyPr>
          <a:lstStyle/>
          <a:p>
            <a:r>
              <a:rPr lang="en-US" sz="2800" dirty="0">
                <a:latin typeface="Arial" panose="020B0604020202020204" pitchFamily="34" charset="0"/>
                <a:ea typeface="Tahoma"/>
                <a:cs typeface="Arial" panose="020B0604020202020204" pitchFamily="34" charset="0"/>
              </a:rPr>
              <a:t>Child welfare agencies must…</a:t>
            </a:r>
          </a:p>
        </p:txBody>
      </p:sp>
      <p:sp>
        <p:nvSpPr>
          <p:cNvPr id="17413" name="Shape"/>
          <p:cNvSpPr/>
          <p:nvPr/>
        </p:nvSpPr>
        <p:spPr>
          <a:xfrm>
            <a:off x="609598" y="2073274"/>
            <a:ext cx="10566400" cy="4704080"/>
          </a:xfrm>
          <a:prstGeom prst="rect">
            <a:avLst/>
          </a:prstGeom>
          <a:noFill/>
          <a:ln w="9525">
            <a:noFill/>
            <a:miter/>
          </a:ln>
        </p:spPr>
        <p:txBody>
          <a:bodyPr vert="horz" lIns="91440" tIns="45720" rIns="91440" bIns="45720" numCol="1" anchor="t">
            <a:noAutofit/>
          </a:bodyPr>
          <a:lstStyle>
            <a:lvl1pPr marL="342900" indent="-342900" algn="l" rtl="0" eaLnBrk="0" fontAlgn="base" hangingPunct="0">
              <a:spcBef>
                <a:spcPct val="20000"/>
              </a:spcBef>
              <a:buFontTx/>
              <a:buChar char="•"/>
              <a:defRPr lang="en-US" sz="3200" smtClean="0">
                <a:solidFill>
                  <a:schemeClr val="tx1"/>
                </a:solidFill>
                <a:latin typeface="+mn-lt"/>
                <a:ea typeface="+mn-ea"/>
                <a:cs typeface="+mn-cs"/>
              </a:defRPr>
            </a:lvl1pPr>
            <a:lvl2pPr marL="742950" lvl="1" indent="-285750" algn="l" rtl="0" eaLnBrk="0" fontAlgn="base" hangingPunct="0">
              <a:spcBef>
                <a:spcPct val="20000"/>
              </a:spcBef>
              <a:buFontTx/>
              <a:buChar char="–"/>
              <a:defRPr lang="en-US" sz="2800" smtClean="0">
                <a:solidFill>
                  <a:schemeClr val="tx1"/>
                </a:solidFill>
                <a:latin typeface="+mn-lt"/>
                <a:cs typeface="+mn-cs"/>
              </a:defRPr>
            </a:lvl2pPr>
            <a:lvl3pPr marL="1143000" lvl="2" indent="-228600" algn="l" rtl="0" eaLnBrk="0" fontAlgn="base" hangingPunct="0">
              <a:spcBef>
                <a:spcPct val="20000"/>
              </a:spcBef>
              <a:buFontTx/>
              <a:buChar char="•"/>
              <a:defRPr lang="en-US" sz="2400" smtClean="0">
                <a:solidFill>
                  <a:schemeClr val="tx1"/>
                </a:solidFill>
                <a:latin typeface="+mn-lt"/>
                <a:cs typeface="+mn-cs"/>
              </a:defRPr>
            </a:lvl3pPr>
            <a:lvl4pPr marL="1600200" lvl="3" indent="-228600" algn="l" rtl="0" eaLnBrk="0" fontAlgn="base" hangingPunct="0">
              <a:spcBef>
                <a:spcPct val="20000"/>
              </a:spcBef>
              <a:buFontTx/>
              <a:buChar char="–"/>
              <a:defRPr lang="en-US" sz="2000" smtClean="0">
                <a:solidFill>
                  <a:schemeClr val="tx1"/>
                </a:solidFill>
                <a:latin typeface="+mn-lt"/>
                <a:cs typeface="+mn-cs"/>
              </a:defRPr>
            </a:lvl4pPr>
            <a:lvl5pPr marL="2057400" lvl="4" indent="-228600" algn="l" rtl="0" eaLnBrk="0" fontAlgn="base" hangingPunct="0">
              <a:spcBef>
                <a:spcPct val="20000"/>
              </a:spcBef>
              <a:buFontTx/>
              <a:buChar char="»"/>
              <a:defRPr lang="en-US" sz="2000" smtClean="0">
                <a:solidFill>
                  <a:schemeClr val="tx1"/>
                </a:solidFill>
                <a:latin typeface="+mn-lt"/>
                <a:cs typeface="+mn-cs"/>
              </a:defRPr>
            </a:lvl5pPr>
            <a:lvl6pPr marL="2514600" lvl="5" indent="-228600" algn="l" rtl="0" fontAlgn="base">
              <a:spcBef>
                <a:spcPct val="20000"/>
              </a:spcBef>
              <a:buFontTx/>
              <a:buChar char="»"/>
              <a:defRPr lang="en-US" sz="2000" smtClean="0">
                <a:solidFill>
                  <a:schemeClr val="tx1"/>
                </a:solidFill>
                <a:latin typeface="+mn-lt"/>
                <a:cs typeface="+mn-cs"/>
              </a:defRPr>
            </a:lvl6pPr>
            <a:lvl7pPr marL="2971800" lvl="6" indent="-228600" algn="l" rtl="0" fontAlgn="base">
              <a:spcBef>
                <a:spcPct val="20000"/>
              </a:spcBef>
              <a:buFontTx/>
              <a:buChar char="»"/>
              <a:defRPr lang="en-US" sz="2000" smtClean="0">
                <a:solidFill>
                  <a:schemeClr val="tx1"/>
                </a:solidFill>
                <a:latin typeface="+mn-lt"/>
                <a:cs typeface="+mn-cs"/>
              </a:defRPr>
            </a:lvl7pPr>
            <a:lvl8pPr marL="3429000" lvl="7" indent="-228600" algn="l" rtl="0" fontAlgn="base">
              <a:spcBef>
                <a:spcPct val="20000"/>
              </a:spcBef>
              <a:buFontTx/>
              <a:buChar char="»"/>
              <a:defRPr lang="en-US" sz="2000" smtClean="0">
                <a:solidFill>
                  <a:schemeClr val="tx1"/>
                </a:solidFill>
                <a:latin typeface="+mn-lt"/>
                <a:cs typeface="+mn-cs"/>
              </a:defRPr>
            </a:lvl8pPr>
            <a:lvl9pPr marL="3886200" lvl="8" indent="-228600" algn="l" rtl="0" fontAlgn="base">
              <a:spcBef>
                <a:spcPct val="20000"/>
              </a:spcBef>
              <a:buFontTx/>
              <a:buChar char="»"/>
              <a:defRPr lang="en-US" sz="2000" smtClean="0">
                <a:solidFill>
                  <a:schemeClr val="tx1"/>
                </a:solidFill>
                <a:latin typeface="+mn-lt"/>
                <a:cs typeface="+mn-cs"/>
              </a:defRPr>
            </a:lvl9pPr>
          </a:lstStyle>
          <a:p>
            <a:pPr latinLnBrk="0">
              <a:buClr>
                <a:schemeClr val="accent2"/>
              </a:buClr>
            </a:pPr>
            <a:r>
              <a:rPr lang="en-US" sz="2400" kern="0" dirty="0">
                <a:latin typeface="Arial" panose="020B0604020202020204" pitchFamily="34" charset="0"/>
                <a:ea typeface="Tahoma"/>
                <a:cs typeface="Arial" panose="020B0604020202020204" pitchFamily="34" charset="0"/>
              </a:rPr>
              <a:t>Furnish </a:t>
            </a:r>
            <a:r>
              <a:rPr lang="en-US" sz="2400" b="1" kern="0" dirty="0">
                <a:latin typeface="Arial" panose="020B0604020202020204" pitchFamily="34" charset="0"/>
                <a:ea typeface="Tahoma"/>
                <a:cs typeface="Arial" panose="020B0604020202020204" pitchFamily="34" charset="0"/>
              </a:rPr>
              <a:t>auxiliary aids and services</a:t>
            </a:r>
            <a:r>
              <a:rPr lang="en-US" sz="2400" kern="0" dirty="0">
                <a:latin typeface="Arial" panose="020B0604020202020204" pitchFamily="34" charset="0"/>
                <a:ea typeface="Tahoma"/>
                <a:cs typeface="Arial" panose="020B0604020202020204" pitchFamily="34" charset="0"/>
              </a:rPr>
              <a:t> when necessary to ensure effective communication. 28 C.F.R. § 35.160(a)(1),(b)(1), 28 C.F.R. § 35.164.</a:t>
            </a:r>
          </a:p>
          <a:p>
            <a:pPr latinLnBrk="0">
              <a:buClr>
                <a:schemeClr val="accent2"/>
              </a:buClr>
            </a:pPr>
            <a:r>
              <a:rPr lang="en-US" sz="2400" kern="0" dirty="0">
                <a:latin typeface="Arial" panose="020B0604020202020204" pitchFamily="34" charset="0"/>
                <a:ea typeface="Tahoma"/>
                <a:cs typeface="Arial" panose="020B0604020202020204" pitchFamily="34" charset="0"/>
              </a:rPr>
              <a:t>Provide, as needed, benefits, services, or advantages </a:t>
            </a:r>
            <a:r>
              <a:rPr lang="en-US" sz="2400" b="1" kern="0" dirty="0">
                <a:latin typeface="Arial" panose="020B0604020202020204" pitchFamily="34" charset="0"/>
                <a:ea typeface="Tahoma"/>
                <a:cs typeface="Arial" panose="020B0604020202020204" pitchFamily="34" charset="0"/>
              </a:rPr>
              <a:t>beyond those required by the regulation</a:t>
            </a:r>
            <a:r>
              <a:rPr lang="en-US" sz="2400" kern="0" dirty="0">
                <a:latin typeface="Arial" panose="020B0604020202020204" pitchFamily="34" charset="0"/>
                <a:ea typeface="Tahoma"/>
                <a:cs typeface="Arial" panose="020B0604020202020204" pitchFamily="34" charset="0"/>
              </a:rPr>
              <a:t>. 28 C.F.R. § 35.130(c).</a:t>
            </a:r>
          </a:p>
          <a:p>
            <a:pPr latinLnBrk="0">
              <a:buClr>
                <a:schemeClr val="accent2"/>
              </a:buClr>
            </a:pPr>
            <a:r>
              <a:rPr lang="en-US" sz="2400" b="1" kern="0" dirty="0">
                <a:latin typeface="Arial" panose="020B0604020202020204" pitchFamily="34" charset="0"/>
                <a:ea typeface="Tahoma"/>
                <a:cs typeface="Arial" panose="020B0604020202020204" pitchFamily="34" charset="0"/>
              </a:rPr>
              <a:t>Not impose surcharges</a:t>
            </a:r>
            <a:r>
              <a:rPr lang="en-US" sz="2400" kern="0" dirty="0">
                <a:latin typeface="Arial" panose="020B0604020202020204" pitchFamily="34" charset="0"/>
                <a:ea typeface="Tahoma"/>
                <a:cs typeface="Arial" panose="020B0604020202020204" pitchFamily="34" charset="0"/>
              </a:rPr>
              <a:t> on parents with disabilities to cover the costs of measures to ensure nondiscriminatory treatment. 28 C.F.R. § 35.130(f).</a:t>
            </a:r>
          </a:p>
          <a:p>
            <a:pPr latinLnBrk="0">
              <a:buClr>
                <a:schemeClr val="accent2"/>
              </a:buClr>
            </a:pPr>
            <a:r>
              <a:rPr lang="en-US" sz="2400" b="1" kern="0" dirty="0">
                <a:latin typeface="Arial" panose="020B0604020202020204" pitchFamily="34" charset="0"/>
                <a:ea typeface="Tahoma"/>
                <a:cs typeface="Arial" panose="020B0604020202020204" pitchFamily="34" charset="0"/>
              </a:rPr>
              <a:t>Not deny</a:t>
            </a:r>
            <a:r>
              <a:rPr lang="en-US" sz="2400" kern="0" dirty="0">
                <a:latin typeface="Arial" panose="020B0604020202020204" pitchFamily="34" charset="0"/>
                <a:ea typeface="Tahoma"/>
                <a:cs typeface="Arial" panose="020B0604020202020204" pitchFamily="34" charset="0"/>
              </a:rPr>
              <a:t> the benefits of programs, activities, and services to parents with disabilities because entities’ facilities are inaccessible. 28 C.F.R. § 35.149.</a:t>
            </a:r>
          </a:p>
          <a:p>
            <a:pPr latinLnBrk="0">
              <a:buClr>
                <a:schemeClr val="accent2"/>
              </a:buClr>
            </a:pPr>
            <a:r>
              <a:rPr lang="en-US" sz="2400" kern="0" dirty="0">
                <a:latin typeface="Arial" panose="020B0604020202020204" pitchFamily="34" charset="0"/>
                <a:ea typeface="Tahoma"/>
                <a:cs typeface="Arial" panose="020B0604020202020204" pitchFamily="34" charset="0"/>
              </a:rPr>
              <a:t>Provide services, programs, and activities that, when viewed in their entirety, are </a:t>
            </a:r>
            <a:r>
              <a:rPr lang="en-US" sz="2400" b="1" kern="0" dirty="0">
                <a:latin typeface="Arial" panose="020B0604020202020204" pitchFamily="34" charset="0"/>
                <a:ea typeface="Tahoma"/>
                <a:cs typeface="Arial" panose="020B0604020202020204" pitchFamily="34" charset="0"/>
              </a:rPr>
              <a:t>readily accessible to and usable</a:t>
            </a:r>
            <a:r>
              <a:rPr lang="en-US" sz="2400" kern="0" dirty="0">
                <a:latin typeface="Arial" panose="020B0604020202020204" pitchFamily="34" charset="0"/>
                <a:ea typeface="Tahoma"/>
                <a:cs typeface="Arial" panose="020B0604020202020204" pitchFamily="34" charset="0"/>
              </a:rPr>
              <a:t> by parents with disabilities. 28 C.F.R. § 35.150.</a:t>
            </a:r>
          </a:p>
          <a:p>
            <a:pPr latinLnBrk="0">
              <a:buClr>
                <a:schemeClr val="accent2"/>
              </a:buClr>
              <a:buFont typeface="Wingdings"/>
              <a:buChar char="Ø"/>
            </a:pPr>
            <a:endParaRPr lang="en-US" sz="2400" kern="0" dirty="0">
              <a:ea typeface="Tahoma"/>
              <a:cs typeface="Tahoma"/>
            </a:endParaRPr>
          </a:p>
        </p:txBody>
      </p:sp>
    </p:spTree>
    <p:extLst>
      <p:ext uri="{BB962C8B-B14F-4D97-AF65-F5344CB8AC3E}">
        <p14:creationId xmlns:p14="http://schemas.microsoft.com/office/powerpoint/2010/main" val="339495888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75B4D"/>
        </a:solidFill>
        <a:effectLst/>
      </p:bgPr>
    </p:bg>
    <p:spTree>
      <p:nvGrpSpPr>
        <p:cNvPr id="1" name=""/>
        <p:cNvGrpSpPr/>
        <p:nvPr/>
      </p:nvGrpSpPr>
      <p:grpSpPr>
        <a:xfrm>
          <a:off x="0" y="0"/>
          <a:ext cx="0" cy="0"/>
          <a:chOff x="0" y="0"/>
          <a:chExt cx="0" cy="0"/>
        </a:xfrm>
      </p:grpSpPr>
      <p:sp>
        <p:nvSpPr>
          <p:cNvPr id="228" name="Title 1"/>
          <p:cNvSpPr txBox="1">
            <a:spLocks noGrp="1"/>
          </p:cNvSpPr>
          <p:nvPr>
            <p:ph type="ctrTitle"/>
          </p:nvPr>
        </p:nvSpPr>
        <p:spPr>
          <a:xfrm>
            <a:off x="586520" y="2072588"/>
            <a:ext cx="10816586" cy="1470027"/>
          </a:xfrm>
          <a:prstGeom prst="rect">
            <a:avLst/>
          </a:prstGeom>
        </p:spPr>
        <p:txBody>
          <a:bodyPr>
            <a:normAutofit/>
          </a:bodyPr>
          <a:lstStyle>
            <a:lvl1pPr algn="l">
              <a:defRPr b="1">
                <a:solidFill>
                  <a:srgbClr val="FFFFFF"/>
                </a:solidFill>
              </a:defRPr>
            </a:lvl1pPr>
          </a:lstStyle>
          <a:p>
            <a:pPr algn="ctr">
              <a:spcBef>
                <a:spcPts val="0"/>
              </a:spcBef>
            </a:pPr>
            <a:r>
              <a:rPr lang="en-US" b="1" dirty="0">
                <a:ea typeface="Tahoma" panose="020B0604030504040204" pitchFamily="34" charset="0"/>
                <a:cs typeface="Tahoma" panose="020B0604030504040204" pitchFamily="34" charset="0"/>
              </a:rPr>
              <a:t>This Meeting Is Being Recorded</a:t>
            </a:r>
          </a:p>
        </p:txBody>
      </p:sp>
      <p:sp>
        <p:nvSpPr>
          <p:cNvPr id="6" name="TextBox 5">
            <a:extLst>
              <a:ext uri="{FF2B5EF4-FFF2-40B4-BE49-F238E27FC236}">
                <a16:creationId xmlns:a16="http://schemas.microsoft.com/office/drawing/2014/main" id="{F583FD48-6DFC-CDC3-7EEC-0066F26738F7}"/>
              </a:ext>
            </a:extLst>
          </p:cNvPr>
          <p:cNvSpPr txBox="1"/>
          <p:nvPr/>
        </p:nvSpPr>
        <p:spPr>
          <a:xfrm>
            <a:off x="1882587" y="847164"/>
            <a:ext cx="8794377" cy="769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4400" b="1" dirty="0">
                <a:solidFill>
                  <a:srgbClr val="FFFFFF"/>
                </a:solidFill>
                <a:latin typeface="+mn-lt"/>
                <a:ea typeface="Tahoma" panose="020B0604030504040204" pitchFamily="34" charset="0"/>
                <a:cs typeface="Tahoma" panose="020B0604030504040204" pitchFamily="34" charset="0"/>
                <a:sym typeface="Calibri"/>
              </a:rPr>
              <a:t>WELCOME!</a:t>
            </a:r>
            <a:endParaRPr lang="en-US" sz="4400" b="1" dirty="0">
              <a:solidFill>
                <a:srgbClr val="FFFFFF"/>
              </a:solidFill>
              <a:latin typeface="+mn-lt"/>
              <a:ea typeface="Tahoma" panose="020B0604030504040204" pitchFamily="34" charset="0"/>
              <a:cs typeface="Tahoma" panose="020B0604030504040204" pitchFamily="34" charset="0"/>
            </a:endParaRPr>
          </a:p>
        </p:txBody>
      </p:sp>
      <p:pic>
        <p:nvPicPr>
          <p:cNvPr id="230" name="2.png" descr="Lurie Institute for Disability Policy logo"/>
          <p:cNvPicPr>
            <a:picLocks noChangeAspect="1"/>
          </p:cNvPicPr>
          <p:nvPr/>
        </p:nvPicPr>
        <p:blipFill>
          <a:blip r:embed="rId3"/>
          <a:stretch>
            <a:fillRect/>
          </a:stretch>
        </p:blipFill>
        <p:spPr>
          <a:xfrm>
            <a:off x="3286959" y="3661827"/>
            <a:ext cx="3971044" cy="3971044"/>
          </a:xfrm>
          <a:prstGeom prst="rect">
            <a:avLst/>
          </a:prstGeom>
          <a:ln w="12700">
            <a:miter lim="400000"/>
          </a:ln>
        </p:spPr>
      </p:pic>
      <p:pic>
        <p:nvPicPr>
          <p:cNvPr id="3" name="Picture 2" descr="The National Research Center for Parents with Disabilities logo">
            <a:extLst>
              <a:ext uri="{FF2B5EF4-FFF2-40B4-BE49-F238E27FC236}">
                <a16:creationId xmlns:a16="http://schemas.microsoft.com/office/drawing/2014/main" id="{1485212D-4F5D-4CBE-9808-86502E0B93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9935" y="4785412"/>
            <a:ext cx="5442065" cy="1580274"/>
          </a:xfrm>
          <a:prstGeom prst="rect">
            <a:avLst/>
          </a:prstGeom>
        </p:spPr>
      </p:pic>
    </p:spTree>
    <p:extLst>
      <p:ext uri="{BB962C8B-B14F-4D97-AF65-F5344CB8AC3E}">
        <p14:creationId xmlns:p14="http://schemas.microsoft.com/office/powerpoint/2010/main" val="37939787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03BD7-A81E-E146-A89A-0739E0F4BF08}"/>
              </a:ext>
            </a:extLst>
          </p:cNvPr>
          <p:cNvSpPr>
            <a:spLocks noGrp="1"/>
          </p:cNvSpPr>
          <p:nvPr>
            <p:ph type="title"/>
          </p:nvPr>
        </p:nvSpPr>
        <p:spPr>
          <a:xfrm>
            <a:off x="609598" y="67946"/>
            <a:ext cx="9794329" cy="1143002"/>
          </a:xfrm>
        </p:spPr>
        <p:txBody>
          <a:bodyPr anchor="ctr">
            <a:normAutofit/>
          </a:bodyPr>
          <a:lstStyle/>
          <a:p>
            <a:r>
              <a:rPr lang="en-US" b="1" dirty="0"/>
              <a:t>ADA and Child Welfare Services</a:t>
            </a:r>
          </a:p>
        </p:txBody>
      </p:sp>
      <p:sp>
        <p:nvSpPr>
          <p:cNvPr id="3" name="Content Placeholder 2">
            <a:extLst>
              <a:ext uri="{FF2B5EF4-FFF2-40B4-BE49-F238E27FC236}">
                <a16:creationId xmlns:a16="http://schemas.microsoft.com/office/drawing/2014/main" id="{C7C4BEE2-D356-B143-AA3D-4D7271C85A98}"/>
              </a:ext>
            </a:extLst>
          </p:cNvPr>
          <p:cNvSpPr>
            <a:spLocks noGrp="1"/>
          </p:cNvSpPr>
          <p:nvPr>
            <p:ph type="body" idx="1"/>
          </p:nvPr>
        </p:nvSpPr>
        <p:spPr>
          <a:xfrm>
            <a:off x="609600" y="1953372"/>
            <a:ext cx="10972800" cy="4525965"/>
          </a:xfrm>
        </p:spPr>
        <p:txBody>
          <a:bodyPr>
            <a:normAutofit/>
          </a:bodyPr>
          <a:lstStyle/>
          <a:p>
            <a:r>
              <a:rPr lang="en-US" dirty="0">
                <a:latin typeface="Arial" panose="020B0604020202020204" pitchFamily="34" charset="0"/>
                <a:cs typeface="Arial" panose="020B0604020202020204" pitchFamily="34" charset="0"/>
              </a:rPr>
              <a:t>Two principles that are fundamental to Title II of the ADA are:</a:t>
            </a:r>
          </a:p>
          <a:p>
            <a:pPr lvl="1">
              <a:lnSpc>
                <a:spcPct val="90000"/>
              </a:lnSpc>
            </a:pPr>
            <a:r>
              <a:rPr lang="en-US" dirty="0">
                <a:latin typeface="Arial" panose="020B0604020202020204" pitchFamily="34" charset="0"/>
                <a:cs typeface="Arial" panose="020B0604020202020204" pitchFamily="34" charset="0"/>
              </a:rPr>
              <a:t>Individualized treatment</a:t>
            </a:r>
          </a:p>
          <a:p>
            <a:pPr lvl="1">
              <a:lnSpc>
                <a:spcPct val="90000"/>
              </a:lnSpc>
            </a:pPr>
            <a:r>
              <a:rPr lang="en-US" dirty="0">
                <a:latin typeface="Arial" panose="020B0604020202020204" pitchFamily="34" charset="0"/>
                <a:cs typeface="Arial" panose="020B0604020202020204" pitchFamily="34" charset="0"/>
              </a:rPr>
              <a:t>Full and equal opportunity</a:t>
            </a:r>
          </a:p>
        </p:txBody>
      </p:sp>
    </p:spTree>
    <p:extLst>
      <p:ext uri="{BB962C8B-B14F-4D97-AF65-F5344CB8AC3E}">
        <p14:creationId xmlns:p14="http://schemas.microsoft.com/office/powerpoint/2010/main" val="49673780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7D97A-FCE5-9242-B9C1-3FEF954280AF}"/>
              </a:ext>
            </a:extLst>
          </p:cNvPr>
          <p:cNvSpPr>
            <a:spLocks noGrp="1"/>
          </p:cNvSpPr>
          <p:nvPr>
            <p:ph type="title"/>
          </p:nvPr>
        </p:nvSpPr>
        <p:spPr>
          <a:xfrm>
            <a:off x="609598" y="67946"/>
            <a:ext cx="9794329" cy="1143002"/>
          </a:xfrm>
        </p:spPr>
        <p:txBody>
          <a:bodyPr anchor="ctr">
            <a:normAutofit/>
          </a:bodyPr>
          <a:lstStyle/>
          <a:p>
            <a:r>
              <a:rPr lang="en-US" b="1" dirty="0"/>
              <a:t>Individualized Treatment</a:t>
            </a:r>
          </a:p>
        </p:txBody>
      </p:sp>
      <p:sp>
        <p:nvSpPr>
          <p:cNvPr id="3" name="Content Placeholder 2">
            <a:extLst>
              <a:ext uri="{FF2B5EF4-FFF2-40B4-BE49-F238E27FC236}">
                <a16:creationId xmlns:a16="http://schemas.microsoft.com/office/drawing/2014/main" id="{11616CD5-B33D-5B4C-A7B7-A8B537555C13}"/>
              </a:ext>
            </a:extLst>
          </p:cNvPr>
          <p:cNvSpPr>
            <a:spLocks noGrp="1"/>
          </p:cNvSpPr>
          <p:nvPr>
            <p:ph type="body" idx="1"/>
          </p:nvPr>
        </p:nvSpPr>
        <p:spPr>
          <a:xfrm>
            <a:off x="0" y="1442383"/>
            <a:ext cx="12192000" cy="4525965"/>
          </a:xfrm>
        </p:spPr>
        <p:txBody>
          <a:bodyPr>
            <a:noAutofit/>
          </a:bodyPr>
          <a:lstStyle/>
          <a:p>
            <a:pPr>
              <a:lnSpc>
                <a:spcPct val="90000"/>
              </a:lnSpc>
              <a:spcAft>
                <a:spcPts val="600"/>
              </a:spcAft>
            </a:pPr>
            <a:r>
              <a:rPr lang="en-US" sz="2700" dirty="0">
                <a:latin typeface="Arial" panose="020B0604020202020204" pitchFamily="34" charset="0"/>
                <a:cs typeface="Arial" panose="020B0604020202020204" pitchFamily="34" charset="0"/>
              </a:rPr>
              <a:t>Disabled parents must be treated on a case-by-case basis consistent with facts and objective evidence. 28 C.F.R. § 35.130(b); 28 C.F.R. pt. 35, App. B </a:t>
            </a:r>
          </a:p>
          <a:p>
            <a:pPr>
              <a:lnSpc>
                <a:spcPct val="90000"/>
              </a:lnSpc>
              <a:spcAft>
                <a:spcPts val="600"/>
              </a:spcAft>
            </a:pPr>
            <a:r>
              <a:rPr lang="en-US" sz="2700" dirty="0">
                <a:latin typeface="Arial" panose="020B0604020202020204" pitchFamily="34" charset="0"/>
                <a:cs typeface="Arial" panose="020B0604020202020204" pitchFamily="34" charset="0"/>
              </a:rPr>
              <a:t>Disabled parents may not be treated based on generalizations or stereotypes. 28 C.F.R. § 35.130(b); 28 C.F.R. pt. 35, App. B</a:t>
            </a:r>
          </a:p>
          <a:p>
            <a:pPr>
              <a:lnSpc>
                <a:spcPct val="90000"/>
              </a:lnSpc>
              <a:spcAft>
                <a:spcPts val="600"/>
              </a:spcAft>
            </a:pPr>
            <a:r>
              <a:rPr lang="en-US" sz="2700" dirty="0">
                <a:latin typeface="Arial" panose="020B0604020202020204" pitchFamily="34" charset="0"/>
                <a:cs typeface="Arial" panose="020B0604020202020204" pitchFamily="34" charset="0"/>
              </a:rPr>
              <a:t>Examples of prohibitions:</a:t>
            </a:r>
          </a:p>
          <a:p>
            <a:pPr lvl="1">
              <a:lnSpc>
                <a:spcPct val="90000"/>
              </a:lnSpc>
              <a:spcAft>
                <a:spcPts val="600"/>
              </a:spcAft>
            </a:pPr>
            <a:r>
              <a:rPr lang="en-US" sz="2700" dirty="0">
                <a:latin typeface="Arial" panose="020B0604020202020204" pitchFamily="34" charset="0"/>
                <a:cs typeface="Arial" panose="020B0604020202020204" pitchFamily="34" charset="0"/>
              </a:rPr>
              <a:t>Removing a child from a parent with a disability based on the stereotypical belief, unsupported by an individual assessment, that disabled parents are unable to safely parent their children</a:t>
            </a:r>
          </a:p>
          <a:p>
            <a:pPr lvl="1">
              <a:lnSpc>
                <a:spcPct val="90000"/>
              </a:lnSpc>
              <a:spcAft>
                <a:spcPts val="600"/>
              </a:spcAft>
            </a:pPr>
            <a:r>
              <a:rPr lang="en-US" sz="2700" dirty="0">
                <a:latin typeface="Arial" panose="020B0604020202020204" pitchFamily="34" charset="0"/>
                <a:cs typeface="Arial" panose="020B0604020202020204" pitchFamily="34" charset="0"/>
              </a:rPr>
              <a:t>Denying a person with a disability the opportunity to become a foster or adoptive parent based on stereotypical beliefs about how the disability may affect the individual’s ability to provide appropriate care for a child</a:t>
            </a:r>
          </a:p>
        </p:txBody>
      </p:sp>
    </p:spTree>
    <p:extLst>
      <p:ext uri="{BB962C8B-B14F-4D97-AF65-F5344CB8AC3E}">
        <p14:creationId xmlns:p14="http://schemas.microsoft.com/office/powerpoint/2010/main" val="174216381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C20B0-2711-0E4C-BB6B-6925D7804A3F}"/>
              </a:ext>
            </a:extLst>
          </p:cNvPr>
          <p:cNvSpPr>
            <a:spLocks noGrp="1"/>
          </p:cNvSpPr>
          <p:nvPr>
            <p:ph type="title"/>
          </p:nvPr>
        </p:nvSpPr>
        <p:spPr>
          <a:xfrm>
            <a:off x="609598" y="67946"/>
            <a:ext cx="9794329" cy="1143002"/>
          </a:xfrm>
        </p:spPr>
        <p:txBody>
          <a:bodyPr anchor="ctr">
            <a:normAutofit/>
          </a:bodyPr>
          <a:lstStyle/>
          <a:p>
            <a:r>
              <a:rPr lang="en-US" b="1" dirty="0"/>
              <a:t>Full and Equal Opportunity</a:t>
            </a:r>
          </a:p>
        </p:txBody>
      </p:sp>
      <p:sp>
        <p:nvSpPr>
          <p:cNvPr id="3" name="Content Placeholder 2">
            <a:extLst>
              <a:ext uri="{FF2B5EF4-FFF2-40B4-BE49-F238E27FC236}">
                <a16:creationId xmlns:a16="http://schemas.microsoft.com/office/drawing/2014/main" id="{2C1DC468-90B8-C847-911A-7ABB2DDE6E96}"/>
              </a:ext>
            </a:extLst>
          </p:cNvPr>
          <p:cNvSpPr>
            <a:spLocks noGrp="1"/>
          </p:cNvSpPr>
          <p:nvPr>
            <p:ph type="body" idx="1"/>
          </p:nvPr>
        </p:nvSpPr>
        <p:spPr>
          <a:xfrm>
            <a:off x="0" y="1344706"/>
            <a:ext cx="12192000" cy="5513294"/>
          </a:xfrm>
        </p:spPr>
        <p:txBody>
          <a:bodyPr>
            <a:normAutofit/>
          </a:bodyPr>
          <a:lstStyle/>
          <a:p>
            <a:r>
              <a:rPr lang="en-US" dirty="0">
                <a:latin typeface="Arial" panose="020B0604020202020204" pitchFamily="34" charset="0"/>
                <a:cs typeface="Arial" panose="020B0604020202020204" pitchFamily="34" charset="0"/>
              </a:rPr>
              <a:t>Disabled parents must be provided opportunities to benefit from or participate in child welfare programs, services, and activities that are equal to those extended to nondisabled parents. 28 C.F.R. §§ 35.130(b)(1)(ii)-(iv), (vii), (b)(7); 45 C.F.R. § 84.4(b)(1)(ii)-(iii); see also 28 C.F.R. § 42.503(b)(1)(ii), (iii)</a:t>
            </a:r>
          </a:p>
          <a:p>
            <a:r>
              <a:rPr lang="en-US" dirty="0">
                <a:latin typeface="Arial" panose="020B0604020202020204" pitchFamily="34" charset="0"/>
                <a:cs typeface="Arial" panose="020B0604020202020204" pitchFamily="34" charset="0"/>
              </a:rPr>
              <a:t>Can require the provision of aids, benefits, and services different from those provided to other parents s where necessary to ensure an equal opportunity to obtain the same result or gain the same benefit, such as family reunification. 28 C.F.R. § 35.130(b)(1)(ii)-(iv)</a:t>
            </a:r>
          </a:p>
        </p:txBody>
      </p:sp>
    </p:spTree>
    <p:extLst>
      <p:ext uri="{BB962C8B-B14F-4D97-AF65-F5344CB8AC3E}">
        <p14:creationId xmlns:p14="http://schemas.microsoft.com/office/powerpoint/2010/main" val="276736496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E36B8-BD10-1847-80FB-EE1F87F0DEB0}"/>
              </a:ext>
            </a:extLst>
          </p:cNvPr>
          <p:cNvSpPr>
            <a:spLocks noGrp="1"/>
          </p:cNvSpPr>
          <p:nvPr>
            <p:ph type="title"/>
          </p:nvPr>
        </p:nvSpPr>
        <p:spPr>
          <a:xfrm>
            <a:off x="609598" y="67946"/>
            <a:ext cx="9794329" cy="1143002"/>
          </a:xfrm>
        </p:spPr>
        <p:txBody>
          <a:bodyPr anchor="ctr">
            <a:noAutofit/>
          </a:bodyPr>
          <a:lstStyle/>
          <a:p>
            <a:pPr>
              <a:lnSpc>
                <a:spcPct val="90000"/>
              </a:lnSpc>
            </a:pPr>
            <a:r>
              <a:rPr lang="en-US" sz="4000" b="1" dirty="0"/>
              <a:t>Individualized Treatment and Full and Equal Opportunity</a:t>
            </a:r>
          </a:p>
        </p:txBody>
      </p:sp>
      <p:sp>
        <p:nvSpPr>
          <p:cNvPr id="3" name="Content Placeholder 2">
            <a:extLst>
              <a:ext uri="{FF2B5EF4-FFF2-40B4-BE49-F238E27FC236}">
                <a16:creationId xmlns:a16="http://schemas.microsoft.com/office/drawing/2014/main" id="{52ACA1A0-4079-A249-8687-E60F618BEA14}"/>
              </a:ext>
            </a:extLst>
          </p:cNvPr>
          <p:cNvSpPr>
            <a:spLocks noGrp="1"/>
          </p:cNvSpPr>
          <p:nvPr>
            <p:ph type="body" idx="1"/>
          </p:nvPr>
        </p:nvSpPr>
        <p:spPr>
          <a:xfrm>
            <a:off x="609600" y="1442383"/>
            <a:ext cx="11582400" cy="5200463"/>
          </a:xfrm>
        </p:spPr>
        <p:txBody>
          <a:bodyPr>
            <a:normAutofit fontScale="25000" lnSpcReduction="20000"/>
          </a:bodyPr>
          <a:lstStyle/>
          <a:p>
            <a:pPr>
              <a:lnSpc>
                <a:spcPct val="110000"/>
              </a:lnSpc>
              <a:spcAft>
                <a:spcPts val="600"/>
              </a:spcAft>
            </a:pPr>
            <a:r>
              <a:rPr lang="en-US" sz="9600" dirty="0">
                <a:latin typeface="Arial" panose="020B0604020202020204" pitchFamily="34" charset="0"/>
                <a:cs typeface="Arial" panose="020B0604020202020204" pitchFamily="34" charset="0"/>
              </a:rPr>
              <a:t>Does not mean lowering standards for disabled parents; rather, services must be adapted to meet the needs of parent to provide meaningful and equal access to the benefit</a:t>
            </a:r>
          </a:p>
          <a:p>
            <a:pPr>
              <a:lnSpc>
                <a:spcPct val="110000"/>
              </a:lnSpc>
              <a:spcAft>
                <a:spcPts val="600"/>
              </a:spcAft>
            </a:pPr>
            <a:r>
              <a:rPr lang="en-US" sz="9600" dirty="0">
                <a:latin typeface="Arial" panose="020B0604020202020204" pitchFamily="34" charset="0"/>
                <a:cs typeface="Arial" panose="020B0604020202020204" pitchFamily="34" charset="0"/>
              </a:rPr>
              <a:t>May mean ensuring physical or programmatic accessibility or providing auxiliary aids and services to ensure adequate communication and participation (e.g., child welfare agency must provide an interpreter for a father who is Deaf when necessary to ensure that he can participate in all aspects of the child welfare interaction) </a:t>
            </a:r>
          </a:p>
          <a:p>
            <a:pPr>
              <a:lnSpc>
                <a:spcPct val="110000"/>
              </a:lnSpc>
              <a:spcAft>
                <a:spcPts val="600"/>
              </a:spcAft>
            </a:pPr>
            <a:r>
              <a:rPr lang="en-US" sz="9600" dirty="0">
                <a:latin typeface="Arial" panose="020B0604020202020204" pitchFamily="34" charset="0"/>
                <a:cs typeface="Arial" panose="020B0604020202020204" pitchFamily="34" charset="0"/>
              </a:rPr>
              <a:t>May mean making reasonable modifications to policies, procedures, or practices (e.g., if a child welfare agency provides classes on feeding and bathing children and a mother with an intellectual disability needs a different method of instruction to learn the techniques, the agency should provide the mother with the method of teaching that she needs)</a:t>
            </a:r>
          </a:p>
          <a:p>
            <a:pPr>
              <a:lnSpc>
                <a:spcPct val="110000"/>
              </a:lnSpc>
            </a:pPr>
            <a:endParaRPr lang="en-US" sz="3400" dirty="0">
              <a:latin typeface="Arial" panose="020B0604020202020204" pitchFamily="34" charset="0"/>
              <a:cs typeface="Arial" panose="020B0604020202020204" pitchFamily="34" charset="0"/>
            </a:endParaRPr>
          </a:p>
          <a:p>
            <a:pPr>
              <a:lnSpc>
                <a:spcPct val="90000"/>
              </a:lnSpc>
            </a:pPr>
            <a:r>
              <a:rPr lang="en-US" sz="2200" dirty="0"/>
              <a:t>Source: DOJ/HHS Technical Assistance</a:t>
            </a:r>
          </a:p>
        </p:txBody>
      </p:sp>
    </p:spTree>
    <p:extLst>
      <p:ext uri="{BB962C8B-B14F-4D97-AF65-F5344CB8AC3E}">
        <p14:creationId xmlns:p14="http://schemas.microsoft.com/office/powerpoint/2010/main" val="408323069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a:t>Exceptions/Defenses</a:t>
            </a:r>
          </a:p>
        </p:txBody>
      </p:sp>
      <p:graphicFrame>
        <p:nvGraphicFramePr>
          <p:cNvPr id="10245" name="Content Placeholder 2">
            <a:extLst>
              <a:ext uri="{FF2B5EF4-FFF2-40B4-BE49-F238E27FC236}">
                <a16:creationId xmlns:a16="http://schemas.microsoft.com/office/drawing/2014/main" id="{18FD5F17-262F-4A1F-9049-953962AEB65C}"/>
              </a:ext>
            </a:extLst>
          </p:cNvPr>
          <p:cNvGraphicFramePr>
            <a:graphicFrameLocks noGrp="1"/>
          </p:cNvGraphicFramePr>
          <p:nvPr>
            <p:ph idx="4294967295"/>
            <p:extLst>
              <p:ext uri="{D42A27DB-BD31-4B8C-83A1-F6EECF244321}">
                <p14:modId xmlns:p14="http://schemas.microsoft.com/office/powerpoint/2010/main" val="2201447765"/>
              </p:ext>
            </p:extLst>
          </p:nvPr>
        </p:nvGraphicFramePr>
        <p:xfrm>
          <a:off x="947737" y="2747041"/>
          <a:ext cx="10296525" cy="2781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736209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75B4D"/>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1A5D0F-2826-376B-50A0-A864DCEE0D12}"/>
              </a:ext>
            </a:extLst>
          </p:cNvPr>
          <p:cNvSpPr>
            <a:spLocks noGrp="1"/>
          </p:cNvSpPr>
          <p:nvPr>
            <p:ph type="title"/>
          </p:nvPr>
        </p:nvSpPr>
        <p:spPr/>
        <p:txBody>
          <a:bodyPr/>
          <a:lstStyle/>
          <a:p>
            <a:r>
              <a:rPr lang="en-US" dirty="0">
                <a:solidFill>
                  <a:schemeClr val="bg1"/>
                </a:solidFill>
              </a:rPr>
              <a:t>State Trends and Case Examples</a:t>
            </a:r>
          </a:p>
        </p:txBody>
      </p:sp>
    </p:spTree>
    <p:extLst>
      <p:ext uri="{BB962C8B-B14F-4D97-AF65-F5344CB8AC3E}">
        <p14:creationId xmlns:p14="http://schemas.microsoft.com/office/powerpoint/2010/main" val="123029936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91366-2D58-C84D-A525-913931ED885D}"/>
              </a:ext>
            </a:extLst>
          </p:cNvPr>
          <p:cNvSpPr>
            <a:spLocks noGrp="1"/>
          </p:cNvSpPr>
          <p:nvPr>
            <p:ph type="title"/>
          </p:nvPr>
        </p:nvSpPr>
        <p:spPr/>
        <p:txBody>
          <a:bodyPr>
            <a:normAutofit/>
          </a:bodyPr>
          <a:lstStyle/>
          <a:p>
            <a:r>
              <a:rPr lang="en-US" b="1" dirty="0"/>
              <a:t>DOJ/HHS Enforcement</a:t>
            </a:r>
          </a:p>
        </p:txBody>
      </p:sp>
      <p:graphicFrame>
        <p:nvGraphicFramePr>
          <p:cNvPr id="3" name="Content Placeholder 2">
            <a:extLst>
              <a:ext uri="{FF2B5EF4-FFF2-40B4-BE49-F238E27FC236}">
                <a16:creationId xmlns:a16="http://schemas.microsoft.com/office/drawing/2014/main" id="{DB91E984-BE60-945C-A853-E55367E4D14A}"/>
              </a:ext>
            </a:extLst>
          </p:cNvPr>
          <p:cNvGraphicFramePr/>
          <p:nvPr/>
        </p:nvGraphicFramePr>
        <p:xfrm>
          <a:off x="1021977" y="1707777"/>
          <a:ext cx="10670270" cy="4052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655377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hape"/>
          <p:cNvSpPr>
            <a:spLocks noGrp="1"/>
          </p:cNvSpPr>
          <p:nvPr>
            <p:ph type="title"/>
          </p:nvPr>
        </p:nvSpPr>
        <p:spPr>
          <a:xfrm>
            <a:off x="188259" y="67946"/>
            <a:ext cx="11551023" cy="1143002"/>
          </a:xfrm>
        </p:spPr>
        <p:txBody>
          <a:bodyPr anchor="ctr">
            <a:noAutofit/>
          </a:bodyPr>
          <a:lstStyle/>
          <a:p>
            <a:pPr>
              <a:lnSpc>
                <a:spcPct val="90000"/>
              </a:lnSpc>
            </a:pPr>
            <a:r>
              <a:rPr lang="en-US" b="1" dirty="0"/>
              <a:t>DOJ/HHS letter of findings (“Sara Gordon” case)</a:t>
            </a:r>
          </a:p>
        </p:txBody>
      </p:sp>
      <p:sp>
        <p:nvSpPr>
          <p:cNvPr id="19459" name="Shape"/>
          <p:cNvSpPr>
            <a:spLocks noGrp="1"/>
          </p:cNvSpPr>
          <p:nvPr>
            <p:ph type="body" idx="1"/>
          </p:nvPr>
        </p:nvSpPr>
        <p:spPr>
          <a:xfrm>
            <a:off x="609600" y="1953372"/>
            <a:ext cx="10972800" cy="4525965"/>
          </a:xfrm>
        </p:spPr>
        <p:txBody>
          <a:bodyPr>
            <a:normAutofit/>
          </a:bodyPr>
          <a:lstStyle/>
          <a:p>
            <a:r>
              <a:rPr lang="en-US" dirty="0">
                <a:latin typeface="Arial" panose="020B0604020202020204" pitchFamily="34" charset="0"/>
                <a:cs typeface="Arial" panose="020B0604020202020204" pitchFamily="34" charset="0"/>
              </a:rPr>
              <a:t>January 29, 2015, Letter of Findings to DCF</a:t>
            </a:r>
          </a:p>
          <a:p>
            <a:r>
              <a:rPr lang="en-US" dirty="0">
                <a:latin typeface="Arial" panose="020B0604020202020204" pitchFamily="34" charset="0"/>
                <a:cs typeface="Arial" panose="020B0604020202020204" pitchFamily="34" charset="0"/>
              </a:rPr>
              <a:t>Mother with I/DD, lost custody of newborn</a:t>
            </a:r>
          </a:p>
          <a:p>
            <a:r>
              <a:rPr lang="en-US" dirty="0">
                <a:latin typeface="Arial" panose="020B0604020202020204" pitchFamily="34" charset="0"/>
                <a:cs typeface="Arial" panose="020B0604020202020204" pitchFamily="34" charset="0"/>
              </a:rPr>
              <a:t>State violated ADA and Section 504</a:t>
            </a:r>
          </a:p>
          <a:p>
            <a:r>
              <a:rPr lang="en-US" dirty="0">
                <a:latin typeface="Arial" panose="020B0604020202020204" pitchFamily="34" charset="0"/>
                <a:cs typeface="Arial" panose="020B0604020202020204" pitchFamily="34" charset="0"/>
              </a:rPr>
              <a:t>State must provide mother appropriate supports and opportunity to demonstrate fitness</a:t>
            </a:r>
          </a:p>
          <a:p>
            <a:r>
              <a:rPr lang="en-US" dirty="0">
                <a:latin typeface="Arial" panose="020B0604020202020204" pitchFamily="34" charset="0"/>
                <a:cs typeface="Arial" panose="020B0604020202020204" pitchFamily="34" charset="0"/>
              </a:rPr>
              <a:t>Available at </a:t>
            </a:r>
            <a:r>
              <a:rPr lang="en-US"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http://www.ada.gov/ma_docf_lof.pdf</a:t>
            </a:r>
          </a:p>
          <a:p>
            <a:r>
              <a:rPr lang="en-US" dirty="0">
                <a:latin typeface="Arial" panose="020B0604020202020204" pitchFamily="34" charset="0"/>
                <a:cs typeface="Arial" panose="020B0604020202020204" pitchFamily="34" charset="0"/>
              </a:rPr>
              <a:t>Family was reunited after 2 years, 3 months, and 12 days!</a:t>
            </a:r>
          </a:p>
        </p:txBody>
      </p:sp>
    </p:spTree>
    <p:extLst>
      <p:ext uri="{BB962C8B-B14F-4D97-AF65-F5344CB8AC3E}">
        <p14:creationId xmlns:p14="http://schemas.microsoft.com/office/powerpoint/2010/main" val="199476305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8" y="67946"/>
            <a:ext cx="9794329" cy="1143002"/>
          </a:xfrm>
        </p:spPr>
        <p:txBody>
          <a:bodyPr anchor="ctr">
            <a:normAutofit/>
          </a:bodyPr>
          <a:lstStyle/>
          <a:p>
            <a:r>
              <a:rPr lang="en-US" b="1" dirty="0"/>
              <a:t>DOJ/HHS Technical Assistance</a:t>
            </a:r>
          </a:p>
        </p:txBody>
      </p:sp>
      <p:sp>
        <p:nvSpPr>
          <p:cNvPr id="3" name="Content Placeholder 2"/>
          <p:cNvSpPr>
            <a:spLocks noGrp="1"/>
          </p:cNvSpPr>
          <p:nvPr>
            <p:ph type="body" idx="1"/>
          </p:nvPr>
        </p:nvSpPr>
        <p:spPr>
          <a:xfrm>
            <a:off x="609600" y="1953372"/>
            <a:ext cx="10972800" cy="4525965"/>
          </a:xfrm>
        </p:spPr>
        <p:txBody>
          <a:bodyPr>
            <a:normAutofit/>
          </a:bodyPr>
          <a:lstStyle/>
          <a:p>
            <a:r>
              <a:rPr lang="en-US" dirty="0">
                <a:latin typeface="Arial" panose="020B0604020202020204" pitchFamily="34" charset="0"/>
                <a:cs typeface="Arial" panose="020B0604020202020204" pitchFamily="34" charset="0"/>
              </a:rPr>
              <a:t>August 10, 2015</a:t>
            </a:r>
          </a:p>
          <a:p>
            <a:r>
              <a:rPr lang="en-US" dirty="0">
                <a:latin typeface="Arial" panose="020B0604020202020204" pitchFamily="34" charset="0"/>
                <a:cs typeface="Arial" panose="020B0604020202020204" pitchFamily="34" charset="0"/>
              </a:rPr>
              <a:t>Overview of the issues and application of ADA and Section 504</a:t>
            </a:r>
          </a:p>
          <a:p>
            <a:r>
              <a:rPr lang="en-US" dirty="0">
                <a:latin typeface="Arial" panose="020B0604020202020204" pitchFamily="34" charset="0"/>
                <a:cs typeface="Arial" panose="020B0604020202020204" pitchFamily="34" charset="0"/>
              </a:rPr>
              <a:t>Answers to specific questions and implementation examples for child welfare agencies and courts</a:t>
            </a:r>
          </a:p>
          <a:p>
            <a:r>
              <a:rPr lang="en-US" dirty="0">
                <a:latin typeface="Arial" panose="020B0604020202020204" pitchFamily="34" charset="0"/>
                <a:cs typeface="Arial" panose="020B0604020202020204" pitchFamily="34" charset="0"/>
              </a:rPr>
              <a:t>Resources to consult for additional information</a:t>
            </a:r>
          </a:p>
          <a:p>
            <a:r>
              <a:rPr lang="en-US" dirty="0">
                <a:latin typeface="Arial" panose="020B0604020202020204" pitchFamily="34" charset="0"/>
                <a:cs typeface="Arial" panose="020B0604020202020204" pitchFamily="34" charset="0"/>
              </a:rPr>
              <a:t>Available at </a:t>
            </a:r>
            <a:r>
              <a:rPr lang="en-US"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http://www.ada.gov/doj_hhs_ta/child_welfare_ta.pdf</a:t>
            </a: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50014547"/>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8" y="67946"/>
            <a:ext cx="11398626" cy="1143002"/>
          </a:xfrm>
        </p:spPr>
        <p:txBody>
          <a:bodyPr anchor="ctr">
            <a:noAutofit/>
          </a:bodyPr>
          <a:lstStyle/>
          <a:p>
            <a:pPr>
              <a:lnSpc>
                <a:spcPct val="90000"/>
              </a:lnSpc>
            </a:pPr>
            <a:r>
              <a:rPr lang="en-US" b="1" i="1" dirty="0"/>
              <a:t>In re</a:t>
            </a:r>
            <a:r>
              <a:rPr lang="en-US" b="1" dirty="0"/>
              <a:t> Hicks/Brown, 893 N.W.2d 637 (Mich. 2017)</a:t>
            </a:r>
            <a:endParaRPr lang="en-US" b="1" i="1" dirty="0"/>
          </a:p>
        </p:txBody>
      </p:sp>
      <p:sp>
        <p:nvSpPr>
          <p:cNvPr id="3" name="Content Placeholder 2"/>
          <p:cNvSpPr>
            <a:spLocks noGrp="1"/>
          </p:cNvSpPr>
          <p:nvPr>
            <p:ph type="body" idx="1"/>
          </p:nvPr>
        </p:nvSpPr>
        <p:spPr>
          <a:xfrm>
            <a:off x="609600" y="1576854"/>
            <a:ext cx="10972800" cy="4525965"/>
          </a:xfrm>
        </p:spPr>
        <p:txBody>
          <a:bodyPr>
            <a:normAutofit lnSpcReduction="10000"/>
          </a:bodyPr>
          <a:lstStyle/>
          <a:p>
            <a:r>
              <a:rPr lang="en-US" sz="3000" dirty="0">
                <a:latin typeface="Arial" panose="020B0604020202020204" pitchFamily="34" charset="0"/>
                <a:cs typeface="Arial" panose="020B0604020202020204" pitchFamily="34" charset="0"/>
              </a:rPr>
              <a:t>Mother with intellectual disability, never provided reasonable accommodations</a:t>
            </a:r>
          </a:p>
          <a:p>
            <a:r>
              <a:rPr lang="en-US" sz="3000" dirty="0">
                <a:latin typeface="Arial" panose="020B0604020202020204" pitchFamily="34" charset="0"/>
                <a:cs typeface="Arial" panose="020B0604020202020204" pitchFamily="34" charset="0"/>
              </a:rPr>
              <a:t>Reversed TPR: agency and the court have responsibility to ensure a parent's disabilities are reasonably accommodated if they know of or should know of the disabilities</a:t>
            </a:r>
          </a:p>
          <a:p>
            <a:pPr lvl="1"/>
            <a:r>
              <a:rPr lang="en-US" sz="3000" dirty="0">
                <a:latin typeface="Arial" panose="020B0604020202020204" pitchFamily="34" charset="0"/>
                <a:cs typeface="Arial" panose="020B0604020202020204" pitchFamily="34" charset="0"/>
              </a:rPr>
              <a:t>Places the responsibility on the courts and agency to ensure that the parent's disability is properly evaluated and accommodated</a:t>
            </a:r>
          </a:p>
          <a:p>
            <a:pPr lvl="1"/>
            <a:r>
              <a:rPr lang="en-US" sz="3000" dirty="0">
                <a:latin typeface="Arial" panose="020B0604020202020204" pitchFamily="34" charset="0"/>
                <a:cs typeface="Arial" panose="020B0604020202020204" pitchFamily="34" charset="0"/>
              </a:rPr>
              <a:t>Before, the parent had to raise the ADA or its protections were deemed waived</a:t>
            </a:r>
          </a:p>
        </p:txBody>
      </p:sp>
    </p:spTree>
    <p:extLst>
      <p:ext uri="{BB962C8B-B14F-4D97-AF65-F5344CB8AC3E}">
        <p14:creationId xmlns:p14="http://schemas.microsoft.com/office/powerpoint/2010/main" val="401565341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A81A66-2F23-3B4C-37A0-C466428CE324}"/>
              </a:ext>
            </a:extLst>
          </p:cNvPr>
          <p:cNvSpPr>
            <a:spLocks noGrp="1"/>
          </p:cNvSpPr>
          <p:nvPr>
            <p:ph type="title"/>
          </p:nvPr>
        </p:nvSpPr>
        <p:spPr/>
        <p:txBody>
          <a:bodyPr/>
          <a:lstStyle/>
          <a:p>
            <a:r>
              <a:rPr lang="en-US" dirty="0"/>
              <a:t>Our Speakers</a:t>
            </a:r>
          </a:p>
        </p:txBody>
      </p:sp>
      <p:pic>
        <p:nvPicPr>
          <p:cNvPr id="1026" name="Picture 2" descr="A photo of Ayesha Elaine Lewis,&#10;Disability Rights Education and Defense Fund&#10;">
            <a:extLst>
              <a:ext uri="{FF2B5EF4-FFF2-40B4-BE49-F238E27FC236}">
                <a16:creationId xmlns:a16="http://schemas.microsoft.com/office/drawing/2014/main" id="{53CFAE76-7EDA-7D28-6B00-D2976CA7A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3341" y="1693974"/>
            <a:ext cx="2625072" cy="39403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3DF9477-185C-2947-9028-35ABF2DAC7BA}"/>
              </a:ext>
            </a:extLst>
          </p:cNvPr>
          <p:cNvSpPr txBox="1"/>
          <p:nvPr/>
        </p:nvSpPr>
        <p:spPr>
          <a:xfrm>
            <a:off x="1083141" y="5812940"/>
            <a:ext cx="3198815"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Helvetica"/>
              </a:rPr>
              <a:t>Ayesha Elaine Lewis</a:t>
            </a:r>
          </a:p>
          <a:p>
            <a:pPr marL="0" marR="0" indent="0" algn="ctr" defTabSz="457200" rtl="0" fontAlgn="auto" latinLnBrk="0" hangingPunct="0">
              <a:lnSpc>
                <a:spcPct val="100000"/>
              </a:lnSpc>
              <a:spcBef>
                <a:spcPts val="0"/>
              </a:spcBef>
              <a:spcAft>
                <a:spcPts val="0"/>
              </a:spcAft>
              <a:buClrTx/>
              <a:buSzTx/>
              <a:buFontTx/>
              <a:buNone/>
              <a:tabLst/>
            </a:pPr>
            <a:r>
              <a:rPr lang="en-US" dirty="0"/>
              <a:t>Disability Rights Education and Defense Fund</a:t>
            </a:r>
            <a:endParaRPr kumimoji="0" lang="en-US" sz="1800" b="0" i="0" u="none" strike="noStrike" cap="none" spc="0" normalizeH="0" baseline="0" dirty="0">
              <a:ln>
                <a:noFill/>
              </a:ln>
              <a:solidFill>
                <a:srgbClr val="000000"/>
              </a:solidFill>
              <a:effectLst/>
              <a:uFillTx/>
              <a:latin typeface="+mj-lt"/>
              <a:ea typeface="+mj-ea"/>
              <a:cs typeface="+mj-cs"/>
              <a:sym typeface="Helvetica"/>
            </a:endParaRPr>
          </a:p>
        </p:txBody>
      </p:sp>
      <p:pic>
        <p:nvPicPr>
          <p:cNvPr id="1028" name="Picture 4" descr="A photo of Robyn Powell,&#10;National Research Center for&#10;Parents with Disabilities">
            <a:extLst>
              <a:ext uri="{FF2B5EF4-FFF2-40B4-BE49-F238E27FC236}">
                <a16:creationId xmlns:a16="http://schemas.microsoft.com/office/drawing/2014/main" id="{16D4236B-4252-C940-BD83-917C2861624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6406" y="1693974"/>
            <a:ext cx="2843959" cy="39811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AF5629D-E13B-EA06-C178-51CF172F4242}"/>
              </a:ext>
            </a:extLst>
          </p:cNvPr>
          <p:cNvSpPr txBox="1"/>
          <p:nvPr/>
        </p:nvSpPr>
        <p:spPr>
          <a:xfrm>
            <a:off x="4556406" y="5812940"/>
            <a:ext cx="3198815"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Helvetica"/>
              </a:rPr>
              <a:t>Robyn Powell</a:t>
            </a:r>
          </a:p>
          <a:p>
            <a:pPr marL="0" marR="0" indent="0" algn="ctr" defTabSz="457200" rtl="0" fontAlgn="auto" latinLnBrk="0" hangingPunct="0">
              <a:lnSpc>
                <a:spcPct val="100000"/>
              </a:lnSpc>
              <a:spcBef>
                <a:spcPts val="0"/>
              </a:spcBef>
              <a:spcAft>
                <a:spcPts val="0"/>
              </a:spcAft>
              <a:buClrTx/>
              <a:buSzTx/>
              <a:buFontTx/>
              <a:buNone/>
              <a:tabLst/>
            </a:pPr>
            <a:r>
              <a:rPr lang="en-US" dirty="0"/>
              <a:t>National Research Center for</a:t>
            </a:r>
          </a:p>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Helvetica"/>
              </a:rPr>
              <a:t>Parents with Disabilities</a:t>
            </a:r>
          </a:p>
        </p:txBody>
      </p:sp>
      <p:pic>
        <p:nvPicPr>
          <p:cNvPr id="7" name="Picture 6" descr="A photo of Kavya Parthiban,&#10;Disability Rights Education and Defense Fund&#10;">
            <a:extLst>
              <a:ext uri="{FF2B5EF4-FFF2-40B4-BE49-F238E27FC236}">
                <a16:creationId xmlns:a16="http://schemas.microsoft.com/office/drawing/2014/main" id="{59FE6E91-77C1-8396-FD7F-193BA4D319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9101" y="1788459"/>
            <a:ext cx="3330624" cy="3845859"/>
          </a:xfrm>
          <a:prstGeom prst="rect">
            <a:avLst/>
          </a:prstGeom>
        </p:spPr>
      </p:pic>
      <p:sp>
        <p:nvSpPr>
          <p:cNvPr id="5" name="TextBox 4">
            <a:extLst>
              <a:ext uri="{FF2B5EF4-FFF2-40B4-BE49-F238E27FC236}">
                <a16:creationId xmlns:a16="http://schemas.microsoft.com/office/drawing/2014/main" id="{A514FEB3-0076-C0CB-238D-F9592DEB97D8}"/>
              </a:ext>
            </a:extLst>
          </p:cNvPr>
          <p:cNvSpPr txBox="1"/>
          <p:nvPr/>
        </p:nvSpPr>
        <p:spPr>
          <a:xfrm>
            <a:off x="8260910" y="5689084"/>
            <a:ext cx="3198815"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Helvetica"/>
              </a:rPr>
              <a:t>Kavya Parthiban</a:t>
            </a:r>
          </a:p>
          <a:p>
            <a:pPr marL="0" marR="0" indent="0" algn="ctr" defTabSz="457200" rtl="0" fontAlgn="auto" latinLnBrk="0" hangingPunct="0">
              <a:lnSpc>
                <a:spcPct val="100000"/>
              </a:lnSpc>
              <a:spcBef>
                <a:spcPts val="0"/>
              </a:spcBef>
              <a:spcAft>
                <a:spcPts val="0"/>
              </a:spcAft>
              <a:buClrTx/>
              <a:buSzTx/>
              <a:buFontTx/>
              <a:buNone/>
              <a:tabLst/>
            </a:pPr>
            <a:r>
              <a:rPr lang="en-US" dirty="0"/>
              <a:t>Disability Rights Education and Defense Fund</a:t>
            </a:r>
            <a:endParaRPr kumimoji="0" lang="en-US" sz="1800" b="0" i="0" u="none" strike="noStrike" cap="none" spc="0" normalizeH="0" baseline="0" dirty="0">
              <a:ln>
                <a:noFill/>
              </a:ln>
              <a:solidFill>
                <a:srgbClr val="000000"/>
              </a:solidFill>
              <a:effectLst/>
              <a:uFillTx/>
              <a:latin typeface="+mj-lt"/>
              <a:ea typeface="+mj-ea"/>
              <a:cs typeface="+mj-cs"/>
              <a:sym typeface="Helvetica"/>
            </a:endParaRPr>
          </a:p>
        </p:txBody>
      </p:sp>
    </p:spTree>
    <p:extLst>
      <p:ext uri="{BB962C8B-B14F-4D97-AF65-F5344CB8AC3E}">
        <p14:creationId xmlns:p14="http://schemas.microsoft.com/office/powerpoint/2010/main" val="2830468617"/>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hape"/>
          <p:cNvSpPr>
            <a:spLocks noGrp="1"/>
          </p:cNvSpPr>
          <p:nvPr>
            <p:ph type="title"/>
          </p:nvPr>
        </p:nvSpPr>
        <p:spPr>
          <a:xfrm>
            <a:off x="609598" y="67946"/>
            <a:ext cx="10972800" cy="1143002"/>
          </a:xfrm>
        </p:spPr>
        <p:txBody>
          <a:bodyPr anchor="ctr">
            <a:noAutofit/>
          </a:bodyPr>
          <a:lstStyle/>
          <a:p>
            <a:pPr>
              <a:lnSpc>
                <a:spcPct val="90000"/>
              </a:lnSpc>
            </a:pPr>
            <a:r>
              <a:rPr lang="en-US" b="1" i="1" dirty="0"/>
              <a:t>People ex rel. C.Z.</a:t>
            </a:r>
            <a:r>
              <a:rPr lang="en-US" b="1" dirty="0"/>
              <a:t>, 2015 COA 87, 360 P.3d 228</a:t>
            </a:r>
          </a:p>
        </p:txBody>
      </p:sp>
      <p:sp>
        <p:nvSpPr>
          <p:cNvPr id="22531" name="Shape"/>
          <p:cNvSpPr>
            <a:spLocks noGrp="1"/>
          </p:cNvSpPr>
          <p:nvPr>
            <p:ph type="body" idx="1"/>
          </p:nvPr>
        </p:nvSpPr>
        <p:spPr>
          <a:xfrm>
            <a:off x="609600" y="1344706"/>
            <a:ext cx="10972800" cy="5134631"/>
          </a:xfrm>
        </p:spPr>
        <p:txBody>
          <a:bodyPr>
            <a:normAutofit fontScale="25000" lnSpcReduction="20000"/>
          </a:bodyPr>
          <a:lstStyle/>
          <a:p>
            <a:pPr>
              <a:lnSpc>
                <a:spcPct val="120000"/>
              </a:lnSpc>
            </a:pPr>
            <a:r>
              <a:rPr lang="en-US" sz="9600" dirty="0">
                <a:latin typeface="Arial" panose="020B0604020202020204" pitchFamily="34" charset="0"/>
                <a:cs typeface="Arial" panose="020B0604020202020204" pitchFamily="34" charset="0"/>
              </a:rPr>
              <a:t>Mother with psychiatric disability:</a:t>
            </a:r>
          </a:p>
          <a:p>
            <a:pPr lvl="1">
              <a:lnSpc>
                <a:spcPct val="120000"/>
              </a:lnSpc>
            </a:pPr>
            <a:r>
              <a:rPr lang="en-US" sz="9600" dirty="0">
                <a:latin typeface="Arial" panose="020B0604020202020204" pitchFamily="34" charset="0"/>
                <a:cs typeface="Arial" panose="020B0604020202020204" pitchFamily="34" charset="0"/>
              </a:rPr>
              <a:t>“unwilling” to comply with mental health treatment</a:t>
            </a:r>
          </a:p>
          <a:p>
            <a:pPr lvl="1">
              <a:lnSpc>
                <a:spcPct val="120000"/>
              </a:lnSpc>
            </a:pPr>
            <a:r>
              <a:rPr lang="en-US" sz="9600" dirty="0">
                <a:latin typeface="Arial" panose="020B0604020202020204" pitchFamily="34" charset="0"/>
                <a:cs typeface="Arial" panose="020B0604020202020204" pitchFamily="34" charset="0"/>
              </a:rPr>
              <a:t>father also has psychiatric disability</a:t>
            </a:r>
          </a:p>
          <a:p>
            <a:pPr lvl="1">
              <a:lnSpc>
                <a:spcPct val="120000"/>
              </a:lnSpc>
            </a:pPr>
            <a:r>
              <a:rPr lang="en-US" sz="9600" dirty="0">
                <a:latin typeface="Arial" panose="020B0604020202020204" pitchFamily="34" charset="0"/>
                <a:cs typeface="Arial" panose="020B0604020202020204" pitchFamily="34" charset="0"/>
              </a:rPr>
              <a:t>Parents had TPR with older children</a:t>
            </a:r>
          </a:p>
          <a:p>
            <a:pPr>
              <a:lnSpc>
                <a:spcPct val="120000"/>
              </a:lnSpc>
            </a:pPr>
            <a:r>
              <a:rPr lang="en-US" sz="9600" dirty="0">
                <a:latin typeface="Arial" panose="020B0604020202020204" pitchFamily="34" charset="0"/>
                <a:cs typeface="Arial" panose="020B0604020202020204" pitchFamily="34" charset="0"/>
              </a:rPr>
              <a:t>Trial court found no appropriate treatment plan could be devised to address parents’ “unfitness” due to their disabilities</a:t>
            </a:r>
          </a:p>
          <a:p>
            <a:pPr>
              <a:lnSpc>
                <a:spcPct val="120000"/>
              </a:lnSpc>
            </a:pPr>
            <a:r>
              <a:rPr lang="en-US" sz="9600" dirty="0">
                <a:latin typeface="Arial" panose="020B0604020202020204" pitchFamily="34" charset="0"/>
                <a:cs typeface="Arial" panose="020B0604020202020204" pitchFamily="34" charset="0"/>
              </a:rPr>
              <a:t>Parents appealed TPR</a:t>
            </a:r>
          </a:p>
          <a:p>
            <a:pPr>
              <a:lnSpc>
                <a:spcPct val="120000"/>
              </a:lnSpc>
            </a:pPr>
            <a:r>
              <a:rPr lang="en-US" sz="9600" dirty="0">
                <a:latin typeface="Arial" panose="020B0604020202020204" pitchFamily="34" charset="0"/>
                <a:cs typeface="Arial" panose="020B0604020202020204" pitchFamily="34" charset="0"/>
              </a:rPr>
              <a:t>Though unsuccessful, the appeals court finds that although ADA does not limit the court's authority to terminate a disabled parent's rights when the parent is unable to meet his or her child's needs, the ADA applies to the provision of assessments, treatment, and other services that a department provides to parents through a dependency and neglect proceeding prior to the TPR hearing</a:t>
            </a:r>
          </a:p>
          <a:p>
            <a:pPr>
              <a:lnSpc>
                <a:spcPct val="90000"/>
              </a:lnSpc>
            </a:pPr>
            <a:endParaRPr lang="en-US" sz="2200" b="1" dirty="0"/>
          </a:p>
        </p:txBody>
      </p:sp>
    </p:spTree>
    <p:extLst>
      <p:ext uri="{BB962C8B-B14F-4D97-AF65-F5344CB8AC3E}">
        <p14:creationId xmlns:p14="http://schemas.microsoft.com/office/powerpoint/2010/main" val="1847788953"/>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hape"/>
          <p:cNvSpPr>
            <a:spLocks noGrp="1"/>
          </p:cNvSpPr>
          <p:nvPr>
            <p:ph type="title"/>
          </p:nvPr>
        </p:nvSpPr>
        <p:spPr>
          <a:xfrm>
            <a:off x="609598" y="67946"/>
            <a:ext cx="11582402" cy="1143002"/>
          </a:xfrm>
        </p:spPr>
        <p:txBody>
          <a:bodyPr anchor="ctr">
            <a:noAutofit/>
          </a:bodyPr>
          <a:lstStyle/>
          <a:p>
            <a:pPr>
              <a:lnSpc>
                <a:spcPct val="90000"/>
              </a:lnSpc>
            </a:pPr>
            <a:r>
              <a:rPr lang="en-US" b="1" i="1" dirty="0"/>
              <a:t>People ex. Rel. S.K., </a:t>
            </a:r>
            <a:r>
              <a:rPr lang="en-US" b="1" dirty="0"/>
              <a:t>2019 COA 36, 440 P.3</a:t>
            </a:r>
            <a:r>
              <a:rPr lang="en-US" b="1" cap="none" dirty="0"/>
              <a:t>d</a:t>
            </a:r>
            <a:r>
              <a:rPr lang="en-US" b="1" dirty="0"/>
              <a:t> 1240</a:t>
            </a:r>
          </a:p>
        </p:txBody>
      </p:sp>
      <p:sp>
        <p:nvSpPr>
          <p:cNvPr id="23555" name="Shape"/>
          <p:cNvSpPr>
            <a:spLocks noGrp="1"/>
          </p:cNvSpPr>
          <p:nvPr>
            <p:ph type="body" idx="1"/>
          </p:nvPr>
        </p:nvSpPr>
        <p:spPr>
          <a:xfrm>
            <a:off x="609600" y="1385048"/>
            <a:ext cx="10972800" cy="5094290"/>
          </a:xfrm>
        </p:spPr>
        <p:txBody>
          <a:bodyPr>
            <a:normAutofit/>
          </a:bodyPr>
          <a:lstStyle/>
          <a:p>
            <a:pPr>
              <a:lnSpc>
                <a:spcPct val="90000"/>
              </a:lnSpc>
              <a:spcBef>
                <a:spcPts val="1200"/>
              </a:spcBef>
            </a:pPr>
            <a:r>
              <a:rPr lang="en-US" sz="2600" dirty="0">
                <a:latin typeface="Arial" panose="020B0604020202020204" pitchFamily="34" charset="0"/>
                <a:cs typeface="Arial" panose="020B0604020202020204" pitchFamily="34" charset="0"/>
              </a:rPr>
              <a:t>Mother with intellectual and psychiatric disabilities, infant child</a:t>
            </a:r>
          </a:p>
          <a:p>
            <a:pPr lvl="1"/>
            <a:r>
              <a:rPr lang="en-US" sz="2600" dirty="0">
                <a:latin typeface="Arial" panose="020B0604020202020204" pitchFamily="34" charset="0"/>
                <a:cs typeface="Arial" panose="020B0604020202020204" pitchFamily="34" charset="0"/>
              </a:rPr>
              <a:t>Juvenile Court concluded parent’s disabilities severely limited their ability to care for the child</a:t>
            </a:r>
          </a:p>
          <a:p>
            <a:pPr lvl="1"/>
            <a:r>
              <a:rPr lang="en-US" sz="2600" dirty="0">
                <a:latin typeface="Arial" panose="020B0604020202020204" pitchFamily="34" charset="0"/>
                <a:cs typeface="Arial" panose="020B0604020202020204" pitchFamily="34" charset="0"/>
              </a:rPr>
              <a:t>Parents appealed – contended Department did not make reasonable efforts to reunify them with the child, or to rehabilitate them in light of the ADA and section 504</a:t>
            </a:r>
          </a:p>
          <a:p>
            <a:pPr lvl="1"/>
            <a:r>
              <a:rPr lang="en-US" sz="2600" dirty="0">
                <a:latin typeface="Arial" panose="020B0604020202020204" pitchFamily="34" charset="0"/>
                <a:cs typeface="Arial" panose="020B0604020202020204" pitchFamily="34" charset="0"/>
              </a:rPr>
              <a:t>Appeal unsuccessful, but Court said must consider if reasonable efforts were made to rehabilitate the parents – standard is met when services are provided  (assessments, case plans, referrals to assistance resources, etc.); the Department and Juvenile Court must account for and make reasonable accommodations for the parent’s disability when making a treatment plan</a:t>
            </a:r>
          </a:p>
        </p:txBody>
      </p:sp>
    </p:spTree>
    <p:extLst>
      <p:ext uri="{BB962C8B-B14F-4D97-AF65-F5344CB8AC3E}">
        <p14:creationId xmlns:p14="http://schemas.microsoft.com/office/powerpoint/2010/main" val="126942738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415600" y="239367"/>
            <a:ext cx="11360800" cy="763600"/>
          </a:xfrm>
          <a:prstGeom prst="rect">
            <a:avLst/>
          </a:prstGeom>
        </p:spPr>
        <p:txBody>
          <a:bodyPr spcFirstLastPara="1" wrap="square" lIns="121900" tIns="121900" rIns="121900" bIns="121900" anchor="t" anchorCtr="0">
            <a:noAutofit/>
          </a:bodyPr>
          <a:lstStyle/>
          <a:p>
            <a:pPr rtl="0"/>
            <a:r>
              <a:rPr lang="en" dirty="0"/>
              <a:t>California and the ADA </a:t>
            </a:r>
            <a:endParaRPr dirty="0"/>
          </a:p>
        </p:txBody>
      </p:sp>
      <p:sp>
        <p:nvSpPr>
          <p:cNvPr id="90" name="Google Shape;90;p18"/>
          <p:cNvSpPr txBox="1">
            <a:spLocks noGrp="1"/>
          </p:cNvSpPr>
          <p:nvPr>
            <p:ph type="body" idx="1"/>
          </p:nvPr>
        </p:nvSpPr>
        <p:spPr>
          <a:xfrm>
            <a:off x="415600" y="1536632"/>
            <a:ext cx="11360800" cy="5321367"/>
          </a:xfrm>
          <a:prstGeom prst="rect">
            <a:avLst/>
          </a:prstGeom>
        </p:spPr>
        <p:txBody>
          <a:bodyPr spcFirstLastPara="1" wrap="square" lIns="121900" tIns="121900" rIns="121900" bIns="121900" anchor="t" anchorCtr="0">
            <a:normAutofit lnSpcReduction="10000"/>
          </a:bodyPr>
          <a:lstStyle/>
          <a:p>
            <a:pPr marL="609585" indent="-457189">
              <a:spcBef>
                <a:spcPts val="600"/>
              </a:spcBef>
              <a:buSzPts val="1800"/>
              <a:buChar char="●"/>
            </a:pPr>
            <a:r>
              <a:rPr lang="en" sz="2000" dirty="0">
                <a:latin typeface="Arial" panose="020B0604020202020204" pitchFamily="34" charset="0"/>
                <a:cs typeface="Arial" panose="020B0604020202020204" pitchFamily="34" charset="0"/>
              </a:rPr>
              <a:t>The only reported state appellate court cases, both in the 4th district and in 2000, ruled that the ADA cannot be used as a defense to termination of reunification services or parental rights </a:t>
            </a:r>
            <a:endParaRPr sz="2000" dirty="0">
              <a:latin typeface="Arial" panose="020B0604020202020204" pitchFamily="34" charset="0"/>
              <a:cs typeface="Arial" panose="020B0604020202020204" pitchFamily="34" charset="0"/>
            </a:endParaRPr>
          </a:p>
          <a:p>
            <a:pPr marL="1219170" lvl="1" indent="-423323">
              <a:spcBef>
                <a:spcPts val="600"/>
              </a:spcBef>
              <a:buSzPts val="1400"/>
              <a:buChar char="○"/>
            </a:pPr>
            <a:r>
              <a:rPr lang="en" sz="2000" u="sng" dirty="0">
                <a:latin typeface="Arial" panose="020B0604020202020204" pitchFamily="34" charset="0"/>
                <a:cs typeface="Arial" panose="020B0604020202020204" pitchFamily="34" charset="0"/>
              </a:rPr>
              <a:t>In re Diamond H.</a:t>
            </a:r>
            <a:r>
              <a:rPr lang="en" sz="2000" dirty="0">
                <a:latin typeface="Arial" panose="020B0604020202020204" pitchFamily="34" charset="0"/>
                <a:cs typeface="Arial" panose="020B0604020202020204" pitchFamily="34" charset="0"/>
              </a:rPr>
              <a:t>, 82 Cal. App. 4th 1127 (2000)</a:t>
            </a:r>
            <a:endParaRPr sz="2000" dirty="0">
              <a:latin typeface="Arial" panose="020B0604020202020204" pitchFamily="34" charset="0"/>
              <a:cs typeface="Arial" panose="020B0604020202020204" pitchFamily="34" charset="0"/>
            </a:endParaRPr>
          </a:p>
          <a:p>
            <a:pPr marL="1828754" lvl="2" indent="-423323">
              <a:spcBef>
                <a:spcPts val="600"/>
              </a:spcBef>
              <a:buSzPts val="1400"/>
              <a:buChar char="■"/>
            </a:pPr>
            <a:r>
              <a:rPr lang="en" sz="2000" dirty="0">
                <a:latin typeface="Arial" panose="020B0604020202020204" pitchFamily="34" charset="0"/>
                <a:cs typeface="Arial" panose="020B0604020202020204" pitchFamily="34" charset="0"/>
              </a:rPr>
              <a:t>Developmentally disabled mother appealed an order denying reunification services under bypass provision saying doing so violated her rights under the ADA</a:t>
            </a:r>
            <a:endParaRPr sz="2000" dirty="0">
              <a:latin typeface="Arial" panose="020B0604020202020204" pitchFamily="34" charset="0"/>
              <a:cs typeface="Arial" panose="020B0604020202020204" pitchFamily="34" charset="0"/>
            </a:endParaRPr>
          </a:p>
          <a:p>
            <a:pPr marL="1828754" lvl="2" indent="-423323">
              <a:spcBef>
                <a:spcPts val="600"/>
              </a:spcBef>
              <a:buSzPts val="1400"/>
              <a:buChar char="■"/>
            </a:pPr>
            <a:r>
              <a:rPr lang="en" sz="2000" dirty="0">
                <a:latin typeface="Arial" panose="020B0604020202020204" pitchFamily="34" charset="0"/>
                <a:cs typeface="Arial" panose="020B0604020202020204" pitchFamily="34" charset="0"/>
              </a:rPr>
              <a:t>Court held that the ADA does not allow for a parent to attack state court order during dependency proceeding</a:t>
            </a:r>
            <a:endParaRPr sz="2000" dirty="0">
              <a:latin typeface="Arial" panose="020B0604020202020204" pitchFamily="34" charset="0"/>
              <a:cs typeface="Arial" panose="020B0604020202020204" pitchFamily="34" charset="0"/>
            </a:endParaRPr>
          </a:p>
          <a:p>
            <a:pPr marL="1828754" lvl="2" indent="-423323">
              <a:spcBef>
                <a:spcPts val="600"/>
              </a:spcBef>
              <a:buSzPts val="1400"/>
              <a:buChar char="■"/>
            </a:pPr>
            <a:r>
              <a:rPr lang="en" sz="2000" dirty="0">
                <a:latin typeface="Arial" panose="020B0604020202020204" pitchFamily="34" charset="0"/>
                <a:cs typeface="Arial" panose="020B0604020202020204" pitchFamily="34" charset="0"/>
              </a:rPr>
              <a:t>“Congress did not intent to change the obligations imposed by unrelated statutes”</a:t>
            </a:r>
            <a:endParaRPr sz="2000" dirty="0">
              <a:latin typeface="Arial" panose="020B0604020202020204" pitchFamily="34" charset="0"/>
              <a:cs typeface="Arial" panose="020B0604020202020204" pitchFamily="34" charset="0"/>
            </a:endParaRPr>
          </a:p>
          <a:p>
            <a:pPr marL="1219170" lvl="1" indent="-423323">
              <a:spcBef>
                <a:spcPts val="600"/>
              </a:spcBef>
              <a:buSzPts val="1400"/>
              <a:buChar char="○"/>
            </a:pPr>
            <a:r>
              <a:rPr lang="en" sz="2000" u="sng" dirty="0">
                <a:latin typeface="Arial" panose="020B0604020202020204" pitchFamily="34" charset="0"/>
                <a:cs typeface="Arial" panose="020B0604020202020204" pitchFamily="34" charset="0"/>
              </a:rPr>
              <a:t>In re Anthony P.</a:t>
            </a:r>
            <a:r>
              <a:rPr lang="en" sz="2000" dirty="0">
                <a:latin typeface="Arial" panose="020B0604020202020204" pitchFamily="34" charset="0"/>
                <a:cs typeface="Arial" panose="020B0604020202020204" pitchFamily="34" charset="0"/>
              </a:rPr>
              <a:t>, 84 Cal. App. 4th 1112 (2000)</a:t>
            </a:r>
            <a:endParaRPr sz="2000" dirty="0">
              <a:latin typeface="Arial" panose="020B0604020202020204" pitchFamily="34" charset="0"/>
              <a:cs typeface="Arial" panose="020B0604020202020204" pitchFamily="34" charset="0"/>
            </a:endParaRPr>
          </a:p>
          <a:p>
            <a:pPr marL="1828754" lvl="2" indent="-423323">
              <a:spcBef>
                <a:spcPts val="600"/>
              </a:spcBef>
              <a:buSzPts val="1400"/>
              <a:buChar char="■"/>
            </a:pPr>
            <a:r>
              <a:rPr lang="en" sz="2000" dirty="0">
                <a:latin typeface="Arial" panose="020B0604020202020204" pitchFamily="34" charset="0"/>
                <a:cs typeface="Arial" panose="020B0604020202020204" pitchFamily="34" charset="0"/>
              </a:rPr>
              <a:t>Parent with schizoaffective disorder could not use ADA to preempt sister’s attempts to terminate parental rights and adopt child</a:t>
            </a:r>
            <a:endParaRPr sz="2000" dirty="0">
              <a:latin typeface="Arial" panose="020B0604020202020204" pitchFamily="34" charset="0"/>
              <a:cs typeface="Arial" panose="020B0604020202020204" pitchFamily="34" charset="0"/>
            </a:endParaRPr>
          </a:p>
          <a:p>
            <a:pPr marL="1828754" lvl="2" indent="-423323">
              <a:spcBef>
                <a:spcPts val="600"/>
              </a:spcBef>
              <a:buSzPts val="1400"/>
              <a:buChar char="■"/>
            </a:pPr>
            <a:r>
              <a:rPr lang="en" sz="2000" dirty="0">
                <a:latin typeface="Arial" panose="020B0604020202020204" pitchFamily="34" charset="0"/>
                <a:cs typeface="Arial" panose="020B0604020202020204" pitchFamily="34" charset="0"/>
              </a:rPr>
              <a:t>“Dependency proceedings are held for the benefit of the child and not parent”</a:t>
            </a:r>
            <a:endParaRPr sz="2000" dirty="0">
              <a:latin typeface="Arial" panose="020B0604020202020204" pitchFamily="34" charset="0"/>
              <a:cs typeface="Arial" panose="020B0604020202020204" pitchFamily="34" charset="0"/>
            </a:endParaRPr>
          </a:p>
          <a:p>
            <a:pPr marL="1828754" lvl="2" indent="-423323">
              <a:spcBef>
                <a:spcPts val="600"/>
              </a:spcBef>
              <a:buSzPts val="1400"/>
              <a:buChar char="■"/>
            </a:pPr>
            <a:r>
              <a:rPr lang="en" sz="2000" dirty="0">
                <a:latin typeface="Arial" panose="020B0604020202020204" pitchFamily="34" charset="0"/>
                <a:cs typeface="Arial" panose="020B0604020202020204" pitchFamily="34" charset="0"/>
              </a:rPr>
              <a:t>“These types of proceedings are not services, programs, or activities within the meaning of the Title II of the ADA”</a:t>
            </a:r>
            <a:endParaRPr sz="2000" dirty="0">
              <a:latin typeface="Arial" panose="020B0604020202020204" pitchFamily="34" charset="0"/>
              <a:cs typeface="Arial" panose="020B0604020202020204" pitchFamily="34" charset="0"/>
            </a:endParaRPr>
          </a:p>
        </p:txBody>
      </p:sp>
      <p:pic>
        <p:nvPicPr>
          <p:cNvPr id="91" name="Google Shape;91;p1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0774433" y="239367"/>
            <a:ext cx="1117600" cy="1117600"/>
          </a:xfrm>
          <a:prstGeom prst="rect">
            <a:avLst/>
          </a:prstGeom>
          <a:noFill/>
          <a:ln>
            <a:noFill/>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415600" y="-94129"/>
            <a:ext cx="11360800" cy="763600"/>
          </a:xfrm>
          <a:prstGeom prst="rect">
            <a:avLst/>
          </a:prstGeom>
        </p:spPr>
        <p:txBody>
          <a:bodyPr spcFirstLastPara="1" wrap="square" lIns="121900" tIns="121900" rIns="121900" bIns="121900" anchor="t" anchorCtr="0">
            <a:normAutofit fontScale="90000"/>
          </a:bodyPr>
          <a:lstStyle/>
          <a:p>
            <a:pPr rtl="0"/>
            <a:r>
              <a:rPr lang="en" dirty="0"/>
              <a:t>However, California cases have interpreted their dependency codes in ways aligned with the ADA since</a:t>
            </a:r>
            <a:endParaRPr dirty="0"/>
          </a:p>
        </p:txBody>
      </p:sp>
      <p:sp>
        <p:nvSpPr>
          <p:cNvPr id="97" name="Google Shape;97;p19"/>
          <p:cNvSpPr txBox="1">
            <a:spLocks noGrp="1"/>
          </p:cNvSpPr>
          <p:nvPr>
            <p:ph type="body" idx="1"/>
          </p:nvPr>
        </p:nvSpPr>
        <p:spPr>
          <a:xfrm>
            <a:off x="415600" y="1356967"/>
            <a:ext cx="11360800" cy="5116533"/>
          </a:xfrm>
          <a:prstGeom prst="rect">
            <a:avLst/>
          </a:prstGeom>
        </p:spPr>
        <p:txBody>
          <a:bodyPr spcFirstLastPara="1" wrap="square" lIns="121900" tIns="121900" rIns="121900" bIns="121900" anchor="t" anchorCtr="0">
            <a:normAutofit fontScale="70000" lnSpcReduction="20000"/>
          </a:bodyPr>
          <a:lstStyle/>
          <a:p>
            <a:pPr>
              <a:lnSpc>
                <a:spcPct val="120000"/>
              </a:lnSpc>
            </a:pPr>
            <a:r>
              <a:rPr lang="en" sz="3500" dirty="0">
                <a:latin typeface="Arial" panose="020B0604020202020204" pitchFamily="34" charset="0"/>
                <a:cs typeface="Arial" panose="020B0604020202020204" pitchFamily="34" charset="0"/>
              </a:rPr>
              <a:t>Not sufficient to merely show parent suffers from mental health disability, CPS must show how child has been harmed as a result of disability</a:t>
            </a:r>
            <a:endParaRPr sz="3500" dirty="0">
              <a:latin typeface="Arial" panose="020B0604020202020204" pitchFamily="34" charset="0"/>
              <a:cs typeface="Arial" panose="020B0604020202020204" pitchFamily="34" charset="0"/>
            </a:endParaRPr>
          </a:p>
          <a:p>
            <a:pPr marL="778329" lvl="2" indent="-342900">
              <a:lnSpc>
                <a:spcPct val="120000"/>
              </a:lnSpc>
            </a:pPr>
            <a:r>
              <a:rPr lang="en" sz="3500" dirty="0">
                <a:latin typeface="Arial" panose="020B0604020202020204" pitchFamily="34" charset="0"/>
                <a:cs typeface="Arial" panose="020B0604020202020204" pitchFamily="34" charset="0"/>
              </a:rPr>
              <a:t>In re James R., 176 Cal. App. 4th 129, 136 (2009), abrogated by In re R.T., 3 Cal. 5th 622 (2017); In re A.G., 220 Cal. App. 4th 675, 683 (2013), as modified (Oct. 22, 2013);</a:t>
            </a:r>
            <a:endParaRPr sz="3500" dirty="0">
              <a:latin typeface="Arial" panose="020B0604020202020204" pitchFamily="34" charset="0"/>
              <a:cs typeface="Arial" panose="020B0604020202020204" pitchFamily="34" charset="0"/>
            </a:endParaRPr>
          </a:p>
          <a:p>
            <a:pPr marL="778329" lvl="2" indent="-342900">
              <a:lnSpc>
                <a:spcPct val="120000"/>
              </a:lnSpc>
            </a:pPr>
            <a:r>
              <a:rPr lang="en" sz="3500" dirty="0">
                <a:latin typeface="Arial" panose="020B0604020202020204" pitchFamily="34" charset="0"/>
                <a:cs typeface="Arial" panose="020B0604020202020204" pitchFamily="34" charset="0"/>
              </a:rPr>
              <a:t>In re David M., 134 Cal. App. 4th 822, 830 (2005), abrogated by In re R.T., 3 Cal. 5th 622 (2017)</a:t>
            </a:r>
            <a:endParaRPr lang="en-US" sz="3500" dirty="0">
              <a:latin typeface="Arial" panose="020B0604020202020204" pitchFamily="34" charset="0"/>
              <a:cs typeface="Arial" panose="020B0604020202020204" pitchFamily="34" charset="0"/>
            </a:endParaRPr>
          </a:p>
          <a:p>
            <a:pPr>
              <a:lnSpc>
                <a:spcPct val="120000"/>
              </a:lnSpc>
              <a:spcBef>
                <a:spcPts val="800"/>
              </a:spcBef>
            </a:pPr>
            <a:r>
              <a:rPr lang="en" sz="3500" dirty="0">
                <a:latin typeface="Arial" panose="020B0604020202020204" pitchFamily="34" charset="0"/>
                <a:cs typeface="Arial" panose="020B0604020202020204" pitchFamily="34" charset="0"/>
              </a:rPr>
              <a:t>Harm to child cannot be presumed from mere fact that parent has mental illness</a:t>
            </a:r>
            <a:endParaRPr sz="3500" dirty="0">
              <a:latin typeface="Arial" panose="020B0604020202020204" pitchFamily="34" charset="0"/>
              <a:cs typeface="Arial" panose="020B0604020202020204" pitchFamily="34" charset="0"/>
            </a:endParaRPr>
          </a:p>
          <a:p>
            <a:pPr marL="1219170" lvl="1" indent="-423323">
              <a:spcBef>
                <a:spcPts val="0"/>
              </a:spcBef>
              <a:buSzPts val="1400"/>
              <a:buChar char="○"/>
            </a:pPr>
            <a:endParaRPr lang="en" sz="1867" u="sng" dirty="0">
              <a:solidFill>
                <a:schemeClr val="dk1"/>
              </a:solidFill>
            </a:endParaRPr>
          </a:p>
          <a:p>
            <a:pPr marL="1219170" lvl="1" indent="-423323">
              <a:spcBef>
                <a:spcPts val="0"/>
              </a:spcBef>
              <a:buSzPts val="1400"/>
              <a:buChar char="○"/>
            </a:pPr>
            <a:endParaRPr lang="en" sz="1867" u="sng" dirty="0">
              <a:solidFill>
                <a:schemeClr val="dk1"/>
              </a:solidFill>
            </a:endParaRPr>
          </a:p>
          <a:p>
            <a:pPr marL="1219170" lvl="1" indent="-423323">
              <a:spcBef>
                <a:spcPts val="0"/>
              </a:spcBef>
              <a:buSzPts val="1400"/>
              <a:buChar char="○"/>
            </a:pPr>
            <a:r>
              <a:rPr lang="en" sz="1867" u="sng" dirty="0">
                <a:solidFill>
                  <a:schemeClr val="dk1"/>
                </a:solidFill>
              </a:rPr>
              <a:t>Kimberly R. v. Superior Ct., </a:t>
            </a:r>
            <a:r>
              <a:rPr lang="en" sz="1867" dirty="0">
                <a:solidFill>
                  <a:schemeClr val="dk1"/>
                </a:solidFill>
              </a:rPr>
              <a:t>96 Cal. App. 4th 1067, 1079 (2002)</a:t>
            </a:r>
            <a:r>
              <a:rPr lang="en" sz="1867" u="sng" dirty="0">
                <a:solidFill>
                  <a:schemeClr val="dk1"/>
                </a:solidFill>
              </a:rPr>
              <a:t>; In re A.L., </a:t>
            </a:r>
            <a:r>
              <a:rPr lang="en" sz="1867" dirty="0">
                <a:solidFill>
                  <a:schemeClr val="dk1"/>
                </a:solidFill>
              </a:rPr>
              <a:t>18 Cal. App. 5th 1044, 1050 (2017) </a:t>
            </a:r>
            <a:endParaRPr dirty="0">
              <a:solidFill>
                <a:schemeClr val="dk1"/>
              </a:solidFill>
            </a:endParaRPr>
          </a:p>
          <a:p>
            <a:pPr marL="0" indent="0">
              <a:spcBef>
                <a:spcPts val="1600"/>
              </a:spcBef>
              <a:spcAft>
                <a:spcPts val="1600"/>
              </a:spcAft>
              <a:buNone/>
            </a:pPr>
            <a:endParaRPr dirty="0"/>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415600" y="-121023"/>
            <a:ext cx="11360800" cy="763600"/>
          </a:xfrm>
          <a:prstGeom prst="rect">
            <a:avLst/>
          </a:prstGeom>
        </p:spPr>
        <p:txBody>
          <a:bodyPr spcFirstLastPara="1" wrap="square" lIns="121900" tIns="121900" rIns="121900" bIns="121900" anchor="t" anchorCtr="0">
            <a:normAutofit fontScale="90000"/>
          </a:bodyPr>
          <a:lstStyle/>
          <a:p>
            <a:pPr rtl="0"/>
            <a:r>
              <a:rPr lang="en" dirty="0"/>
              <a:t>However, California cases have interpreted their dependency codes in ways aligned with the ADA since</a:t>
            </a:r>
            <a:endParaRPr dirty="0"/>
          </a:p>
        </p:txBody>
      </p:sp>
      <p:sp>
        <p:nvSpPr>
          <p:cNvPr id="103" name="Google Shape;103;p20"/>
          <p:cNvSpPr txBox="1">
            <a:spLocks noGrp="1"/>
          </p:cNvSpPr>
          <p:nvPr>
            <p:ph type="body" idx="1"/>
          </p:nvPr>
        </p:nvSpPr>
        <p:spPr>
          <a:xfrm>
            <a:off x="415600" y="1918300"/>
            <a:ext cx="11360800" cy="4555200"/>
          </a:xfrm>
          <a:prstGeom prst="rect">
            <a:avLst/>
          </a:prstGeom>
        </p:spPr>
        <p:txBody>
          <a:bodyPr spcFirstLastPara="1" wrap="square" lIns="121900" tIns="121900" rIns="121900" bIns="121900" anchor="t" anchorCtr="0">
            <a:normAutofit/>
          </a:bodyPr>
          <a:lstStyle/>
          <a:p>
            <a:pPr>
              <a:lnSpc>
                <a:spcPct val="110000"/>
              </a:lnSpc>
            </a:pPr>
            <a:r>
              <a:rPr lang="en" sz="2500" dirty="0">
                <a:latin typeface="Arial" panose="020B0604020202020204" pitchFamily="34" charset="0"/>
                <a:cs typeface="Arial" panose="020B0604020202020204" pitchFamily="34" charset="0"/>
              </a:rPr>
              <a:t>Disability should be “starting point” for family reunification and failure to tailor and “accommodate the special needs of disabled… parents” can violate CA’s “reasonable efforts” requirement</a:t>
            </a:r>
            <a:endParaRPr sz="2500" dirty="0">
              <a:latin typeface="Arial" panose="020B0604020202020204" pitchFamily="34" charset="0"/>
              <a:cs typeface="Arial" panose="020B0604020202020204" pitchFamily="34" charset="0"/>
            </a:endParaRPr>
          </a:p>
          <a:p>
            <a:pPr marL="778329" lvl="2" indent="-342900">
              <a:lnSpc>
                <a:spcPct val="110000"/>
              </a:lnSpc>
              <a:spcBef>
                <a:spcPts val="1200"/>
              </a:spcBef>
            </a:pPr>
            <a:r>
              <a:rPr lang="en" sz="2500" dirty="0">
                <a:latin typeface="Arial" panose="020B0604020202020204" pitchFamily="34" charset="0"/>
                <a:cs typeface="Arial" panose="020B0604020202020204" pitchFamily="34" charset="0"/>
              </a:rPr>
              <a:t>Tracy J. v. Superior Ct., 202 Cal. App. 4th 1415, 1425-26 (2012), citing to In re Elizabeth R., 35 Cal. App. 4th 1774, 1792-1794 (1995); In re K.C., 212 Cal. App. 4th 323 (2012); T.J. v. Superior Ct., 21 Cal. App. 5th 1229, 1244 (2018); Patricia W. v. Superior Ct., 244 Cal. App. 4th 397 (2016)</a:t>
            </a:r>
            <a:endParaRPr sz="2500" dirty="0">
              <a:latin typeface="Arial" panose="020B0604020202020204" pitchFamily="34" charset="0"/>
              <a:cs typeface="Arial" panose="020B0604020202020204" pitchFamily="34" charset="0"/>
            </a:endParaRPr>
          </a:p>
          <a:p>
            <a:pPr marL="0" indent="0">
              <a:spcBef>
                <a:spcPts val="1600"/>
              </a:spcBef>
              <a:spcAft>
                <a:spcPts val="1600"/>
              </a:spcAft>
              <a:buNone/>
            </a:pPr>
            <a:endParaRPr dirty="0"/>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415600" y="243744"/>
            <a:ext cx="11360800" cy="763600"/>
          </a:xfrm>
          <a:prstGeom prst="rect">
            <a:avLst/>
          </a:prstGeom>
        </p:spPr>
        <p:txBody>
          <a:bodyPr spcFirstLastPara="1" wrap="square" lIns="121900" tIns="121900" rIns="121900" bIns="121900" anchor="t" anchorCtr="0">
            <a:noAutofit/>
          </a:bodyPr>
          <a:lstStyle/>
          <a:p>
            <a:pPr rtl="0"/>
            <a:r>
              <a:rPr lang="en" dirty="0"/>
              <a:t>Case Example</a:t>
            </a:r>
            <a:endParaRPr dirty="0"/>
          </a:p>
        </p:txBody>
      </p:sp>
      <p:sp>
        <p:nvSpPr>
          <p:cNvPr id="109" name="Google Shape;109;p21"/>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fontScale="85000" lnSpcReduction="10000"/>
          </a:bodyPr>
          <a:lstStyle/>
          <a:p>
            <a:pPr marL="609585" indent="-457189">
              <a:spcBef>
                <a:spcPts val="1200"/>
              </a:spcBef>
              <a:spcAft>
                <a:spcPts val="600"/>
              </a:spcAft>
              <a:buSzPts val="1800"/>
              <a:buChar char="●"/>
            </a:pPr>
            <a:r>
              <a:rPr lang="en" dirty="0">
                <a:latin typeface="Arial" panose="020B0604020202020204" pitchFamily="34" charset="0"/>
                <a:cs typeface="Arial" panose="020B0604020202020204" pitchFamily="34" charset="0"/>
              </a:rPr>
              <a:t>Mother with schizophrenia has a psychotic episode while she and child are unstably housed. Child is a “Regional Center client,” has a developmental cognitive disability</a:t>
            </a:r>
            <a:endParaRPr dirty="0">
              <a:latin typeface="Arial" panose="020B0604020202020204" pitchFamily="34" charset="0"/>
              <a:cs typeface="Arial" panose="020B0604020202020204" pitchFamily="34" charset="0"/>
            </a:endParaRPr>
          </a:p>
          <a:p>
            <a:pPr marL="609585" indent="-457189">
              <a:spcBef>
                <a:spcPts val="1200"/>
              </a:spcBef>
              <a:buSzPts val="1800"/>
              <a:buChar char="●"/>
            </a:pPr>
            <a:r>
              <a:rPr lang="en" dirty="0">
                <a:latin typeface="Arial" panose="020B0604020202020204" pitchFamily="34" charset="0"/>
                <a:cs typeface="Arial" panose="020B0604020202020204" pitchFamily="34" charset="0"/>
              </a:rPr>
              <a:t>During the episode mother had suicidal ideation and child contacted police for help</a:t>
            </a:r>
            <a:endParaRPr dirty="0">
              <a:latin typeface="Arial" panose="020B0604020202020204" pitchFamily="34" charset="0"/>
              <a:cs typeface="Arial" panose="020B0604020202020204" pitchFamily="34" charset="0"/>
            </a:endParaRPr>
          </a:p>
          <a:p>
            <a:pPr marL="1219170" lvl="1" indent="-423323">
              <a:spcBef>
                <a:spcPts val="1200"/>
              </a:spcBef>
              <a:buSzPts val="1400"/>
              <a:buChar char="○"/>
            </a:pPr>
            <a:r>
              <a:rPr lang="en" dirty="0">
                <a:latin typeface="Arial" panose="020B0604020202020204" pitchFamily="34" charset="0"/>
                <a:cs typeface="Arial" panose="020B0604020202020204" pitchFamily="34" charset="0"/>
              </a:rPr>
              <a:t>Episode was a result of not having access to medication, consistent support, and unstable housing</a:t>
            </a:r>
            <a:endParaRPr dirty="0">
              <a:latin typeface="Arial" panose="020B0604020202020204" pitchFamily="34" charset="0"/>
              <a:cs typeface="Arial" panose="020B0604020202020204" pitchFamily="34" charset="0"/>
            </a:endParaRPr>
          </a:p>
          <a:p>
            <a:pPr marL="609585" indent="-457189">
              <a:spcBef>
                <a:spcPts val="1200"/>
              </a:spcBef>
              <a:buSzPts val="1800"/>
              <a:buChar char="●"/>
            </a:pPr>
            <a:r>
              <a:rPr lang="en" dirty="0">
                <a:latin typeface="Arial" panose="020B0604020202020204" pitchFamily="34" charset="0"/>
                <a:cs typeface="Arial" panose="020B0604020202020204" pitchFamily="34" charset="0"/>
              </a:rPr>
              <a:t>Assumptions about schizophrenia came into play with deciding to remove the child and continue having child in out of home placement</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415600" y="203403"/>
            <a:ext cx="11360800" cy="763600"/>
          </a:xfrm>
          <a:prstGeom prst="rect">
            <a:avLst/>
          </a:prstGeom>
        </p:spPr>
        <p:txBody>
          <a:bodyPr spcFirstLastPara="1" wrap="square" lIns="121900" tIns="121900" rIns="121900" bIns="121900" anchor="t" anchorCtr="0">
            <a:noAutofit/>
          </a:bodyPr>
          <a:lstStyle/>
          <a:p>
            <a:pPr rtl="0"/>
            <a:r>
              <a:rPr lang="en-US" dirty="0"/>
              <a:t>Case Example (cont.)</a:t>
            </a:r>
            <a:endParaRPr dirty="0"/>
          </a:p>
        </p:txBody>
      </p:sp>
      <p:sp>
        <p:nvSpPr>
          <p:cNvPr id="115" name="Google Shape;115;p22"/>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fontScale="77500" lnSpcReduction="20000"/>
          </a:bodyPr>
          <a:lstStyle/>
          <a:p>
            <a:pPr marL="609585" indent="-457189">
              <a:spcBef>
                <a:spcPts val="600"/>
              </a:spcBef>
              <a:buSzPts val="1800"/>
              <a:buChar char="●"/>
            </a:pPr>
            <a:r>
              <a:rPr lang="en" dirty="0">
                <a:latin typeface="Arial" panose="020B0604020202020204" pitchFamily="34" charset="0"/>
                <a:cs typeface="Arial" panose="020B0604020202020204" pitchFamily="34" charset="0"/>
              </a:rPr>
              <a:t>While the allegation was concerning on paper, other factors indicated mom was safe parent for child</a:t>
            </a:r>
            <a:endParaRPr dirty="0">
              <a:latin typeface="Arial" panose="020B0604020202020204" pitchFamily="34" charset="0"/>
              <a:cs typeface="Arial" panose="020B0604020202020204" pitchFamily="34" charset="0"/>
            </a:endParaRPr>
          </a:p>
          <a:p>
            <a:pPr marL="1219170" lvl="1" indent="-423323">
              <a:spcBef>
                <a:spcPts val="1200"/>
              </a:spcBef>
              <a:buSzPts val="1400"/>
              <a:buChar char="○"/>
            </a:pPr>
            <a:r>
              <a:rPr lang="en" dirty="0">
                <a:latin typeface="Arial" panose="020B0604020202020204" pitchFamily="34" charset="0"/>
                <a:cs typeface="Arial" panose="020B0604020202020204" pitchFamily="34" charset="0"/>
              </a:rPr>
              <a:t>Mom ensured child was in specialized school for disability</a:t>
            </a:r>
            <a:endParaRPr dirty="0">
              <a:latin typeface="Arial" panose="020B0604020202020204" pitchFamily="34" charset="0"/>
              <a:cs typeface="Arial" panose="020B0604020202020204" pitchFamily="34" charset="0"/>
            </a:endParaRPr>
          </a:p>
          <a:p>
            <a:pPr marL="1219170" lvl="1" indent="-423323">
              <a:spcBef>
                <a:spcPts val="1200"/>
              </a:spcBef>
              <a:buSzPts val="1400"/>
              <a:buChar char="○"/>
            </a:pPr>
            <a:r>
              <a:rPr lang="en" dirty="0">
                <a:latin typeface="Arial" panose="020B0604020202020204" pitchFamily="34" charset="0"/>
                <a:cs typeface="Arial" panose="020B0604020202020204" pitchFamily="34" charset="0"/>
              </a:rPr>
              <a:t>Child and mom both mentioned having a very positive supportive relationship</a:t>
            </a:r>
            <a:endParaRPr dirty="0">
              <a:latin typeface="Arial" panose="020B0604020202020204" pitchFamily="34" charset="0"/>
              <a:cs typeface="Arial" panose="020B0604020202020204" pitchFamily="34" charset="0"/>
            </a:endParaRPr>
          </a:p>
          <a:p>
            <a:pPr marL="1219170" lvl="1" indent="-423323">
              <a:spcBef>
                <a:spcPts val="1200"/>
              </a:spcBef>
              <a:buSzPts val="1400"/>
              <a:buChar char="○"/>
            </a:pPr>
            <a:r>
              <a:rPr lang="en" dirty="0">
                <a:latin typeface="Arial" panose="020B0604020202020204" pitchFamily="34" charset="0"/>
                <a:cs typeface="Arial" panose="020B0604020202020204" pitchFamily="34" charset="0"/>
              </a:rPr>
              <a:t>One of the only episodes child witnessed in 15 years of being with mom</a:t>
            </a:r>
            <a:endParaRPr dirty="0">
              <a:latin typeface="Arial" panose="020B0604020202020204" pitchFamily="34" charset="0"/>
              <a:cs typeface="Arial" panose="020B0604020202020204" pitchFamily="34" charset="0"/>
            </a:endParaRPr>
          </a:p>
          <a:p>
            <a:pPr marL="1219170" lvl="1" indent="-423323">
              <a:spcBef>
                <a:spcPts val="1200"/>
              </a:spcBef>
              <a:buSzPts val="1400"/>
              <a:buChar char="○"/>
            </a:pPr>
            <a:r>
              <a:rPr lang="en" dirty="0">
                <a:latin typeface="Arial" panose="020B0604020202020204" pitchFamily="34" charset="0"/>
                <a:cs typeface="Arial" panose="020B0604020202020204" pitchFamily="34" charset="0"/>
              </a:rPr>
              <a:t>Reason for housing stability was because mom moved child out of home after child reported sexual assault with someone in home</a:t>
            </a:r>
            <a:endParaRPr dirty="0">
              <a:latin typeface="Arial" panose="020B0604020202020204" pitchFamily="34" charset="0"/>
              <a:cs typeface="Arial" panose="020B0604020202020204" pitchFamily="34" charset="0"/>
            </a:endParaRPr>
          </a:p>
          <a:p>
            <a:pPr marL="1219170" lvl="1" indent="-423323">
              <a:spcBef>
                <a:spcPts val="1200"/>
              </a:spcBef>
              <a:buSzPts val="1400"/>
              <a:buChar char="○"/>
            </a:pPr>
            <a:r>
              <a:rPr lang="en" dirty="0">
                <a:latin typeface="Arial" panose="020B0604020202020204" pitchFamily="34" charset="0"/>
                <a:cs typeface="Arial" panose="020B0604020202020204" pitchFamily="34" charset="0"/>
              </a:rPr>
              <a:t>When group home had issues with child, only the mom knew how to meet child’s physical needs and coach people in child’s care </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415600" y="182233"/>
            <a:ext cx="11360800" cy="763600"/>
          </a:xfrm>
          <a:prstGeom prst="rect">
            <a:avLst/>
          </a:prstGeom>
        </p:spPr>
        <p:txBody>
          <a:bodyPr spcFirstLastPara="1" wrap="square" lIns="121900" tIns="121900" rIns="121900" bIns="121900" anchor="t" anchorCtr="0">
            <a:noAutofit/>
          </a:bodyPr>
          <a:lstStyle/>
          <a:p>
            <a:pPr rtl="0"/>
            <a:r>
              <a:rPr lang="en-US" dirty="0"/>
              <a:t>Myths about Schizophrenia</a:t>
            </a:r>
            <a:endParaRPr dirty="0"/>
          </a:p>
        </p:txBody>
      </p:sp>
      <p:sp>
        <p:nvSpPr>
          <p:cNvPr id="121" name="Google Shape;121;p23"/>
          <p:cNvSpPr txBox="1">
            <a:spLocks noGrp="1"/>
          </p:cNvSpPr>
          <p:nvPr>
            <p:ph type="body" idx="1"/>
          </p:nvPr>
        </p:nvSpPr>
        <p:spPr>
          <a:xfrm>
            <a:off x="188260" y="1356967"/>
            <a:ext cx="12003740" cy="4555200"/>
          </a:xfrm>
          <a:prstGeom prst="rect">
            <a:avLst/>
          </a:prstGeom>
        </p:spPr>
        <p:txBody>
          <a:bodyPr spcFirstLastPara="1" wrap="square" lIns="121900" tIns="121900" rIns="121900" bIns="121900" anchor="t" anchorCtr="0">
            <a:normAutofit/>
          </a:bodyPr>
          <a:lstStyle/>
          <a:p>
            <a:pPr marL="609585" indent="-457189">
              <a:spcBef>
                <a:spcPts val="0"/>
              </a:spcBef>
              <a:buSzPts val="1800"/>
              <a:buChar char="●"/>
            </a:pPr>
            <a:r>
              <a:rPr lang="en" sz="2900" dirty="0">
                <a:latin typeface="Arial" panose="020B0604020202020204" pitchFamily="34" charset="0"/>
                <a:cs typeface="Arial" panose="020B0604020202020204" pitchFamily="34" charset="0"/>
              </a:rPr>
              <a:t>People with schizophrenia are not violent, more likely to self harm (40-50%)</a:t>
            </a:r>
            <a:endParaRPr sz="2900" dirty="0">
              <a:latin typeface="Arial" panose="020B0604020202020204" pitchFamily="34" charset="0"/>
              <a:cs typeface="Arial" panose="020B0604020202020204" pitchFamily="34" charset="0"/>
            </a:endParaRPr>
          </a:p>
          <a:p>
            <a:pPr marL="609585" indent="-457189">
              <a:spcBef>
                <a:spcPts val="0"/>
              </a:spcBef>
              <a:buSzPts val="1800"/>
              <a:buChar char="●"/>
            </a:pPr>
            <a:r>
              <a:rPr lang="en" sz="2900" dirty="0">
                <a:latin typeface="Arial" panose="020B0604020202020204" pitchFamily="34" charset="0"/>
                <a:cs typeface="Arial" panose="020B0604020202020204" pitchFamily="34" charset="0"/>
              </a:rPr>
              <a:t>People with schizophrenia are more likely to be victims of violence </a:t>
            </a:r>
            <a:endParaRPr sz="2900" dirty="0">
              <a:latin typeface="Arial" panose="020B0604020202020204" pitchFamily="34" charset="0"/>
              <a:cs typeface="Arial" panose="020B0604020202020204" pitchFamily="34" charset="0"/>
            </a:endParaRPr>
          </a:p>
          <a:p>
            <a:pPr marL="609585" indent="-457189">
              <a:spcBef>
                <a:spcPts val="0"/>
              </a:spcBef>
              <a:buSzPts val="1800"/>
              <a:buChar char="●"/>
            </a:pPr>
            <a:r>
              <a:rPr lang="en" sz="2900" dirty="0">
                <a:latin typeface="Arial" panose="020B0604020202020204" pitchFamily="34" charset="0"/>
                <a:cs typeface="Arial" panose="020B0604020202020204" pitchFamily="34" charset="0"/>
              </a:rPr>
              <a:t>Noticing signs of psychosis can help get help quicker and curb risk </a:t>
            </a:r>
            <a:endParaRPr sz="2900" dirty="0">
              <a:latin typeface="Arial" panose="020B0604020202020204" pitchFamily="34" charset="0"/>
              <a:cs typeface="Arial" panose="020B0604020202020204" pitchFamily="34" charset="0"/>
            </a:endParaRPr>
          </a:p>
        </p:txBody>
      </p:sp>
      <p:pic>
        <p:nvPicPr>
          <p:cNvPr id="122" name="Google Shape;122;p23" descr="Warning signs that psychosis may be imminent include:&#10;&#10;Seeing, hearing, or tasting things that other do not.&#10;&#10;Suspiciousness and a general fear of others' intentions.&#10;&#10;Persistent, unusual thoughts or beliefs.&#10;&#10;Difficulty thinking clearly.&#10;&#10;Withdrawing from family or friends.&#10;&#10;A significant decline in self-care."/>
          <p:cNvPicPr preferRelativeResize="0"/>
          <p:nvPr/>
        </p:nvPicPr>
        <p:blipFill>
          <a:blip r:embed="rId3">
            <a:alphaModFix/>
          </a:blip>
          <a:stretch>
            <a:fillRect/>
          </a:stretch>
        </p:blipFill>
        <p:spPr>
          <a:xfrm>
            <a:off x="415600" y="3619967"/>
            <a:ext cx="5198300" cy="2852933"/>
          </a:xfrm>
          <a:prstGeom prst="rect">
            <a:avLst/>
          </a:prstGeom>
          <a:noFill/>
          <a:ln>
            <a:noFill/>
          </a:ln>
        </p:spPr>
      </p:pic>
      <p:pic>
        <p:nvPicPr>
          <p:cNvPr id="123" name="Google Shape;123;p23" descr="Hallucinations: seeing or hearing things that do not exist, such as a voice making commands.&#10;&#10;Disorganized thinking and speech: impaired communication, including shifting from one thought to the next without a logical connection, or speaking in sentences that do not make sense to others.&#10;&#10;Disorganized or abnormal physical behavior: inappropriate or strange actions, a complete lack of movement or talking, acting with a childlike silliness, unpredictable agitation, repetitive or excessive movement."/>
          <p:cNvPicPr preferRelativeResize="0"/>
          <p:nvPr/>
        </p:nvPicPr>
        <p:blipFill>
          <a:blip r:embed="rId4">
            <a:alphaModFix/>
          </a:blip>
          <a:stretch>
            <a:fillRect/>
          </a:stretch>
        </p:blipFill>
        <p:spPr>
          <a:xfrm>
            <a:off x="5816066" y="3341883"/>
            <a:ext cx="6173767" cy="3409100"/>
          </a:xfrm>
          <a:prstGeom prst="rect">
            <a:avLst/>
          </a:prstGeom>
          <a:noFill/>
          <a:ln>
            <a:noFill/>
          </a:ln>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4"/>
          <p:cNvSpPr txBox="1">
            <a:spLocks noGrp="1"/>
          </p:cNvSpPr>
          <p:nvPr>
            <p:ph type="title"/>
          </p:nvPr>
        </p:nvSpPr>
        <p:spPr>
          <a:xfrm>
            <a:off x="415600" y="284955"/>
            <a:ext cx="11360800" cy="763600"/>
          </a:xfrm>
          <a:prstGeom prst="rect">
            <a:avLst/>
          </a:prstGeom>
        </p:spPr>
        <p:txBody>
          <a:bodyPr spcFirstLastPara="1" wrap="square" lIns="121900" tIns="121900" rIns="121900" bIns="121900" anchor="t" anchorCtr="0">
            <a:noAutofit/>
          </a:bodyPr>
          <a:lstStyle/>
          <a:p>
            <a:pPr rtl="0"/>
            <a:r>
              <a:rPr lang="en" dirty="0"/>
              <a:t>Case example: visual aids </a:t>
            </a:r>
            <a:endParaRPr dirty="0"/>
          </a:p>
        </p:txBody>
      </p:sp>
      <p:sp>
        <p:nvSpPr>
          <p:cNvPr id="129" name="Google Shape;129;p24"/>
          <p:cNvSpPr txBox="1">
            <a:spLocks noGrp="1"/>
          </p:cNvSpPr>
          <p:nvPr>
            <p:ph type="body" idx="1"/>
          </p:nvPr>
        </p:nvSpPr>
        <p:spPr>
          <a:xfrm>
            <a:off x="415600" y="1254245"/>
            <a:ext cx="11360800" cy="4555200"/>
          </a:xfrm>
          <a:prstGeom prst="rect">
            <a:avLst/>
          </a:prstGeom>
        </p:spPr>
        <p:txBody>
          <a:bodyPr spcFirstLastPara="1" wrap="square" lIns="121900" tIns="121900" rIns="121900" bIns="121900" anchor="t" anchorCtr="0">
            <a:normAutofit/>
          </a:bodyPr>
          <a:lstStyle/>
          <a:p>
            <a:pPr marL="609585" indent="-457189">
              <a:spcBef>
                <a:spcPts val="0"/>
              </a:spcBef>
              <a:buSzPts val="1800"/>
              <a:buChar char="●"/>
            </a:pPr>
            <a:r>
              <a:rPr lang="en" dirty="0">
                <a:latin typeface="Arial" panose="020B0604020202020204" pitchFamily="34" charset="0"/>
                <a:cs typeface="Arial" panose="020B0604020202020204" pitchFamily="34" charset="0"/>
              </a:rPr>
              <a:t>Mother with ID was being considered for guardian ad litem because she was not following communication with lawyer. Instead, communicating with plain language and visual aids supported her in avoiding GAL</a:t>
            </a:r>
            <a:endParaRPr dirty="0">
              <a:latin typeface="Arial" panose="020B0604020202020204" pitchFamily="34" charset="0"/>
              <a:cs typeface="Arial" panose="020B0604020202020204" pitchFamily="34" charset="0"/>
            </a:endParaRPr>
          </a:p>
        </p:txBody>
      </p:sp>
      <p:pic>
        <p:nvPicPr>
          <p:cNvPr id="130" name="Google Shape;130;p2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039035" y="3550024"/>
            <a:ext cx="5778399" cy="3071809"/>
          </a:xfrm>
          <a:prstGeom prst="rect">
            <a:avLst/>
          </a:prstGeom>
          <a:noFill/>
          <a:ln>
            <a:noFill/>
          </a:ln>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96DEF9-6890-F8A5-E03B-17C3985B3215}"/>
              </a:ext>
            </a:extLst>
          </p:cNvPr>
          <p:cNvSpPr>
            <a:spLocks noGrp="1"/>
          </p:cNvSpPr>
          <p:nvPr>
            <p:ph type="title"/>
          </p:nvPr>
        </p:nvSpPr>
        <p:spPr/>
        <p:txBody>
          <a:bodyPr/>
          <a:lstStyle/>
          <a:p>
            <a:r>
              <a:rPr lang="en-US" dirty="0"/>
              <a:t>Q&amp;A</a:t>
            </a:r>
          </a:p>
        </p:txBody>
      </p:sp>
      <p:grpSp>
        <p:nvGrpSpPr>
          <p:cNvPr id="4" name="Group 3">
            <a:extLst>
              <a:ext uri="{FF2B5EF4-FFF2-40B4-BE49-F238E27FC236}">
                <a16:creationId xmlns:a16="http://schemas.microsoft.com/office/drawing/2014/main" id="{BC9D144B-E2B4-7724-3428-E6D1C19CFD85}"/>
              </a:ext>
              <a:ext uri="{C183D7F6-B498-43B3-948B-1728B52AA6E4}">
                <adec:decorative xmlns:adec="http://schemas.microsoft.com/office/drawing/2017/decorative" val="1"/>
              </a:ext>
            </a:extLst>
          </p:cNvPr>
          <p:cNvGrpSpPr/>
          <p:nvPr/>
        </p:nvGrpSpPr>
        <p:grpSpPr>
          <a:xfrm>
            <a:off x="4371670" y="1714500"/>
            <a:ext cx="3545231" cy="3634694"/>
            <a:chOff x="2272892" y="1143000"/>
            <a:chExt cx="4726974" cy="4846258"/>
          </a:xfrm>
        </p:grpSpPr>
        <p:grpSp>
          <p:nvGrpSpPr>
            <p:cNvPr id="5" name="Group 4">
              <a:extLst>
                <a:ext uri="{FF2B5EF4-FFF2-40B4-BE49-F238E27FC236}">
                  <a16:creationId xmlns:a16="http://schemas.microsoft.com/office/drawing/2014/main" id="{7A632511-6AC6-263D-0184-B4E3FDE858FB}"/>
                </a:ext>
              </a:extLst>
            </p:cNvPr>
            <p:cNvGrpSpPr/>
            <p:nvPr/>
          </p:nvGrpSpPr>
          <p:grpSpPr>
            <a:xfrm>
              <a:off x="2648957" y="1758465"/>
              <a:ext cx="1269051" cy="1878703"/>
              <a:chOff x="1783464" y="2451957"/>
              <a:chExt cx="328801" cy="486757"/>
            </a:xfrm>
            <a:solidFill>
              <a:srgbClr val="BFC8D8"/>
            </a:solidFill>
          </p:grpSpPr>
          <p:sp>
            <p:nvSpPr>
              <p:cNvPr id="38" name="Freeform 38">
                <a:extLst>
                  <a:ext uri="{FF2B5EF4-FFF2-40B4-BE49-F238E27FC236}">
                    <a16:creationId xmlns:a16="http://schemas.microsoft.com/office/drawing/2014/main" id="{FE49C096-B8DD-20D8-C634-54A334A698F4}"/>
                  </a:ext>
                </a:extLst>
              </p:cNvPr>
              <p:cNvSpPr>
                <a:spLocks/>
              </p:cNvSpPr>
              <p:nvPr/>
            </p:nvSpPr>
            <p:spPr bwMode="auto">
              <a:xfrm>
                <a:off x="1783464" y="2451957"/>
                <a:ext cx="328801" cy="348142"/>
              </a:xfrm>
              <a:custGeom>
                <a:avLst/>
                <a:gdLst>
                  <a:gd name="T0" fmla="*/ 0 w 209"/>
                  <a:gd name="T1" fmla="*/ 99 h 220"/>
                  <a:gd name="T2" fmla="*/ 60 w 209"/>
                  <a:gd name="T3" fmla="*/ 99 h 220"/>
                  <a:gd name="T4" fmla="*/ 70 w 209"/>
                  <a:gd name="T5" fmla="*/ 66 h 220"/>
                  <a:gd name="T6" fmla="*/ 104 w 209"/>
                  <a:gd name="T7" fmla="*/ 51 h 220"/>
                  <a:gd name="T8" fmla="*/ 137 w 209"/>
                  <a:gd name="T9" fmla="*/ 63 h 220"/>
                  <a:gd name="T10" fmla="*/ 146 w 209"/>
                  <a:gd name="T11" fmla="*/ 92 h 220"/>
                  <a:gd name="T12" fmla="*/ 138 w 209"/>
                  <a:gd name="T13" fmla="*/ 117 h 220"/>
                  <a:gd name="T14" fmla="*/ 126 w 209"/>
                  <a:gd name="T15" fmla="*/ 129 h 220"/>
                  <a:gd name="T16" fmla="*/ 111 w 209"/>
                  <a:gd name="T17" fmla="*/ 141 h 220"/>
                  <a:gd name="T18" fmla="*/ 84 w 209"/>
                  <a:gd name="T19" fmla="*/ 172 h 220"/>
                  <a:gd name="T20" fmla="*/ 77 w 209"/>
                  <a:gd name="T21" fmla="*/ 220 h 220"/>
                  <a:gd name="T22" fmla="*/ 133 w 209"/>
                  <a:gd name="T23" fmla="*/ 220 h 220"/>
                  <a:gd name="T24" fmla="*/ 135 w 209"/>
                  <a:gd name="T25" fmla="*/ 195 h 220"/>
                  <a:gd name="T26" fmla="*/ 151 w 209"/>
                  <a:gd name="T27" fmla="*/ 174 h 220"/>
                  <a:gd name="T28" fmla="*/ 166 w 209"/>
                  <a:gd name="T29" fmla="*/ 162 h 220"/>
                  <a:gd name="T30" fmla="*/ 196 w 209"/>
                  <a:gd name="T31" fmla="*/ 134 h 220"/>
                  <a:gd name="T32" fmla="*/ 209 w 209"/>
                  <a:gd name="T33" fmla="*/ 89 h 220"/>
                  <a:gd name="T34" fmla="*/ 178 w 209"/>
                  <a:gd name="T35" fmla="*/ 23 h 220"/>
                  <a:gd name="T36" fmla="*/ 101 w 209"/>
                  <a:gd name="T37" fmla="*/ 0 h 220"/>
                  <a:gd name="T38" fmla="*/ 41 w 209"/>
                  <a:gd name="T39" fmla="*/ 16 h 220"/>
                  <a:gd name="T40" fmla="*/ 0 w 209"/>
                  <a:gd name="T41" fmla="*/ 9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220">
                    <a:moveTo>
                      <a:pt x="0" y="99"/>
                    </a:moveTo>
                    <a:cubicBezTo>
                      <a:pt x="60" y="99"/>
                      <a:pt x="60" y="99"/>
                      <a:pt x="60" y="99"/>
                    </a:cubicBezTo>
                    <a:cubicBezTo>
                      <a:pt x="60" y="88"/>
                      <a:pt x="63" y="77"/>
                      <a:pt x="70" y="66"/>
                    </a:cubicBezTo>
                    <a:cubicBezTo>
                      <a:pt x="76" y="56"/>
                      <a:pt x="88" y="51"/>
                      <a:pt x="104" y="51"/>
                    </a:cubicBezTo>
                    <a:cubicBezTo>
                      <a:pt x="120" y="51"/>
                      <a:pt x="131" y="55"/>
                      <a:pt x="137" y="63"/>
                    </a:cubicBezTo>
                    <a:cubicBezTo>
                      <a:pt x="143" y="72"/>
                      <a:pt x="146" y="82"/>
                      <a:pt x="146" y="92"/>
                    </a:cubicBezTo>
                    <a:cubicBezTo>
                      <a:pt x="146" y="101"/>
                      <a:pt x="143" y="109"/>
                      <a:pt x="138" y="117"/>
                    </a:cubicBezTo>
                    <a:cubicBezTo>
                      <a:pt x="135" y="121"/>
                      <a:pt x="131" y="125"/>
                      <a:pt x="126" y="129"/>
                    </a:cubicBezTo>
                    <a:cubicBezTo>
                      <a:pt x="111" y="141"/>
                      <a:pt x="111" y="141"/>
                      <a:pt x="111" y="141"/>
                    </a:cubicBezTo>
                    <a:cubicBezTo>
                      <a:pt x="96" y="152"/>
                      <a:pt x="87" y="163"/>
                      <a:pt x="84" y="172"/>
                    </a:cubicBezTo>
                    <a:cubicBezTo>
                      <a:pt x="80" y="180"/>
                      <a:pt x="78" y="196"/>
                      <a:pt x="77" y="220"/>
                    </a:cubicBezTo>
                    <a:cubicBezTo>
                      <a:pt x="133" y="220"/>
                      <a:pt x="133" y="220"/>
                      <a:pt x="133" y="220"/>
                    </a:cubicBezTo>
                    <a:cubicBezTo>
                      <a:pt x="133" y="209"/>
                      <a:pt x="134" y="201"/>
                      <a:pt x="135" y="195"/>
                    </a:cubicBezTo>
                    <a:cubicBezTo>
                      <a:pt x="138" y="187"/>
                      <a:pt x="143" y="180"/>
                      <a:pt x="151" y="174"/>
                    </a:cubicBezTo>
                    <a:cubicBezTo>
                      <a:pt x="166" y="162"/>
                      <a:pt x="166" y="162"/>
                      <a:pt x="166" y="162"/>
                    </a:cubicBezTo>
                    <a:cubicBezTo>
                      <a:pt x="181" y="151"/>
                      <a:pt x="191" y="141"/>
                      <a:pt x="196" y="134"/>
                    </a:cubicBezTo>
                    <a:cubicBezTo>
                      <a:pt x="205" y="122"/>
                      <a:pt x="209" y="107"/>
                      <a:pt x="209" y="89"/>
                    </a:cubicBezTo>
                    <a:cubicBezTo>
                      <a:pt x="209" y="60"/>
                      <a:pt x="199" y="38"/>
                      <a:pt x="178" y="23"/>
                    </a:cubicBezTo>
                    <a:cubicBezTo>
                      <a:pt x="158" y="8"/>
                      <a:pt x="132" y="0"/>
                      <a:pt x="101" y="0"/>
                    </a:cubicBezTo>
                    <a:cubicBezTo>
                      <a:pt x="77" y="0"/>
                      <a:pt x="57" y="6"/>
                      <a:pt x="41" y="16"/>
                    </a:cubicBezTo>
                    <a:cubicBezTo>
                      <a:pt x="16" y="33"/>
                      <a:pt x="2" y="60"/>
                      <a:pt x="0" y="99"/>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600" dirty="0">
                  <a:ln>
                    <a:solidFill>
                      <a:schemeClr val="accent2"/>
                    </a:solidFill>
                  </a:ln>
                  <a:cs typeface="Arial" panose="020B0604020202020204" pitchFamily="34" charset="0"/>
                </a:endParaRPr>
              </a:p>
            </p:txBody>
          </p:sp>
          <p:sp>
            <p:nvSpPr>
              <p:cNvPr id="39" name="Rectangle 39">
                <a:extLst>
                  <a:ext uri="{FF2B5EF4-FFF2-40B4-BE49-F238E27FC236}">
                    <a16:creationId xmlns:a16="http://schemas.microsoft.com/office/drawing/2014/main" id="{ADFB382D-ED71-3F61-C596-E2A1AEEF951A}"/>
                  </a:ext>
                </a:extLst>
              </p:cNvPr>
              <p:cNvSpPr>
                <a:spLocks noChangeArrowheads="1"/>
              </p:cNvSpPr>
              <p:nvPr/>
            </p:nvSpPr>
            <p:spPr bwMode="auto">
              <a:xfrm>
                <a:off x="1901122" y="2843620"/>
                <a:ext cx="98317" cy="95094"/>
              </a:xfrm>
              <a:prstGeom prst="rect">
                <a:avLst/>
              </a:prstGeom>
              <a:grpFill/>
              <a:ln>
                <a:noFill/>
              </a:ln>
            </p:spPr>
            <p:txBody>
              <a:bodyPr vert="horz" wrap="square" lIns="68580" tIns="34290" rIns="68580" bIns="34290" numCol="1" anchor="t" anchorCtr="0" compatLnSpc="1">
                <a:prstTxWarp prst="textNoShape">
                  <a:avLst/>
                </a:prstTxWarp>
              </a:bodyPr>
              <a:lstStyle/>
              <a:p>
                <a:endParaRPr lang="en-US" sz="600" dirty="0">
                  <a:ln>
                    <a:solidFill>
                      <a:schemeClr val="accent2"/>
                    </a:solidFill>
                  </a:ln>
                  <a:cs typeface="Arial" panose="020B0604020202020204" pitchFamily="34" charset="0"/>
                </a:endParaRPr>
              </a:p>
            </p:txBody>
          </p:sp>
        </p:grpSp>
        <p:grpSp>
          <p:nvGrpSpPr>
            <p:cNvPr id="6" name="Group 5">
              <a:extLst>
                <a:ext uri="{FF2B5EF4-FFF2-40B4-BE49-F238E27FC236}">
                  <a16:creationId xmlns:a16="http://schemas.microsoft.com/office/drawing/2014/main" id="{854DE612-2072-1C1E-2512-54BA0950BC24}"/>
                </a:ext>
              </a:extLst>
            </p:cNvPr>
            <p:cNvGrpSpPr/>
            <p:nvPr/>
          </p:nvGrpSpPr>
          <p:grpSpPr>
            <a:xfrm>
              <a:off x="3153922" y="3144954"/>
              <a:ext cx="2881246" cy="2844304"/>
              <a:chOff x="3203421" y="2916550"/>
              <a:chExt cx="2907375" cy="2870099"/>
            </a:xfrm>
          </p:grpSpPr>
          <p:sp>
            <p:nvSpPr>
              <p:cNvPr id="27" name="Freeform 26">
                <a:extLst>
                  <a:ext uri="{FF2B5EF4-FFF2-40B4-BE49-F238E27FC236}">
                    <a16:creationId xmlns:a16="http://schemas.microsoft.com/office/drawing/2014/main" id="{446FA7FA-D0C5-F88D-1C1C-0F5281AD1A4C}"/>
                  </a:ext>
                </a:extLst>
              </p:cNvPr>
              <p:cNvSpPr/>
              <p:nvPr/>
            </p:nvSpPr>
            <p:spPr>
              <a:xfrm>
                <a:off x="3437047" y="3769293"/>
                <a:ext cx="389375" cy="389375"/>
              </a:xfrm>
              <a:custGeom>
                <a:avLst/>
                <a:gdLst>
                  <a:gd name="connsiteX0" fmla="*/ 194688 w 389375"/>
                  <a:gd name="connsiteY0" fmla="*/ 389376 h 389375"/>
                  <a:gd name="connsiteX1" fmla="*/ 389376 w 389375"/>
                  <a:gd name="connsiteY1" fmla="*/ 194688 h 389375"/>
                  <a:gd name="connsiteX2" fmla="*/ 194688 w 389375"/>
                  <a:gd name="connsiteY2" fmla="*/ 0 h 389375"/>
                  <a:gd name="connsiteX3" fmla="*/ 0 w 389375"/>
                  <a:gd name="connsiteY3" fmla="*/ 194688 h 389375"/>
                  <a:gd name="connsiteX4" fmla="*/ 194688 w 389375"/>
                  <a:gd name="connsiteY4" fmla="*/ 389376 h 389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375" h="389375">
                    <a:moveTo>
                      <a:pt x="194688" y="389376"/>
                    </a:moveTo>
                    <a:cubicBezTo>
                      <a:pt x="302210" y="389376"/>
                      <a:pt x="389376" y="302210"/>
                      <a:pt x="389376" y="194688"/>
                    </a:cubicBezTo>
                    <a:cubicBezTo>
                      <a:pt x="389376" y="87166"/>
                      <a:pt x="302210" y="0"/>
                      <a:pt x="194688" y="0"/>
                    </a:cubicBezTo>
                    <a:cubicBezTo>
                      <a:pt x="87166" y="0"/>
                      <a:pt x="0" y="87166"/>
                      <a:pt x="0" y="194688"/>
                    </a:cubicBezTo>
                    <a:cubicBezTo>
                      <a:pt x="0" y="302210"/>
                      <a:pt x="87166" y="389376"/>
                      <a:pt x="194688" y="389376"/>
                    </a:cubicBezTo>
                    <a:close/>
                  </a:path>
                </a:pathLst>
              </a:custGeom>
              <a:solidFill>
                <a:schemeClr val="tx2">
                  <a:alpha val="50000"/>
                </a:schemeClr>
              </a:solidFill>
              <a:ln w="38894" cap="flat">
                <a:noFill/>
                <a:prstDash val="solid"/>
                <a:miter/>
              </a:ln>
            </p:spPr>
            <p:txBody>
              <a:bodyPr rtlCol="0" anchor="ctr"/>
              <a:lstStyle/>
              <a:p>
                <a:endParaRPr lang="en-US" dirty="0"/>
              </a:p>
            </p:txBody>
          </p:sp>
          <p:sp>
            <p:nvSpPr>
              <p:cNvPr id="28" name="Freeform 27">
                <a:extLst>
                  <a:ext uri="{FF2B5EF4-FFF2-40B4-BE49-F238E27FC236}">
                    <a16:creationId xmlns:a16="http://schemas.microsoft.com/office/drawing/2014/main" id="{15334D93-EBD8-36FB-F5C0-14B17B181613}"/>
                  </a:ext>
                </a:extLst>
              </p:cNvPr>
              <p:cNvSpPr/>
              <p:nvPr/>
            </p:nvSpPr>
            <p:spPr>
              <a:xfrm>
                <a:off x="3439742" y="4208935"/>
                <a:ext cx="873400" cy="1547342"/>
              </a:xfrm>
              <a:custGeom>
                <a:avLst/>
                <a:gdLst>
                  <a:gd name="connsiteX0" fmla="*/ 445866 w 873400"/>
                  <a:gd name="connsiteY0" fmla="*/ 390897 h 1547342"/>
                  <a:gd name="connsiteX1" fmla="*/ 503494 w 873400"/>
                  <a:gd name="connsiteY1" fmla="*/ 409587 h 1547342"/>
                  <a:gd name="connsiteX2" fmla="*/ 776057 w 873400"/>
                  <a:gd name="connsiteY2" fmla="*/ 409587 h 1547342"/>
                  <a:gd name="connsiteX3" fmla="*/ 873401 w 873400"/>
                  <a:gd name="connsiteY3" fmla="*/ 312243 h 1547342"/>
                  <a:gd name="connsiteX4" fmla="*/ 776057 w 873400"/>
                  <a:gd name="connsiteY4" fmla="*/ 214899 h 1547342"/>
                  <a:gd name="connsiteX5" fmla="*/ 535422 w 873400"/>
                  <a:gd name="connsiteY5" fmla="*/ 214899 h 1547342"/>
                  <a:gd name="connsiteX6" fmla="*/ 350079 w 873400"/>
                  <a:gd name="connsiteY6" fmla="*/ 79007 h 1547342"/>
                  <a:gd name="connsiteX7" fmla="*/ 174082 w 873400"/>
                  <a:gd name="connsiteY7" fmla="*/ 1131 h 1547342"/>
                  <a:gd name="connsiteX8" fmla="*/ 31 w 873400"/>
                  <a:gd name="connsiteY8" fmla="*/ 201660 h 1547342"/>
                  <a:gd name="connsiteX9" fmla="*/ 31 w 873400"/>
                  <a:gd name="connsiteY9" fmla="*/ 760025 h 1547342"/>
                  <a:gd name="connsiteX10" fmla="*/ 194719 w 873400"/>
                  <a:gd name="connsiteY10" fmla="*/ 954713 h 1547342"/>
                  <a:gd name="connsiteX11" fmla="*/ 386681 w 873400"/>
                  <a:gd name="connsiteY11" fmla="*/ 954713 h 1547342"/>
                  <a:gd name="connsiteX12" fmla="*/ 386681 w 873400"/>
                  <a:gd name="connsiteY12" fmla="*/ 954713 h 1547342"/>
                  <a:gd name="connsiteX13" fmla="*/ 620306 w 873400"/>
                  <a:gd name="connsiteY13" fmla="*/ 954713 h 1547342"/>
                  <a:gd name="connsiteX14" fmla="*/ 620306 w 873400"/>
                  <a:gd name="connsiteY14" fmla="*/ 1449999 h 1547342"/>
                  <a:gd name="connsiteX15" fmla="*/ 717650 w 873400"/>
                  <a:gd name="connsiteY15" fmla="*/ 1547343 h 1547342"/>
                  <a:gd name="connsiteX16" fmla="*/ 814994 w 873400"/>
                  <a:gd name="connsiteY16" fmla="*/ 1449999 h 1547342"/>
                  <a:gd name="connsiteX17" fmla="*/ 814994 w 873400"/>
                  <a:gd name="connsiteY17" fmla="*/ 856201 h 1547342"/>
                  <a:gd name="connsiteX18" fmla="*/ 717650 w 873400"/>
                  <a:gd name="connsiteY18" fmla="*/ 758857 h 1547342"/>
                  <a:gd name="connsiteX19" fmla="*/ 386681 w 873400"/>
                  <a:gd name="connsiteY19" fmla="*/ 758857 h 1547342"/>
                  <a:gd name="connsiteX20" fmla="*/ 386681 w 873400"/>
                  <a:gd name="connsiteY20" fmla="*/ 346897 h 154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73400" h="1547342">
                    <a:moveTo>
                      <a:pt x="445866" y="390897"/>
                    </a:moveTo>
                    <a:cubicBezTo>
                      <a:pt x="462648" y="403002"/>
                      <a:pt x="482802" y="409540"/>
                      <a:pt x="503494" y="409587"/>
                    </a:cubicBezTo>
                    <a:lnTo>
                      <a:pt x="776057" y="409587"/>
                    </a:lnTo>
                    <a:cubicBezTo>
                      <a:pt x="829818" y="409587"/>
                      <a:pt x="873401" y="366004"/>
                      <a:pt x="873401" y="312243"/>
                    </a:cubicBezTo>
                    <a:cubicBezTo>
                      <a:pt x="873401" y="258482"/>
                      <a:pt x="829818" y="214899"/>
                      <a:pt x="776057" y="214899"/>
                    </a:cubicBezTo>
                    <a:lnTo>
                      <a:pt x="535422" y="214899"/>
                    </a:lnTo>
                    <a:lnTo>
                      <a:pt x="350079" y="79007"/>
                    </a:lnTo>
                    <a:cubicBezTo>
                      <a:pt x="309604" y="23392"/>
                      <a:pt x="242464" y="-6317"/>
                      <a:pt x="174082" y="1131"/>
                    </a:cubicBezTo>
                    <a:cubicBezTo>
                      <a:pt x="73335" y="13658"/>
                      <a:pt x="-1741" y="100154"/>
                      <a:pt x="31" y="201660"/>
                    </a:cubicBezTo>
                    <a:lnTo>
                      <a:pt x="31" y="760025"/>
                    </a:lnTo>
                    <a:cubicBezTo>
                      <a:pt x="31" y="867547"/>
                      <a:pt x="87196" y="954713"/>
                      <a:pt x="194719" y="954713"/>
                    </a:cubicBezTo>
                    <a:lnTo>
                      <a:pt x="386681" y="954713"/>
                    </a:lnTo>
                    <a:lnTo>
                      <a:pt x="386681" y="954713"/>
                    </a:lnTo>
                    <a:lnTo>
                      <a:pt x="620306" y="954713"/>
                    </a:lnTo>
                    <a:lnTo>
                      <a:pt x="620306" y="1449999"/>
                    </a:lnTo>
                    <a:cubicBezTo>
                      <a:pt x="620306" y="1503760"/>
                      <a:pt x="663889" y="1547343"/>
                      <a:pt x="717650" y="1547343"/>
                    </a:cubicBezTo>
                    <a:cubicBezTo>
                      <a:pt x="771411" y="1547343"/>
                      <a:pt x="814994" y="1503760"/>
                      <a:pt x="814994" y="1449999"/>
                    </a:cubicBezTo>
                    <a:lnTo>
                      <a:pt x="814994" y="856201"/>
                    </a:lnTo>
                    <a:cubicBezTo>
                      <a:pt x="814994" y="802440"/>
                      <a:pt x="771411" y="758857"/>
                      <a:pt x="717650" y="758857"/>
                    </a:cubicBezTo>
                    <a:lnTo>
                      <a:pt x="386681" y="758857"/>
                    </a:lnTo>
                    <a:lnTo>
                      <a:pt x="386681" y="346897"/>
                    </a:lnTo>
                    <a:close/>
                  </a:path>
                </a:pathLst>
              </a:custGeom>
              <a:solidFill>
                <a:schemeClr val="tx2">
                  <a:alpha val="50000"/>
                </a:schemeClr>
              </a:solidFill>
              <a:ln w="38894"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FAB1E491-FCBF-4B9E-8269-FE52068EB635}"/>
                  </a:ext>
                </a:extLst>
              </p:cNvPr>
              <p:cNvSpPr/>
              <p:nvPr/>
            </p:nvSpPr>
            <p:spPr>
              <a:xfrm>
                <a:off x="5487796" y="3769293"/>
                <a:ext cx="389375" cy="389375"/>
              </a:xfrm>
              <a:custGeom>
                <a:avLst/>
                <a:gdLst>
                  <a:gd name="connsiteX0" fmla="*/ 194688 w 389375"/>
                  <a:gd name="connsiteY0" fmla="*/ 389376 h 389375"/>
                  <a:gd name="connsiteX1" fmla="*/ 389376 w 389375"/>
                  <a:gd name="connsiteY1" fmla="*/ 194688 h 389375"/>
                  <a:gd name="connsiteX2" fmla="*/ 194688 w 389375"/>
                  <a:gd name="connsiteY2" fmla="*/ 0 h 389375"/>
                  <a:gd name="connsiteX3" fmla="*/ 0 w 389375"/>
                  <a:gd name="connsiteY3" fmla="*/ 194688 h 389375"/>
                  <a:gd name="connsiteX4" fmla="*/ 194688 w 389375"/>
                  <a:gd name="connsiteY4" fmla="*/ 389376 h 389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375" h="389375">
                    <a:moveTo>
                      <a:pt x="194688" y="389376"/>
                    </a:moveTo>
                    <a:cubicBezTo>
                      <a:pt x="302210" y="389376"/>
                      <a:pt x="389376" y="302210"/>
                      <a:pt x="389376" y="194688"/>
                    </a:cubicBezTo>
                    <a:cubicBezTo>
                      <a:pt x="389376" y="87166"/>
                      <a:pt x="302210" y="0"/>
                      <a:pt x="194688" y="0"/>
                    </a:cubicBezTo>
                    <a:cubicBezTo>
                      <a:pt x="87166" y="0"/>
                      <a:pt x="0" y="87166"/>
                      <a:pt x="0" y="194688"/>
                    </a:cubicBezTo>
                    <a:cubicBezTo>
                      <a:pt x="0" y="302210"/>
                      <a:pt x="87166" y="389376"/>
                      <a:pt x="194688" y="389376"/>
                    </a:cubicBezTo>
                    <a:close/>
                  </a:path>
                </a:pathLst>
              </a:custGeom>
              <a:solidFill>
                <a:srgbClr val="83B3BF"/>
              </a:solidFill>
              <a:ln w="38894" cap="flat">
                <a:noFill/>
                <a:prstDash val="solid"/>
                <a:miter/>
              </a:ln>
            </p:spPr>
            <p:txBody>
              <a:bodyPr rtlCol="0" anchor="ctr"/>
              <a:lstStyle/>
              <a:p>
                <a:endParaRPr lang="en-US" dirty="0"/>
              </a:p>
            </p:txBody>
          </p:sp>
          <p:sp>
            <p:nvSpPr>
              <p:cNvPr id="30" name="Freeform 29">
                <a:extLst>
                  <a:ext uri="{FF2B5EF4-FFF2-40B4-BE49-F238E27FC236}">
                    <a16:creationId xmlns:a16="http://schemas.microsoft.com/office/drawing/2014/main" id="{F135F5FE-CB89-51BB-8E6A-37B6B7AA21AD}"/>
                  </a:ext>
                </a:extLst>
              </p:cNvPr>
              <p:cNvSpPr/>
              <p:nvPr/>
            </p:nvSpPr>
            <p:spPr>
              <a:xfrm>
                <a:off x="5001076" y="4206988"/>
                <a:ext cx="872623" cy="1549289"/>
              </a:xfrm>
              <a:custGeom>
                <a:avLst/>
                <a:gdLst>
                  <a:gd name="connsiteX0" fmla="*/ 699319 w 872623"/>
                  <a:gd name="connsiteY0" fmla="*/ 1131 h 1549289"/>
                  <a:gd name="connsiteX1" fmla="*/ 523321 w 872623"/>
                  <a:gd name="connsiteY1" fmla="*/ 79007 h 1549289"/>
                  <a:gd name="connsiteX2" fmla="*/ 337978 w 872623"/>
                  <a:gd name="connsiteY2" fmla="*/ 216846 h 1549289"/>
                  <a:gd name="connsiteX3" fmla="*/ 97344 w 872623"/>
                  <a:gd name="connsiteY3" fmla="*/ 216846 h 1549289"/>
                  <a:gd name="connsiteX4" fmla="*/ 0 w 872623"/>
                  <a:gd name="connsiteY4" fmla="*/ 314190 h 1549289"/>
                  <a:gd name="connsiteX5" fmla="*/ 97344 w 872623"/>
                  <a:gd name="connsiteY5" fmla="*/ 411534 h 1549289"/>
                  <a:gd name="connsiteX6" fmla="*/ 369907 w 872623"/>
                  <a:gd name="connsiteY6" fmla="*/ 411534 h 1549289"/>
                  <a:gd name="connsiteX7" fmla="*/ 427535 w 872623"/>
                  <a:gd name="connsiteY7" fmla="*/ 392844 h 1549289"/>
                  <a:gd name="connsiteX8" fmla="*/ 486720 w 872623"/>
                  <a:gd name="connsiteY8" fmla="*/ 348844 h 1549289"/>
                  <a:gd name="connsiteX9" fmla="*/ 486720 w 872623"/>
                  <a:gd name="connsiteY9" fmla="*/ 761972 h 1549289"/>
                  <a:gd name="connsiteX10" fmla="*/ 156918 w 872623"/>
                  <a:gd name="connsiteY10" fmla="*/ 761972 h 1549289"/>
                  <a:gd name="connsiteX11" fmla="*/ 59574 w 872623"/>
                  <a:gd name="connsiteY11" fmla="*/ 859316 h 1549289"/>
                  <a:gd name="connsiteX12" fmla="*/ 59574 w 872623"/>
                  <a:gd name="connsiteY12" fmla="*/ 1451946 h 1549289"/>
                  <a:gd name="connsiteX13" fmla="*/ 156918 w 872623"/>
                  <a:gd name="connsiteY13" fmla="*/ 1549290 h 1549289"/>
                  <a:gd name="connsiteX14" fmla="*/ 254262 w 872623"/>
                  <a:gd name="connsiteY14" fmla="*/ 1451946 h 1549289"/>
                  <a:gd name="connsiteX15" fmla="*/ 254262 w 872623"/>
                  <a:gd name="connsiteY15" fmla="*/ 956660 h 1549289"/>
                  <a:gd name="connsiteX16" fmla="*/ 487888 w 872623"/>
                  <a:gd name="connsiteY16" fmla="*/ 956660 h 1549289"/>
                  <a:gd name="connsiteX17" fmla="*/ 487888 w 872623"/>
                  <a:gd name="connsiteY17" fmla="*/ 956660 h 1549289"/>
                  <a:gd name="connsiteX18" fmla="*/ 677903 w 872623"/>
                  <a:gd name="connsiteY18" fmla="*/ 956660 h 1549289"/>
                  <a:gd name="connsiteX19" fmla="*/ 872591 w 872623"/>
                  <a:gd name="connsiteY19" fmla="*/ 761972 h 1549289"/>
                  <a:gd name="connsiteX20" fmla="*/ 872591 w 872623"/>
                  <a:gd name="connsiteY20" fmla="*/ 201660 h 1549289"/>
                  <a:gd name="connsiteX21" fmla="*/ 699319 w 872623"/>
                  <a:gd name="connsiteY21" fmla="*/ 1131 h 154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72623" h="1549289">
                    <a:moveTo>
                      <a:pt x="699319" y="1131"/>
                    </a:moveTo>
                    <a:cubicBezTo>
                      <a:pt x="630937" y="-6317"/>
                      <a:pt x="563797" y="23392"/>
                      <a:pt x="523321" y="79007"/>
                    </a:cubicBezTo>
                    <a:lnTo>
                      <a:pt x="337978" y="216846"/>
                    </a:lnTo>
                    <a:lnTo>
                      <a:pt x="97344" y="216846"/>
                    </a:lnTo>
                    <a:cubicBezTo>
                      <a:pt x="43583" y="216846"/>
                      <a:pt x="0" y="260429"/>
                      <a:pt x="0" y="314190"/>
                    </a:cubicBezTo>
                    <a:cubicBezTo>
                      <a:pt x="0" y="367951"/>
                      <a:pt x="43583" y="411534"/>
                      <a:pt x="97344" y="411534"/>
                    </a:cubicBezTo>
                    <a:lnTo>
                      <a:pt x="369907" y="411534"/>
                    </a:lnTo>
                    <a:cubicBezTo>
                      <a:pt x="390598" y="411487"/>
                      <a:pt x="410753" y="404949"/>
                      <a:pt x="427535" y="392844"/>
                    </a:cubicBezTo>
                    <a:lnTo>
                      <a:pt x="486720" y="348844"/>
                    </a:lnTo>
                    <a:lnTo>
                      <a:pt x="486720" y="761972"/>
                    </a:lnTo>
                    <a:lnTo>
                      <a:pt x="156918" y="761972"/>
                    </a:lnTo>
                    <a:cubicBezTo>
                      <a:pt x="103157" y="761972"/>
                      <a:pt x="59574" y="805555"/>
                      <a:pt x="59574" y="859316"/>
                    </a:cubicBezTo>
                    <a:lnTo>
                      <a:pt x="59574" y="1451946"/>
                    </a:lnTo>
                    <a:cubicBezTo>
                      <a:pt x="59574" y="1505707"/>
                      <a:pt x="103157" y="1549290"/>
                      <a:pt x="156918" y="1549290"/>
                    </a:cubicBezTo>
                    <a:cubicBezTo>
                      <a:pt x="210680" y="1549290"/>
                      <a:pt x="254262" y="1505707"/>
                      <a:pt x="254262" y="1451946"/>
                    </a:cubicBezTo>
                    <a:lnTo>
                      <a:pt x="254262" y="956660"/>
                    </a:lnTo>
                    <a:lnTo>
                      <a:pt x="487888" y="956660"/>
                    </a:lnTo>
                    <a:lnTo>
                      <a:pt x="487888" y="956660"/>
                    </a:lnTo>
                    <a:lnTo>
                      <a:pt x="677903" y="956660"/>
                    </a:lnTo>
                    <a:cubicBezTo>
                      <a:pt x="785425" y="956660"/>
                      <a:pt x="872591" y="869494"/>
                      <a:pt x="872591" y="761972"/>
                    </a:cubicBezTo>
                    <a:lnTo>
                      <a:pt x="872591" y="201660"/>
                    </a:lnTo>
                    <a:cubicBezTo>
                      <a:pt x="874410" y="100415"/>
                      <a:pt x="799754" y="14020"/>
                      <a:pt x="699319" y="1131"/>
                    </a:cubicBezTo>
                    <a:close/>
                  </a:path>
                </a:pathLst>
              </a:custGeom>
              <a:solidFill>
                <a:srgbClr val="83B3BF"/>
              </a:solidFill>
              <a:ln w="38894"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29645B6C-2AF8-D43F-674B-F003B88C6B4B}"/>
                  </a:ext>
                </a:extLst>
              </p:cNvPr>
              <p:cNvSpPr/>
              <p:nvPr/>
            </p:nvSpPr>
            <p:spPr>
              <a:xfrm>
                <a:off x="3917295" y="4696397"/>
                <a:ext cx="1479627" cy="1090252"/>
              </a:xfrm>
              <a:custGeom>
                <a:avLst/>
                <a:gdLst>
                  <a:gd name="connsiteX0" fmla="*/ 1401753 w 1479627"/>
                  <a:gd name="connsiteY0" fmla="*/ 0 h 1090252"/>
                  <a:gd name="connsiteX1" fmla="*/ 77875 w 1479627"/>
                  <a:gd name="connsiteY1" fmla="*/ 0 h 1090252"/>
                  <a:gd name="connsiteX2" fmla="*/ 0 w 1479627"/>
                  <a:gd name="connsiteY2" fmla="*/ 77875 h 1090252"/>
                  <a:gd name="connsiteX3" fmla="*/ 77875 w 1479627"/>
                  <a:gd name="connsiteY3" fmla="*/ 155750 h 1090252"/>
                  <a:gd name="connsiteX4" fmla="*/ 661939 w 1479627"/>
                  <a:gd name="connsiteY4" fmla="*/ 155750 h 1090252"/>
                  <a:gd name="connsiteX5" fmla="*/ 661939 w 1479627"/>
                  <a:gd name="connsiteY5" fmla="*/ 934502 h 1090252"/>
                  <a:gd name="connsiteX6" fmla="*/ 428313 w 1479627"/>
                  <a:gd name="connsiteY6" fmla="*/ 934502 h 1090252"/>
                  <a:gd name="connsiteX7" fmla="*/ 428313 w 1479627"/>
                  <a:gd name="connsiteY7" fmla="*/ 1090252 h 1090252"/>
                  <a:gd name="connsiteX8" fmla="*/ 1051315 w 1479627"/>
                  <a:gd name="connsiteY8" fmla="*/ 1090252 h 1090252"/>
                  <a:gd name="connsiteX9" fmla="*/ 1051315 w 1479627"/>
                  <a:gd name="connsiteY9" fmla="*/ 934502 h 1090252"/>
                  <a:gd name="connsiteX10" fmla="*/ 817689 w 1479627"/>
                  <a:gd name="connsiteY10" fmla="*/ 934502 h 1090252"/>
                  <a:gd name="connsiteX11" fmla="*/ 817689 w 1479627"/>
                  <a:gd name="connsiteY11" fmla="*/ 155750 h 1090252"/>
                  <a:gd name="connsiteX12" fmla="*/ 1401753 w 1479627"/>
                  <a:gd name="connsiteY12" fmla="*/ 155750 h 1090252"/>
                  <a:gd name="connsiteX13" fmla="*/ 1479628 w 1479627"/>
                  <a:gd name="connsiteY13" fmla="*/ 77875 h 1090252"/>
                  <a:gd name="connsiteX14" fmla="*/ 1401753 w 1479627"/>
                  <a:gd name="connsiteY14" fmla="*/ 0 h 109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9627" h="1090252">
                    <a:moveTo>
                      <a:pt x="1401753" y="0"/>
                    </a:moveTo>
                    <a:lnTo>
                      <a:pt x="77875" y="0"/>
                    </a:lnTo>
                    <a:cubicBezTo>
                      <a:pt x="34865" y="0"/>
                      <a:pt x="0" y="34865"/>
                      <a:pt x="0" y="77875"/>
                    </a:cubicBezTo>
                    <a:cubicBezTo>
                      <a:pt x="0" y="120886"/>
                      <a:pt x="34865" y="155750"/>
                      <a:pt x="77875" y="155750"/>
                    </a:cubicBezTo>
                    <a:lnTo>
                      <a:pt x="661939" y="155750"/>
                    </a:lnTo>
                    <a:lnTo>
                      <a:pt x="661939" y="934502"/>
                    </a:lnTo>
                    <a:lnTo>
                      <a:pt x="428313" y="934502"/>
                    </a:lnTo>
                    <a:lnTo>
                      <a:pt x="428313" y="1090252"/>
                    </a:lnTo>
                    <a:lnTo>
                      <a:pt x="1051315" y="1090252"/>
                    </a:lnTo>
                    <a:lnTo>
                      <a:pt x="1051315" y="934502"/>
                    </a:lnTo>
                    <a:lnTo>
                      <a:pt x="817689" y="934502"/>
                    </a:lnTo>
                    <a:lnTo>
                      <a:pt x="817689" y="155750"/>
                    </a:lnTo>
                    <a:lnTo>
                      <a:pt x="1401753" y="155750"/>
                    </a:lnTo>
                    <a:cubicBezTo>
                      <a:pt x="1444763" y="155750"/>
                      <a:pt x="1479628" y="120886"/>
                      <a:pt x="1479628" y="77875"/>
                    </a:cubicBezTo>
                    <a:cubicBezTo>
                      <a:pt x="1479628" y="34865"/>
                      <a:pt x="1444763" y="0"/>
                      <a:pt x="1401753" y="0"/>
                    </a:cubicBezTo>
                    <a:close/>
                  </a:path>
                </a:pathLst>
              </a:custGeom>
              <a:solidFill>
                <a:schemeClr val="bg2">
                  <a:lumMod val="50000"/>
                </a:schemeClr>
              </a:solidFill>
              <a:ln w="38894" cap="flat">
                <a:noFill/>
                <a:prstDash val="solid"/>
                <a:miter/>
              </a:ln>
            </p:spPr>
            <p:txBody>
              <a:bodyPr rtlCol="0" anchor="ctr"/>
              <a:lstStyle/>
              <a:p>
                <a:endParaRPr lang="en-US" dirty="0"/>
              </a:p>
            </p:txBody>
          </p:sp>
          <p:sp>
            <p:nvSpPr>
              <p:cNvPr id="32" name="Freeform 31">
                <a:extLst>
                  <a:ext uri="{FF2B5EF4-FFF2-40B4-BE49-F238E27FC236}">
                    <a16:creationId xmlns:a16="http://schemas.microsoft.com/office/drawing/2014/main" id="{7CD262EF-4D0C-60CB-6151-E7FE36EE9E78}"/>
                  </a:ext>
                </a:extLst>
              </p:cNvPr>
              <p:cNvSpPr/>
              <p:nvPr/>
            </p:nvSpPr>
            <p:spPr>
              <a:xfrm>
                <a:off x="3203421" y="4384896"/>
                <a:ext cx="778751" cy="1401752"/>
              </a:xfrm>
              <a:custGeom>
                <a:avLst/>
                <a:gdLst>
                  <a:gd name="connsiteX0" fmla="*/ 700876 w 778751"/>
                  <a:gd name="connsiteY0" fmla="*/ 856627 h 1401752"/>
                  <a:gd name="connsiteX1" fmla="*/ 155750 w 778751"/>
                  <a:gd name="connsiteY1" fmla="*/ 856627 h 1401752"/>
                  <a:gd name="connsiteX2" fmla="*/ 155750 w 778751"/>
                  <a:gd name="connsiteY2" fmla="*/ 77875 h 1401752"/>
                  <a:gd name="connsiteX3" fmla="*/ 77875 w 778751"/>
                  <a:gd name="connsiteY3" fmla="*/ 0 h 1401752"/>
                  <a:gd name="connsiteX4" fmla="*/ 0 w 778751"/>
                  <a:gd name="connsiteY4" fmla="*/ 77875 h 1401752"/>
                  <a:gd name="connsiteX5" fmla="*/ 0 w 778751"/>
                  <a:gd name="connsiteY5" fmla="*/ 934502 h 1401752"/>
                  <a:gd name="connsiteX6" fmla="*/ 77875 w 778751"/>
                  <a:gd name="connsiteY6" fmla="*/ 1012377 h 1401752"/>
                  <a:gd name="connsiteX7" fmla="*/ 311501 w 778751"/>
                  <a:gd name="connsiteY7" fmla="*/ 1012377 h 1401752"/>
                  <a:gd name="connsiteX8" fmla="*/ 311501 w 778751"/>
                  <a:gd name="connsiteY8" fmla="*/ 1246002 h 1401752"/>
                  <a:gd name="connsiteX9" fmla="*/ 155750 w 778751"/>
                  <a:gd name="connsiteY9" fmla="*/ 1246002 h 1401752"/>
                  <a:gd name="connsiteX10" fmla="*/ 155750 w 778751"/>
                  <a:gd name="connsiteY10" fmla="*/ 1401753 h 1401752"/>
                  <a:gd name="connsiteX11" fmla="*/ 623001 w 778751"/>
                  <a:gd name="connsiteY11" fmla="*/ 1401753 h 1401752"/>
                  <a:gd name="connsiteX12" fmla="*/ 623001 w 778751"/>
                  <a:gd name="connsiteY12" fmla="*/ 1246002 h 1401752"/>
                  <a:gd name="connsiteX13" fmla="*/ 467251 w 778751"/>
                  <a:gd name="connsiteY13" fmla="*/ 1246002 h 1401752"/>
                  <a:gd name="connsiteX14" fmla="*/ 467251 w 778751"/>
                  <a:gd name="connsiteY14" fmla="*/ 1012377 h 1401752"/>
                  <a:gd name="connsiteX15" fmla="*/ 700876 w 778751"/>
                  <a:gd name="connsiteY15" fmla="*/ 1012377 h 1401752"/>
                  <a:gd name="connsiteX16" fmla="*/ 778751 w 778751"/>
                  <a:gd name="connsiteY16" fmla="*/ 934502 h 1401752"/>
                  <a:gd name="connsiteX17" fmla="*/ 700876 w 778751"/>
                  <a:gd name="connsiteY17" fmla="*/ 856627 h 14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8751" h="1401752">
                    <a:moveTo>
                      <a:pt x="700876" y="856627"/>
                    </a:moveTo>
                    <a:lnTo>
                      <a:pt x="155750" y="856627"/>
                    </a:lnTo>
                    <a:lnTo>
                      <a:pt x="155750" y="77875"/>
                    </a:lnTo>
                    <a:cubicBezTo>
                      <a:pt x="155750" y="34865"/>
                      <a:pt x="120886" y="0"/>
                      <a:pt x="77875" y="0"/>
                    </a:cubicBezTo>
                    <a:cubicBezTo>
                      <a:pt x="34865" y="0"/>
                      <a:pt x="0" y="34865"/>
                      <a:pt x="0" y="77875"/>
                    </a:cubicBezTo>
                    <a:lnTo>
                      <a:pt x="0" y="934502"/>
                    </a:lnTo>
                    <a:cubicBezTo>
                      <a:pt x="0" y="977512"/>
                      <a:pt x="34865" y="1012377"/>
                      <a:pt x="77875" y="1012377"/>
                    </a:cubicBezTo>
                    <a:lnTo>
                      <a:pt x="311501" y="1012377"/>
                    </a:lnTo>
                    <a:lnTo>
                      <a:pt x="311501" y="1246002"/>
                    </a:lnTo>
                    <a:lnTo>
                      <a:pt x="155750" y="1246002"/>
                    </a:lnTo>
                    <a:lnTo>
                      <a:pt x="155750" y="1401753"/>
                    </a:lnTo>
                    <a:lnTo>
                      <a:pt x="623001" y="1401753"/>
                    </a:lnTo>
                    <a:lnTo>
                      <a:pt x="623001" y="1246002"/>
                    </a:lnTo>
                    <a:lnTo>
                      <a:pt x="467251" y="1246002"/>
                    </a:lnTo>
                    <a:lnTo>
                      <a:pt x="467251" y="1012377"/>
                    </a:lnTo>
                    <a:lnTo>
                      <a:pt x="700876" y="1012377"/>
                    </a:lnTo>
                    <a:cubicBezTo>
                      <a:pt x="743887" y="1012377"/>
                      <a:pt x="778751" y="977512"/>
                      <a:pt x="778751" y="934502"/>
                    </a:cubicBezTo>
                    <a:cubicBezTo>
                      <a:pt x="778751" y="891491"/>
                      <a:pt x="743887" y="856627"/>
                      <a:pt x="700876" y="856627"/>
                    </a:cubicBezTo>
                    <a:close/>
                  </a:path>
                </a:pathLst>
              </a:custGeom>
              <a:solidFill>
                <a:schemeClr val="bg2">
                  <a:lumMod val="65000"/>
                </a:schemeClr>
              </a:solidFill>
              <a:ln w="38894" cap="flat">
                <a:noFill/>
                <a:prstDash val="solid"/>
                <a:miter/>
              </a:ln>
            </p:spPr>
            <p:txBody>
              <a:bodyPr rtlCol="0" anchor="ctr"/>
              <a:lstStyle/>
              <a:p>
                <a:endParaRPr lang="en-US" dirty="0"/>
              </a:p>
            </p:txBody>
          </p:sp>
          <p:sp>
            <p:nvSpPr>
              <p:cNvPr id="33" name="Freeform 32">
                <a:extLst>
                  <a:ext uri="{FF2B5EF4-FFF2-40B4-BE49-F238E27FC236}">
                    <a16:creationId xmlns:a16="http://schemas.microsoft.com/office/drawing/2014/main" id="{4F6A3320-9133-DA81-E4AE-E78CF6216ACB}"/>
                  </a:ext>
                </a:extLst>
              </p:cNvPr>
              <p:cNvSpPr/>
              <p:nvPr/>
            </p:nvSpPr>
            <p:spPr>
              <a:xfrm>
                <a:off x="5332045" y="4404365"/>
                <a:ext cx="778751" cy="1382283"/>
              </a:xfrm>
              <a:custGeom>
                <a:avLst/>
                <a:gdLst>
                  <a:gd name="connsiteX0" fmla="*/ 700876 w 778751"/>
                  <a:gd name="connsiteY0" fmla="*/ 0 h 1382283"/>
                  <a:gd name="connsiteX1" fmla="*/ 623001 w 778751"/>
                  <a:gd name="connsiteY1" fmla="*/ 77875 h 1382283"/>
                  <a:gd name="connsiteX2" fmla="*/ 623001 w 778751"/>
                  <a:gd name="connsiteY2" fmla="*/ 837158 h 1382283"/>
                  <a:gd name="connsiteX3" fmla="*/ 77875 w 778751"/>
                  <a:gd name="connsiteY3" fmla="*/ 837158 h 1382283"/>
                  <a:gd name="connsiteX4" fmla="*/ 0 w 778751"/>
                  <a:gd name="connsiteY4" fmla="*/ 915033 h 1382283"/>
                  <a:gd name="connsiteX5" fmla="*/ 77875 w 778751"/>
                  <a:gd name="connsiteY5" fmla="*/ 992908 h 1382283"/>
                  <a:gd name="connsiteX6" fmla="*/ 311501 w 778751"/>
                  <a:gd name="connsiteY6" fmla="*/ 992908 h 1382283"/>
                  <a:gd name="connsiteX7" fmla="*/ 311501 w 778751"/>
                  <a:gd name="connsiteY7" fmla="*/ 1226534 h 1382283"/>
                  <a:gd name="connsiteX8" fmla="*/ 155750 w 778751"/>
                  <a:gd name="connsiteY8" fmla="*/ 1226534 h 1382283"/>
                  <a:gd name="connsiteX9" fmla="*/ 155750 w 778751"/>
                  <a:gd name="connsiteY9" fmla="*/ 1382284 h 1382283"/>
                  <a:gd name="connsiteX10" fmla="*/ 623001 w 778751"/>
                  <a:gd name="connsiteY10" fmla="*/ 1382284 h 1382283"/>
                  <a:gd name="connsiteX11" fmla="*/ 623001 w 778751"/>
                  <a:gd name="connsiteY11" fmla="*/ 1226534 h 1382283"/>
                  <a:gd name="connsiteX12" fmla="*/ 467251 w 778751"/>
                  <a:gd name="connsiteY12" fmla="*/ 1226534 h 1382283"/>
                  <a:gd name="connsiteX13" fmla="*/ 467251 w 778751"/>
                  <a:gd name="connsiteY13" fmla="*/ 992908 h 1382283"/>
                  <a:gd name="connsiteX14" fmla="*/ 700876 w 778751"/>
                  <a:gd name="connsiteY14" fmla="*/ 992908 h 1382283"/>
                  <a:gd name="connsiteX15" fmla="*/ 778751 w 778751"/>
                  <a:gd name="connsiteY15" fmla="*/ 915033 h 1382283"/>
                  <a:gd name="connsiteX16" fmla="*/ 778751 w 778751"/>
                  <a:gd name="connsiteY16" fmla="*/ 77875 h 1382283"/>
                  <a:gd name="connsiteX17" fmla="*/ 700876 w 778751"/>
                  <a:gd name="connsiteY17" fmla="*/ 0 h 138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8751" h="1382283">
                    <a:moveTo>
                      <a:pt x="700876" y="0"/>
                    </a:moveTo>
                    <a:cubicBezTo>
                      <a:pt x="657866" y="0"/>
                      <a:pt x="623001" y="34865"/>
                      <a:pt x="623001" y="77875"/>
                    </a:cubicBezTo>
                    <a:lnTo>
                      <a:pt x="623001" y="837158"/>
                    </a:lnTo>
                    <a:lnTo>
                      <a:pt x="77875" y="837158"/>
                    </a:lnTo>
                    <a:cubicBezTo>
                      <a:pt x="34865" y="837158"/>
                      <a:pt x="0" y="872023"/>
                      <a:pt x="0" y="915033"/>
                    </a:cubicBezTo>
                    <a:cubicBezTo>
                      <a:pt x="0" y="958043"/>
                      <a:pt x="34865" y="992908"/>
                      <a:pt x="77875" y="992908"/>
                    </a:cubicBezTo>
                    <a:lnTo>
                      <a:pt x="311501" y="992908"/>
                    </a:lnTo>
                    <a:lnTo>
                      <a:pt x="311501" y="1226534"/>
                    </a:lnTo>
                    <a:lnTo>
                      <a:pt x="155750" y="1226534"/>
                    </a:lnTo>
                    <a:lnTo>
                      <a:pt x="155750" y="1382284"/>
                    </a:lnTo>
                    <a:lnTo>
                      <a:pt x="623001" y="1382284"/>
                    </a:lnTo>
                    <a:lnTo>
                      <a:pt x="623001" y="1226534"/>
                    </a:lnTo>
                    <a:lnTo>
                      <a:pt x="467251" y="1226534"/>
                    </a:lnTo>
                    <a:lnTo>
                      <a:pt x="467251" y="992908"/>
                    </a:lnTo>
                    <a:lnTo>
                      <a:pt x="700876" y="992908"/>
                    </a:lnTo>
                    <a:cubicBezTo>
                      <a:pt x="743887" y="992908"/>
                      <a:pt x="778751" y="958043"/>
                      <a:pt x="778751" y="915033"/>
                    </a:cubicBezTo>
                    <a:lnTo>
                      <a:pt x="778751" y="77875"/>
                    </a:lnTo>
                    <a:cubicBezTo>
                      <a:pt x="778751" y="34865"/>
                      <a:pt x="743887" y="0"/>
                      <a:pt x="700876" y="0"/>
                    </a:cubicBezTo>
                    <a:close/>
                  </a:path>
                </a:pathLst>
              </a:custGeom>
              <a:solidFill>
                <a:schemeClr val="bg2">
                  <a:lumMod val="65000"/>
                </a:schemeClr>
              </a:solidFill>
              <a:ln w="38894" cap="flat">
                <a:noFill/>
                <a:prstDash val="solid"/>
                <a:miter/>
              </a:ln>
            </p:spPr>
            <p:txBody>
              <a:bodyPr rtlCol="0" anchor="ctr"/>
              <a:lstStyle/>
              <a:p>
                <a:endParaRPr lang="en-US" dirty="0"/>
              </a:p>
            </p:txBody>
          </p:sp>
          <p:grpSp>
            <p:nvGrpSpPr>
              <p:cNvPr id="34" name="Group 33">
                <a:extLst>
                  <a:ext uri="{FF2B5EF4-FFF2-40B4-BE49-F238E27FC236}">
                    <a16:creationId xmlns:a16="http://schemas.microsoft.com/office/drawing/2014/main" id="{D99DB380-C758-584B-492E-8DB416652B75}"/>
                  </a:ext>
                </a:extLst>
              </p:cNvPr>
              <p:cNvGrpSpPr/>
              <p:nvPr/>
            </p:nvGrpSpPr>
            <p:grpSpPr>
              <a:xfrm>
                <a:off x="4840775" y="2916550"/>
                <a:ext cx="633869" cy="424708"/>
                <a:chOff x="6997430" y="2833991"/>
                <a:chExt cx="750683" cy="424708"/>
              </a:xfrm>
            </p:grpSpPr>
            <p:sp>
              <p:nvSpPr>
                <p:cNvPr id="35" name="Rectangle 34">
                  <a:extLst>
                    <a:ext uri="{FF2B5EF4-FFF2-40B4-BE49-F238E27FC236}">
                      <a16:creationId xmlns:a16="http://schemas.microsoft.com/office/drawing/2014/main" id="{6025D231-4705-95F8-7B12-CB9DB91B4991}"/>
                    </a:ext>
                  </a:extLst>
                </p:cNvPr>
                <p:cNvSpPr/>
                <p:nvPr/>
              </p:nvSpPr>
              <p:spPr>
                <a:xfrm>
                  <a:off x="6997430" y="2833991"/>
                  <a:ext cx="750683" cy="745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37160" bIns="0" rtlCol="0" anchor="ctr"/>
                <a:lstStyle/>
                <a:p>
                  <a:pPr marL="4763" algn="ctr"/>
                  <a:endParaRPr lang="en-US" dirty="0">
                    <a:solidFill>
                      <a:schemeClr val="tx1"/>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54A5322D-8278-3F1B-129B-B75862994483}"/>
                    </a:ext>
                  </a:extLst>
                </p:cNvPr>
                <p:cNvSpPr/>
                <p:nvPr/>
              </p:nvSpPr>
              <p:spPr>
                <a:xfrm>
                  <a:off x="6997430" y="3009089"/>
                  <a:ext cx="750683" cy="745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37160" bIns="0" rtlCol="0" anchor="ctr"/>
                <a:lstStyle/>
                <a:p>
                  <a:pPr marL="4763" algn="ctr"/>
                  <a:endParaRPr lang="en-US" dirty="0">
                    <a:solidFill>
                      <a:schemeClr val="tx1"/>
                    </a:solidFill>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1BD9F403-023F-DD63-C6DE-105406FBA525}"/>
                    </a:ext>
                  </a:extLst>
                </p:cNvPr>
                <p:cNvSpPr/>
                <p:nvPr/>
              </p:nvSpPr>
              <p:spPr>
                <a:xfrm>
                  <a:off x="6997430" y="3184186"/>
                  <a:ext cx="750683" cy="745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37160" bIns="0" rtlCol="0" anchor="ctr"/>
                <a:lstStyle/>
                <a:p>
                  <a:pPr marL="4763" algn="ctr"/>
                  <a:endParaRPr lang="en-US" dirty="0">
                    <a:solidFill>
                      <a:schemeClr val="tx1"/>
                    </a:solidFill>
                    <a:latin typeface="Arial" panose="020B0604020202020204" pitchFamily="34" charset="0"/>
                    <a:cs typeface="Arial" panose="020B0604020202020204" pitchFamily="34" charset="0"/>
                  </a:endParaRPr>
                </a:p>
              </p:txBody>
            </p:sp>
          </p:grpSp>
        </p:grpSp>
        <p:grpSp>
          <p:nvGrpSpPr>
            <p:cNvPr id="7" name="Group 6">
              <a:extLst>
                <a:ext uri="{FF2B5EF4-FFF2-40B4-BE49-F238E27FC236}">
                  <a16:creationId xmlns:a16="http://schemas.microsoft.com/office/drawing/2014/main" id="{06B58A76-7726-2A96-FDDF-31E26C5AC7FC}"/>
                </a:ext>
              </a:extLst>
            </p:cNvPr>
            <p:cNvGrpSpPr/>
            <p:nvPr/>
          </p:nvGrpSpPr>
          <p:grpSpPr>
            <a:xfrm>
              <a:off x="3531552" y="1143000"/>
              <a:ext cx="2079153" cy="3077971"/>
              <a:chOff x="1745874" y="2465042"/>
              <a:chExt cx="328801" cy="486756"/>
            </a:xfrm>
            <a:solidFill>
              <a:srgbClr val="82B3BF"/>
            </a:solidFill>
          </p:grpSpPr>
          <p:sp>
            <p:nvSpPr>
              <p:cNvPr id="25" name="Freeform 38">
                <a:extLst>
                  <a:ext uri="{FF2B5EF4-FFF2-40B4-BE49-F238E27FC236}">
                    <a16:creationId xmlns:a16="http://schemas.microsoft.com/office/drawing/2014/main" id="{AC748579-C490-A635-CA2E-5327211BD1C8}"/>
                  </a:ext>
                </a:extLst>
              </p:cNvPr>
              <p:cNvSpPr>
                <a:spLocks/>
              </p:cNvSpPr>
              <p:nvPr/>
            </p:nvSpPr>
            <p:spPr bwMode="auto">
              <a:xfrm>
                <a:off x="1745874" y="2465042"/>
                <a:ext cx="328801" cy="348142"/>
              </a:xfrm>
              <a:custGeom>
                <a:avLst/>
                <a:gdLst>
                  <a:gd name="T0" fmla="*/ 0 w 209"/>
                  <a:gd name="T1" fmla="*/ 99 h 220"/>
                  <a:gd name="T2" fmla="*/ 60 w 209"/>
                  <a:gd name="T3" fmla="*/ 99 h 220"/>
                  <a:gd name="T4" fmla="*/ 70 w 209"/>
                  <a:gd name="T5" fmla="*/ 66 h 220"/>
                  <a:gd name="T6" fmla="*/ 104 w 209"/>
                  <a:gd name="T7" fmla="*/ 51 h 220"/>
                  <a:gd name="T8" fmla="*/ 137 w 209"/>
                  <a:gd name="T9" fmla="*/ 63 h 220"/>
                  <a:gd name="T10" fmla="*/ 146 w 209"/>
                  <a:gd name="T11" fmla="*/ 92 h 220"/>
                  <a:gd name="T12" fmla="*/ 138 w 209"/>
                  <a:gd name="T13" fmla="*/ 117 h 220"/>
                  <a:gd name="T14" fmla="*/ 126 w 209"/>
                  <a:gd name="T15" fmla="*/ 129 h 220"/>
                  <a:gd name="T16" fmla="*/ 111 w 209"/>
                  <a:gd name="T17" fmla="*/ 141 h 220"/>
                  <a:gd name="T18" fmla="*/ 84 w 209"/>
                  <a:gd name="T19" fmla="*/ 172 h 220"/>
                  <a:gd name="T20" fmla="*/ 77 w 209"/>
                  <a:gd name="T21" fmla="*/ 220 h 220"/>
                  <a:gd name="T22" fmla="*/ 133 w 209"/>
                  <a:gd name="T23" fmla="*/ 220 h 220"/>
                  <a:gd name="T24" fmla="*/ 135 w 209"/>
                  <a:gd name="T25" fmla="*/ 195 h 220"/>
                  <a:gd name="T26" fmla="*/ 151 w 209"/>
                  <a:gd name="T27" fmla="*/ 174 h 220"/>
                  <a:gd name="T28" fmla="*/ 166 w 209"/>
                  <a:gd name="T29" fmla="*/ 162 h 220"/>
                  <a:gd name="T30" fmla="*/ 196 w 209"/>
                  <a:gd name="T31" fmla="*/ 134 h 220"/>
                  <a:gd name="T32" fmla="*/ 209 w 209"/>
                  <a:gd name="T33" fmla="*/ 89 h 220"/>
                  <a:gd name="T34" fmla="*/ 178 w 209"/>
                  <a:gd name="T35" fmla="*/ 23 h 220"/>
                  <a:gd name="T36" fmla="*/ 101 w 209"/>
                  <a:gd name="T37" fmla="*/ 0 h 220"/>
                  <a:gd name="T38" fmla="*/ 41 w 209"/>
                  <a:gd name="T39" fmla="*/ 16 h 220"/>
                  <a:gd name="T40" fmla="*/ 0 w 209"/>
                  <a:gd name="T41" fmla="*/ 9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220">
                    <a:moveTo>
                      <a:pt x="0" y="99"/>
                    </a:moveTo>
                    <a:cubicBezTo>
                      <a:pt x="60" y="99"/>
                      <a:pt x="60" y="99"/>
                      <a:pt x="60" y="99"/>
                    </a:cubicBezTo>
                    <a:cubicBezTo>
                      <a:pt x="60" y="88"/>
                      <a:pt x="63" y="77"/>
                      <a:pt x="70" y="66"/>
                    </a:cubicBezTo>
                    <a:cubicBezTo>
                      <a:pt x="76" y="56"/>
                      <a:pt x="88" y="51"/>
                      <a:pt x="104" y="51"/>
                    </a:cubicBezTo>
                    <a:cubicBezTo>
                      <a:pt x="120" y="51"/>
                      <a:pt x="131" y="55"/>
                      <a:pt x="137" y="63"/>
                    </a:cubicBezTo>
                    <a:cubicBezTo>
                      <a:pt x="143" y="72"/>
                      <a:pt x="146" y="82"/>
                      <a:pt x="146" y="92"/>
                    </a:cubicBezTo>
                    <a:cubicBezTo>
                      <a:pt x="146" y="101"/>
                      <a:pt x="143" y="109"/>
                      <a:pt x="138" y="117"/>
                    </a:cubicBezTo>
                    <a:cubicBezTo>
                      <a:pt x="135" y="121"/>
                      <a:pt x="131" y="125"/>
                      <a:pt x="126" y="129"/>
                    </a:cubicBezTo>
                    <a:cubicBezTo>
                      <a:pt x="111" y="141"/>
                      <a:pt x="111" y="141"/>
                      <a:pt x="111" y="141"/>
                    </a:cubicBezTo>
                    <a:cubicBezTo>
                      <a:pt x="96" y="152"/>
                      <a:pt x="87" y="163"/>
                      <a:pt x="84" y="172"/>
                    </a:cubicBezTo>
                    <a:cubicBezTo>
                      <a:pt x="80" y="180"/>
                      <a:pt x="78" y="196"/>
                      <a:pt x="77" y="220"/>
                    </a:cubicBezTo>
                    <a:cubicBezTo>
                      <a:pt x="133" y="220"/>
                      <a:pt x="133" y="220"/>
                      <a:pt x="133" y="220"/>
                    </a:cubicBezTo>
                    <a:cubicBezTo>
                      <a:pt x="133" y="209"/>
                      <a:pt x="134" y="201"/>
                      <a:pt x="135" y="195"/>
                    </a:cubicBezTo>
                    <a:cubicBezTo>
                      <a:pt x="138" y="187"/>
                      <a:pt x="143" y="180"/>
                      <a:pt x="151" y="174"/>
                    </a:cubicBezTo>
                    <a:cubicBezTo>
                      <a:pt x="166" y="162"/>
                      <a:pt x="166" y="162"/>
                      <a:pt x="166" y="162"/>
                    </a:cubicBezTo>
                    <a:cubicBezTo>
                      <a:pt x="181" y="151"/>
                      <a:pt x="191" y="141"/>
                      <a:pt x="196" y="134"/>
                    </a:cubicBezTo>
                    <a:cubicBezTo>
                      <a:pt x="205" y="122"/>
                      <a:pt x="209" y="107"/>
                      <a:pt x="209" y="89"/>
                    </a:cubicBezTo>
                    <a:cubicBezTo>
                      <a:pt x="209" y="60"/>
                      <a:pt x="199" y="38"/>
                      <a:pt x="178" y="23"/>
                    </a:cubicBezTo>
                    <a:cubicBezTo>
                      <a:pt x="158" y="8"/>
                      <a:pt x="132" y="0"/>
                      <a:pt x="101" y="0"/>
                    </a:cubicBezTo>
                    <a:cubicBezTo>
                      <a:pt x="77" y="0"/>
                      <a:pt x="57" y="6"/>
                      <a:pt x="41" y="16"/>
                    </a:cubicBezTo>
                    <a:cubicBezTo>
                      <a:pt x="16" y="33"/>
                      <a:pt x="2" y="60"/>
                      <a:pt x="0" y="99"/>
                    </a:cubicBezTo>
                    <a:close/>
                  </a:path>
                </a:pathLst>
              </a:custGeom>
              <a:solidFill>
                <a:srgbClr val="002060"/>
              </a:solidFill>
              <a:ln>
                <a:noFill/>
              </a:ln>
            </p:spPr>
            <p:txBody>
              <a:bodyPr vert="horz" wrap="square" lIns="68580" tIns="34290" rIns="68580" bIns="34290" numCol="1" anchor="t" anchorCtr="0" compatLnSpc="1">
                <a:prstTxWarp prst="textNoShape">
                  <a:avLst/>
                </a:prstTxWarp>
              </a:bodyPr>
              <a:lstStyle/>
              <a:p>
                <a:endParaRPr lang="en-US" sz="600" dirty="0">
                  <a:ln>
                    <a:solidFill>
                      <a:schemeClr val="accent2"/>
                    </a:solidFill>
                  </a:ln>
                  <a:cs typeface="Arial" panose="020B0604020202020204" pitchFamily="34" charset="0"/>
                </a:endParaRPr>
              </a:p>
            </p:txBody>
          </p:sp>
          <p:sp>
            <p:nvSpPr>
              <p:cNvPr id="26" name="Rectangle 39">
                <a:extLst>
                  <a:ext uri="{FF2B5EF4-FFF2-40B4-BE49-F238E27FC236}">
                    <a16:creationId xmlns:a16="http://schemas.microsoft.com/office/drawing/2014/main" id="{E4EF6C1E-EC30-112F-046A-0F1CCC9828A5}"/>
                  </a:ext>
                </a:extLst>
              </p:cNvPr>
              <p:cNvSpPr>
                <a:spLocks noChangeArrowheads="1"/>
              </p:cNvSpPr>
              <p:nvPr/>
            </p:nvSpPr>
            <p:spPr bwMode="auto">
              <a:xfrm>
                <a:off x="1863532" y="2856704"/>
                <a:ext cx="98317" cy="95094"/>
              </a:xfrm>
              <a:prstGeom prst="rect">
                <a:avLst/>
              </a:prstGeom>
              <a:solidFill>
                <a:srgbClr val="002060"/>
              </a:solidFill>
              <a:ln>
                <a:noFill/>
              </a:ln>
            </p:spPr>
            <p:txBody>
              <a:bodyPr vert="horz" wrap="square" lIns="68580" tIns="34290" rIns="68580" bIns="34290" numCol="1" anchor="t" anchorCtr="0" compatLnSpc="1">
                <a:prstTxWarp prst="textNoShape">
                  <a:avLst/>
                </a:prstTxWarp>
              </a:bodyPr>
              <a:lstStyle/>
              <a:p>
                <a:endParaRPr lang="en-US" sz="600" dirty="0">
                  <a:ln>
                    <a:solidFill>
                      <a:schemeClr val="accent2"/>
                    </a:solidFill>
                  </a:ln>
                  <a:cs typeface="Arial" panose="020B0604020202020204" pitchFamily="34" charset="0"/>
                </a:endParaRPr>
              </a:p>
            </p:txBody>
          </p:sp>
        </p:grpSp>
        <p:grpSp>
          <p:nvGrpSpPr>
            <p:cNvPr id="8" name="Group 7">
              <a:extLst>
                <a:ext uri="{FF2B5EF4-FFF2-40B4-BE49-F238E27FC236}">
                  <a16:creationId xmlns:a16="http://schemas.microsoft.com/office/drawing/2014/main" id="{EBC9A099-ECCF-4C6D-4FCD-97731FE0B4A2}"/>
                </a:ext>
              </a:extLst>
            </p:cNvPr>
            <p:cNvGrpSpPr/>
            <p:nvPr/>
          </p:nvGrpSpPr>
          <p:grpSpPr>
            <a:xfrm>
              <a:off x="5730815" y="1740951"/>
              <a:ext cx="1269051" cy="1878699"/>
              <a:chOff x="1887317" y="2231220"/>
              <a:chExt cx="328801" cy="486756"/>
            </a:xfrm>
            <a:solidFill>
              <a:schemeClr val="tx2">
                <a:alpha val="50000"/>
              </a:schemeClr>
            </a:solidFill>
          </p:grpSpPr>
          <p:sp>
            <p:nvSpPr>
              <p:cNvPr id="23" name="Freeform 38">
                <a:extLst>
                  <a:ext uri="{FF2B5EF4-FFF2-40B4-BE49-F238E27FC236}">
                    <a16:creationId xmlns:a16="http://schemas.microsoft.com/office/drawing/2014/main" id="{B7253FFA-7282-90A9-3F15-A1B39F6262AC}"/>
                  </a:ext>
                </a:extLst>
              </p:cNvPr>
              <p:cNvSpPr>
                <a:spLocks/>
              </p:cNvSpPr>
              <p:nvPr/>
            </p:nvSpPr>
            <p:spPr bwMode="auto">
              <a:xfrm>
                <a:off x="1887317" y="2231220"/>
                <a:ext cx="328801" cy="348142"/>
              </a:xfrm>
              <a:custGeom>
                <a:avLst/>
                <a:gdLst>
                  <a:gd name="T0" fmla="*/ 0 w 209"/>
                  <a:gd name="T1" fmla="*/ 99 h 220"/>
                  <a:gd name="T2" fmla="*/ 60 w 209"/>
                  <a:gd name="T3" fmla="*/ 99 h 220"/>
                  <a:gd name="T4" fmla="*/ 70 w 209"/>
                  <a:gd name="T5" fmla="*/ 66 h 220"/>
                  <a:gd name="T6" fmla="*/ 104 w 209"/>
                  <a:gd name="T7" fmla="*/ 51 h 220"/>
                  <a:gd name="T8" fmla="*/ 137 w 209"/>
                  <a:gd name="T9" fmla="*/ 63 h 220"/>
                  <a:gd name="T10" fmla="*/ 146 w 209"/>
                  <a:gd name="T11" fmla="*/ 92 h 220"/>
                  <a:gd name="T12" fmla="*/ 138 w 209"/>
                  <a:gd name="T13" fmla="*/ 117 h 220"/>
                  <a:gd name="T14" fmla="*/ 126 w 209"/>
                  <a:gd name="T15" fmla="*/ 129 h 220"/>
                  <a:gd name="T16" fmla="*/ 111 w 209"/>
                  <a:gd name="T17" fmla="*/ 141 h 220"/>
                  <a:gd name="T18" fmla="*/ 84 w 209"/>
                  <a:gd name="T19" fmla="*/ 172 h 220"/>
                  <a:gd name="T20" fmla="*/ 77 w 209"/>
                  <a:gd name="T21" fmla="*/ 220 h 220"/>
                  <a:gd name="T22" fmla="*/ 133 w 209"/>
                  <a:gd name="T23" fmla="*/ 220 h 220"/>
                  <a:gd name="T24" fmla="*/ 135 w 209"/>
                  <a:gd name="T25" fmla="*/ 195 h 220"/>
                  <a:gd name="T26" fmla="*/ 151 w 209"/>
                  <a:gd name="T27" fmla="*/ 174 h 220"/>
                  <a:gd name="T28" fmla="*/ 166 w 209"/>
                  <a:gd name="T29" fmla="*/ 162 h 220"/>
                  <a:gd name="T30" fmla="*/ 196 w 209"/>
                  <a:gd name="T31" fmla="*/ 134 h 220"/>
                  <a:gd name="T32" fmla="*/ 209 w 209"/>
                  <a:gd name="T33" fmla="*/ 89 h 220"/>
                  <a:gd name="T34" fmla="*/ 178 w 209"/>
                  <a:gd name="T35" fmla="*/ 23 h 220"/>
                  <a:gd name="T36" fmla="*/ 101 w 209"/>
                  <a:gd name="T37" fmla="*/ 0 h 220"/>
                  <a:gd name="T38" fmla="*/ 41 w 209"/>
                  <a:gd name="T39" fmla="*/ 16 h 220"/>
                  <a:gd name="T40" fmla="*/ 0 w 209"/>
                  <a:gd name="T41" fmla="*/ 9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220">
                    <a:moveTo>
                      <a:pt x="0" y="99"/>
                    </a:moveTo>
                    <a:cubicBezTo>
                      <a:pt x="60" y="99"/>
                      <a:pt x="60" y="99"/>
                      <a:pt x="60" y="99"/>
                    </a:cubicBezTo>
                    <a:cubicBezTo>
                      <a:pt x="60" y="88"/>
                      <a:pt x="63" y="77"/>
                      <a:pt x="70" y="66"/>
                    </a:cubicBezTo>
                    <a:cubicBezTo>
                      <a:pt x="76" y="56"/>
                      <a:pt x="88" y="51"/>
                      <a:pt x="104" y="51"/>
                    </a:cubicBezTo>
                    <a:cubicBezTo>
                      <a:pt x="120" y="51"/>
                      <a:pt x="131" y="55"/>
                      <a:pt x="137" y="63"/>
                    </a:cubicBezTo>
                    <a:cubicBezTo>
                      <a:pt x="143" y="72"/>
                      <a:pt x="146" y="82"/>
                      <a:pt x="146" y="92"/>
                    </a:cubicBezTo>
                    <a:cubicBezTo>
                      <a:pt x="146" y="101"/>
                      <a:pt x="143" y="109"/>
                      <a:pt x="138" y="117"/>
                    </a:cubicBezTo>
                    <a:cubicBezTo>
                      <a:pt x="135" y="121"/>
                      <a:pt x="131" y="125"/>
                      <a:pt x="126" y="129"/>
                    </a:cubicBezTo>
                    <a:cubicBezTo>
                      <a:pt x="111" y="141"/>
                      <a:pt x="111" y="141"/>
                      <a:pt x="111" y="141"/>
                    </a:cubicBezTo>
                    <a:cubicBezTo>
                      <a:pt x="96" y="152"/>
                      <a:pt x="87" y="163"/>
                      <a:pt x="84" y="172"/>
                    </a:cubicBezTo>
                    <a:cubicBezTo>
                      <a:pt x="80" y="180"/>
                      <a:pt x="78" y="196"/>
                      <a:pt x="77" y="220"/>
                    </a:cubicBezTo>
                    <a:cubicBezTo>
                      <a:pt x="133" y="220"/>
                      <a:pt x="133" y="220"/>
                      <a:pt x="133" y="220"/>
                    </a:cubicBezTo>
                    <a:cubicBezTo>
                      <a:pt x="133" y="209"/>
                      <a:pt x="134" y="201"/>
                      <a:pt x="135" y="195"/>
                    </a:cubicBezTo>
                    <a:cubicBezTo>
                      <a:pt x="138" y="187"/>
                      <a:pt x="143" y="180"/>
                      <a:pt x="151" y="174"/>
                    </a:cubicBezTo>
                    <a:cubicBezTo>
                      <a:pt x="166" y="162"/>
                      <a:pt x="166" y="162"/>
                      <a:pt x="166" y="162"/>
                    </a:cubicBezTo>
                    <a:cubicBezTo>
                      <a:pt x="181" y="151"/>
                      <a:pt x="191" y="141"/>
                      <a:pt x="196" y="134"/>
                    </a:cubicBezTo>
                    <a:cubicBezTo>
                      <a:pt x="205" y="122"/>
                      <a:pt x="209" y="107"/>
                      <a:pt x="209" y="89"/>
                    </a:cubicBezTo>
                    <a:cubicBezTo>
                      <a:pt x="209" y="60"/>
                      <a:pt x="199" y="38"/>
                      <a:pt x="178" y="23"/>
                    </a:cubicBezTo>
                    <a:cubicBezTo>
                      <a:pt x="158" y="8"/>
                      <a:pt x="132" y="0"/>
                      <a:pt x="101" y="0"/>
                    </a:cubicBezTo>
                    <a:cubicBezTo>
                      <a:pt x="77" y="0"/>
                      <a:pt x="57" y="6"/>
                      <a:pt x="41" y="16"/>
                    </a:cubicBezTo>
                    <a:cubicBezTo>
                      <a:pt x="16" y="33"/>
                      <a:pt x="2" y="60"/>
                      <a:pt x="0" y="99"/>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600" dirty="0">
                  <a:ln>
                    <a:solidFill>
                      <a:schemeClr val="accent2"/>
                    </a:solidFill>
                  </a:ln>
                  <a:cs typeface="Arial" panose="020B0604020202020204" pitchFamily="34" charset="0"/>
                </a:endParaRPr>
              </a:p>
            </p:txBody>
          </p:sp>
          <p:sp>
            <p:nvSpPr>
              <p:cNvPr id="24" name="Rectangle 39">
                <a:extLst>
                  <a:ext uri="{FF2B5EF4-FFF2-40B4-BE49-F238E27FC236}">
                    <a16:creationId xmlns:a16="http://schemas.microsoft.com/office/drawing/2014/main" id="{56BA7894-7492-F90B-C516-0F8FAD404550}"/>
                  </a:ext>
                </a:extLst>
              </p:cNvPr>
              <p:cNvSpPr>
                <a:spLocks noChangeArrowheads="1"/>
              </p:cNvSpPr>
              <p:nvPr/>
            </p:nvSpPr>
            <p:spPr bwMode="auto">
              <a:xfrm>
                <a:off x="2004975" y="2622882"/>
                <a:ext cx="98317" cy="95094"/>
              </a:xfrm>
              <a:prstGeom prst="rect">
                <a:avLst/>
              </a:prstGeom>
              <a:grpFill/>
              <a:ln>
                <a:noFill/>
              </a:ln>
            </p:spPr>
            <p:txBody>
              <a:bodyPr vert="horz" wrap="square" lIns="68580" tIns="34290" rIns="68580" bIns="34290" numCol="1" anchor="t" anchorCtr="0" compatLnSpc="1">
                <a:prstTxWarp prst="textNoShape">
                  <a:avLst/>
                </a:prstTxWarp>
              </a:bodyPr>
              <a:lstStyle/>
              <a:p>
                <a:endParaRPr lang="en-US" sz="600" dirty="0">
                  <a:ln>
                    <a:solidFill>
                      <a:schemeClr val="accent2"/>
                    </a:solidFill>
                  </a:ln>
                  <a:cs typeface="Arial" panose="020B0604020202020204" pitchFamily="34" charset="0"/>
                </a:endParaRPr>
              </a:p>
            </p:txBody>
          </p:sp>
        </p:grpSp>
        <p:grpSp>
          <p:nvGrpSpPr>
            <p:cNvPr id="9" name="Group 8">
              <a:extLst>
                <a:ext uri="{FF2B5EF4-FFF2-40B4-BE49-F238E27FC236}">
                  <a16:creationId xmlns:a16="http://schemas.microsoft.com/office/drawing/2014/main" id="{3D5C7914-50A6-A2E8-6D2E-9679E03B50FA}"/>
                </a:ext>
              </a:extLst>
            </p:cNvPr>
            <p:cNvGrpSpPr/>
            <p:nvPr/>
          </p:nvGrpSpPr>
          <p:grpSpPr>
            <a:xfrm>
              <a:off x="2272892" y="2802839"/>
              <a:ext cx="3529878" cy="1117470"/>
              <a:chOff x="1666827" y="3313284"/>
              <a:chExt cx="1620488" cy="513006"/>
            </a:xfrm>
            <a:solidFill>
              <a:schemeClr val="accent2">
                <a:alpha val="25000"/>
              </a:schemeClr>
            </a:solidFill>
          </p:grpSpPr>
          <p:sp>
            <p:nvSpPr>
              <p:cNvPr id="19" name="Freeform 38">
                <a:extLst>
                  <a:ext uri="{FF2B5EF4-FFF2-40B4-BE49-F238E27FC236}">
                    <a16:creationId xmlns:a16="http://schemas.microsoft.com/office/drawing/2014/main" id="{13EC4E97-73B5-7620-1F67-D68B4C085271}"/>
                  </a:ext>
                </a:extLst>
              </p:cNvPr>
              <p:cNvSpPr>
                <a:spLocks/>
              </p:cNvSpPr>
              <p:nvPr/>
            </p:nvSpPr>
            <p:spPr bwMode="auto">
              <a:xfrm>
                <a:off x="1666827" y="3339533"/>
                <a:ext cx="328801" cy="348142"/>
              </a:xfrm>
              <a:custGeom>
                <a:avLst/>
                <a:gdLst>
                  <a:gd name="T0" fmla="*/ 0 w 209"/>
                  <a:gd name="T1" fmla="*/ 99 h 220"/>
                  <a:gd name="T2" fmla="*/ 60 w 209"/>
                  <a:gd name="T3" fmla="*/ 99 h 220"/>
                  <a:gd name="T4" fmla="*/ 70 w 209"/>
                  <a:gd name="T5" fmla="*/ 66 h 220"/>
                  <a:gd name="T6" fmla="*/ 104 w 209"/>
                  <a:gd name="T7" fmla="*/ 51 h 220"/>
                  <a:gd name="T8" fmla="*/ 137 w 209"/>
                  <a:gd name="T9" fmla="*/ 63 h 220"/>
                  <a:gd name="T10" fmla="*/ 146 w 209"/>
                  <a:gd name="T11" fmla="*/ 92 h 220"/>
                  <a:gd name="T12" fmla="*/ 138 w 209"/>
                  <a:gd name="T13" fmla="*/ 117 h 220"/>
                  <a:gd name="T14" fmla="*/ 126 w 209"/>
                  <a:gd name="T15" fmla="*/ 129 h 220"/>
                  <a:gd name="T16" fmla="*/ 111 w 209"/>
                  <a:gd name="T17" fmla="*/ 141 h 220"/>
                  <a:gd name="T18" fmla="*/ 84 w 209"/>
                  <a:gd name="T19" fmla="*/ 172 h 220"/>
                  <a:gd name="T20" fmla="*/ 77 w 209"/>
                  <a:gd name="T21" fmla="*/ 220 h 220"/>
                  <a:gd name="T22" fmla="*/ 133 w 209"/>
                  <a:gd name="T23" fmla="*/ 220 h 220"/>
                  <a:gd name="T24" fmla="*/ 135 w 209"/>
                  <a:gd name="T25" fmla="*/ 195 h 220"/>
                  <a:gd name="T26" fmla="*/ 151 w 209"/>
                  <a:gd name="T27" fmla="*/ 174 h 220"/>
                  <a:gd name="T28" fmla="*/ 166 w 209"/>
                  <a:gd name="T29" fmla="*/ 162 h 220"/>
                  <a:gd name="T30" fmla="*/ 196 w 209"/>
                  <a:gd name="T31" fmla="*/ 134 h 220"/>
                  <a:gd name="T32" fmla="*/ 209 w 209"/>
                  <a:gd name="T33" fmla="*/ 89 h 220"/>
                  <a:gd name="T34" fmla="*/ 178 w 209"/>
                  <a:gd name="T35" fmla="*/ 23 h 220"/>
                  <a:gd name="T36" fmla="*/ 101 w 209"/>
                  <a:gd name="T37" fmla="*/ 0 h 220"/>
                  <a:gd name="T38" fmla="*/ 41 w 209"/>
                  <a:gd name="T39" fmla="*/ 16 h 220"/>
                  <a:gd name="T40" fmla="*/ 0 w 209"/>
                  <a:gd name="T41" fmla="*/ 9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220">
                    <a:moveTo>
                      <a:pt x="0" y="99"/>
                    </a:moveTo>
                    <a:cubicBezTo>
                      <a:pt x="60" y="99"/>
                      <a:pt x="60" y="99"/>
                      <a:pt x="60" y="99"/>
                    </a:cubicBezTo>
                    <a:cubicBezTo>
                      <a:pt x="60" y="88"/>
                      <a:pt x="63" y="77"/>
                      <a:pt x="70" y="66"/>
                    </a:cubicBezTo>
                    <a:cubicBezTo>
                      <a:pt x="76" y="56"/>
                      <a:pt x="88" y="51"/>
                      <a:pt x="104" y="51"/>
                    </a:cubicBezTo>
                    <a:cubicBezTo>
                      <a:pt x="120" y="51"/>
                      <a:pt x="131" y="55"/>
                      <a:pt x="137" y="63"/>
                    </a:cubicBezTo>
                    <a:cubicBezTo>
                      <a:pt x="143" y="72"/>
                      <a:pt x="146" y="82"/>
                      <a:pt x="146" y="92"/>
                    </a:cubicBezTo>
                    <a:cubicBezTo>
                      <a:pt x="146" y="101"/>
                      <a:pt x="143" y="109"/>
                      <a:pt x="138" y="117"/>
                    </a:cubicBezTo>
                    <a:cubicBezTo>
                      <a:pt x="135" y="121"/>
                      <a:pt x="131" y="125"/>
                      <a:pt x="126" y="129"/>
                    </a:cubicBezTo>
                    <a:cubicBezTo>
                      <a:pt x="111" y="141"/>
                      <a:pt x="111" y="141"/>
                      <a:pt x="111" y="141"/>
                    </a:cubicBezTo>
                    <a:cubicBezTo>
                      <a:pt x="96" y="152"/>
                      <a:pt x="87" y="163"/>
                      <a:pt x="84" y="172"/>
                    </a:cubicBezTo>
                    <a:cubicBezTo>
                      <a:pt x="80" y="180"/>
                      <a:pt x="78" y="196"/>
                      <a:pt x="77" y="220"/>
                    </a:cubicBezTo>
                    <a:cubicBezTo>
                      <a:pt x="133" y="220"/>
                      <a:pt x="133" y="220"/>
                      <a:pt x="133" y="220"/>
                    </a:cubicBezTo>
                    <a:cubicBezTo>
                      <a:pt x="133" y="209"/>
                      <a:pt x="134" y="201"/>
                      <a:pt x="135" y="195"/>
                    </a:cubicBezTo>
                    <a:cubicBezTo>
                      <a:pt x="138" y="187"/>
                      <a:pt x="143" y="180"/>
                      <a:pt x="151" y="174"/>
                    </a:cubicBezTo>
                    <a:cubicBezTo>
                      <a:pt x="166" y="162"/>
                      <a:pt x="166" y="162"/>
                      <a:pt x="166" y="162"/>
                    </a:cubicBezTo>
                    <a:cubicBezTo>
                      <a:pt x="181" y="151"/>
                      <a:pt x="191" y="141"/>
                      <a:pt x="196" y="134"/>
                    </a:cubicBezTo>
                    <a:cubicBezTo>
                      <a:pt x="205" y="122"/>
                      <a:pt x="209" y="107"/>
                      <a:pt x="209" y="89"/>
                    </a:cubicBezTo>
                    <a:cubicBezTo>
                      <a:pt x="209" y="60"/>
                      <a:pt x="199" y="38"/>
                      <a:pt x="178" y="23"/>
                    </a:cubicBezTo>
                    <a:cubicBezTo>
                      <a:pt x="158" y="8"/>
                      <a:pt x="132" y="0"/>
                      <a:pt x="101" y="0"/>
                    </a:cubicBezTo>
                    <a:cubicBezTo>
                      <a:pt x="77" y="0"/>
                      <a:pt x="57" y="6"/>
                      <a:pt x="41" y="16"/>
                    </a:cubicBezTo>
                    <a:cubicBezTo>
                      <a:pt x="16" y="33"/>
                      <a:pt x="2" y="60"/>
                      <a:pt x="0" y="99"/>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600" dirty="0">
                  <a:ln>
                    <a:solidFill>
                      <a:schemeClr val="accent2"/>
                    </a:solidFill>
                  </a:ln>
                  <a:cs typeface="Arial" panose="020B0604020202020204" pitchFamily="34" charset="0"/>
                </a:endParaRPr>
              </a:p>
            </p:txBody>
          </p:sp>
          <p:sp>
            <p:nvSpPr>
              <p:cNvPr id="20" name="Rectangle 39">
                <a:extLst>
                  <a:ext uri="{FF2B5EF4-FFF2-40B4-BE49-F238E27FC236}">
                    <a16:creationId xmlns:a16="http://schemas.microsoft.com/office/drawing/2014/main" id="{B2640387-630A-F3FC-8926-A3E64DA07C51}"/>
                  </a:ext>
                </a:extLst>
              </p:cNvPr>
              <p:cNvSpPr>
                <a:spLocks noChangeArrowheads="1"/>
              </p:cNvSpPr>
              <p:nvPr/>
            </p:nvSpPr>
            <p:spPr bwMode="auto">
              <a:xfrm>
                <a:off x="1784484" y="3731196"/>
                <a:ext cx="98317" cy="95094"/>
              </a:xfrm>
              <a:prstGeom prst="rect">
                <a:avLst/>
              </a:prstGeom>
              <a:grpFill/>
              <a:ln>
                <a:noFill/>
              </a:ln>
            </p:spPr>
            <p:txBody>
              <a:bodyPr vert="horz" wrap="square" lIns="68580" tIns="34290" rIns="68580" bIns="34290" numCol="1" anchor="t" anchorCtr="0" compatLnSpc="1">
                <a:prstTxWarp prst="textNoShape">
                  <a:avLst/>
                </a:prstTxWarp>
              </a:bodyPr>
              <a:lstStyle/>
              <a:p>
                <a:endParaRPr lang="en-US" sz="600" dirty="0">
                  <a:ln>
                    <a:solidFill>
                      <a:schemeClr val="accent2"/>
                    </a:solidFill>
                  </a:ln>
                  <a:cs typeface="Arial" panose="020B0604020202020204" pitchFamily="34" charset="0"/>
                </a:endParaRPr>
              </a:p>
            </p:txBody>
          </p:sp>
          <p:sp>
            <p:nvSpPr>
              <p:cNvPr id="21" name="Freeform 38">
                <a:extLst>
                  <a:ext uri="{FF2B5EF4-FFF2-40B4-BE49-F238E27FC236}">
                    <a16:creationId xmlns:a16="http://schemas.microsoft.com/office/drawing/2014/main" id="{C7A79B88-86C6-28CD-416C-6CC40F735F58}"/>
                  </a:ext>
                </a:extLst>
              </p:cNvPr>
              <p:cNvSpPr>
                <a:spLocks/>
              </p:cNvSpPr>
              <p:nvPr/>
            </p:nvSpPr>
            <p:spPr bwMode="auto">
              <a:xfrm>
                <a:off x="2958514" y="3313284"/>
                <a:ext cx="328801" cy="348142"/>
              </a:xfrm>
              <a:custGeom>
                <a:avLst/>
                <a:gdLst>
                  <a:gd name="T0" fmla="*/ 0 w 209"/>
                  <a:gd name="T1" fmla="*/ 99 h 220"/>
                  <a:gd name="T2" fmla="*/ 60 w 209"/>
                  <a:gd name="T3" fmla="*/ 99 h 220"/>
                  <a:gd name="T4" fmla="*/ 70 w 209"/>
                  <a:gd name="T5" fmla="*/ 66 h 220"/>
                  <a:gd name="T6" fmla="*/ 104 w 209"/>
                  <a:gd name="T7" fmla="*/ 51 h 220"/>
                  <a:gd name="T8" fmla="*/ 137 w 209"/>
                  <a:gd name="T9" fmla="*/ 63 h 220"/>
                  <a:gd name="T10" fmla="*/ 146 w 209"/>
                  <a:gd name="T11" fmla="*/ 92 h 220"/>
                  <a:gd name="T12" fmla="*/ 138 w 209"/>
                  <a:gd name="T13" fmla="*/ 117 h 220"/>
                  <a:gd name="T14" fmla="*/ 126 w 209"/>
                  <a:gd name="T15" fmla="*/ 129 h 220"/>
                  <a:gd name="T16" fmla="*/ 111 w 209"/>
                  <a:gd name="T17" fmla="*/ 141 h 220"/>
                  <a:gd name="T18" fmla="*/ 84 w 209"/>
                  <a:gd name="T19" fmla="*/ 172 h 220"/>
                  <a:gd name="T20" fmla="*/ 77 w 209"/>
                  <a:gd name="T21" fmla="*/ 220 h 220"/>
                  <a:gd name="T22" fmla="*/ 133 w 209"/>
                  <a:gd name="T23" fmla="*/ 220 h 220"/>
                  <a:gd name="T24" fmla="*/ 135 w 209"/>
                  <a:gd name="T25" fmla="*/ 195 h 220"/>
                  <a:gd name="T26" fmla="*/ 151 w 209"/>
                  <a:gd name="T27" fmla="*/ 174 h 220"/>
                  <a:gd name="T28" fmla="*/ 166 w 209"/>
                  <a:gd name="T29" fmla="*/ 162 h 220"/>
                  <a:gd name="T30" fmla="*/ 196 w 209"/>
                  <a:gd name="T31" fmla="*/ 134 h 220"/>
                  <a:gd name="T32" fmla="*/ 209 w 209"/>
                  <a:gd name="T33" fmla="*/ 89 h 220"/>
                  <a:gd name="T34" fmla="*/ 178 w 209"/>
                  <a:gd name="T35" fmla="*/ 23 h 220"/>
                  <a:gd name="T36" fmla="*/ 101 w 209"/>
                  <a:gd name="T37" fmla="*/ 0 h 220"/>
                  <a:gd name="T38" fmla="*/ 41 w 209"/>
                  <a:gd name="T39" fmla="*/ 16 h 220"/>
                  <a:gd name="T40" fmla="*/ 0 w 209"/>
                  <a:gd name="T41" fmla="*/ 9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220">
                    <a:moveTo>
                      <a:pt x="0" y="99"/>
                    </a:moveTo>
                    <a:cubicBezTo>
                      <a:pt x="60" y="99"/>
                      <a:pt x="60" y="99"/>
                      <a:pt x="60" y="99"/>
                    </a:cubicBezTo>
                    <a:cubicBezTo>
                      <a:pt x="60" y="88"/>
                      <a:pt x="63" y="77"/>
                      <a:pt x="70" y="66"/>
                    </a:cubicBezTo>
                    <a:cubicBezTo>
                      <a:pt x="76" y="56"/>
                      <a:pt x="88" y="51"/>
                      <a:pt x="104" y="51"/>
                    </a:cubicBezTo>
                    <a:cubicBezTo>
                      <a:pt x="120" y="51"/>
                      <a:pt x="131" y="55"/>
                      <a:pt x="137" y="63"/>
                    </a:cubicBezTo>
                    <a:cubicBezTo>
                      <a:pt x="143" y="72"/>
                      <a:pt x="146" y="82"/>
                      <a:pt x="146" y="92"/>
                    </a:cubicBezTo>
                    <a:cubicBezTo>
                      <a:pt x="146" y="101"/>
                      <a:pt x="143" y="109"/>
                      <a:pt x="138" y="117"/>
                    </a:cubicBezTo>
                    <a:cubicBezTo>
                      <a:pt x="135" y="121"/>
                      <a:pt x="131" y="125"/>
                      <a:pt x="126" y="129"/>
                    </a:cubicBezTo>
                    <a:cubicBezTo>
                      <a:pt x="111" y="141"/>
                      <a:pt x="111" y="141"/>
                      <a:pt x="111" y="141"/>
                    </a:cubicBezTo>
                    <a:cubicBezTo>
                      <a:pt x="96" y="152"/>
                      <a:pt x="87" y="163"/>
                      <a:pt x="84" y="172"/>
                    </a:cubicBezTo>
                    <a:cubicBezTo>
                      <a:pt x="80" y="180"/>
                      <a:pt x="78" y="196"/>
                      <a:pt x="77" y="220"/>
                    </a:cubicBezTo>
                    <a:cubicBezTo>
                      <a:pt x="133" y="220"/>
                      <a:pt x="133" y="220"/>
                      <a:pt x="133" y="220"/>
                    </a:cubicBezTo>
                    <a:cubicBezTo>
                      <a:pt x="133" y="209"/>
                      <a:pt x="134" y="201"/>
                      <a:pt x="135" y="195"/>
                    </a:cubicBezTo>
                    <a:cubicBezTo>
                      <a:pt x="138" y="187"/>
                      <a:pt x="143" y="180"/>
                      <a:pt x="151" y="174"/>
                    </a:cubicBezTo>
                    <a:cubicBezTo>
                      <a:pt x="166" y="162"/>
                      <a:pt x="166" y="162"/>
                      <a:pt x="166" y="162"/>
                    </a:cubicBezTo>
                    <a:cubicBezTo>
                      <a:pt x="181" y="151"/>
                      <a:pt x="191" y="141"/>
                      <a:pt x="196" y="134"/>
                    </a:cubicBezTo>
                    <a:cubicBezTo>
                      <a:pt x="205" y="122"/>
                      <a:pt x="209" y="107"/>
                      <a:pt x="209" y="89"/>
                    </a:cubicBezTo>
                    <a:cubicBezTo>
                      <a:pt x="209" y="60"/>
                      <a:pt x="199" y="38"/>
                      <a:pt x="178" y="23"/>
                    </a:cubicBezTo>
                    <a:cubicBezTo>
                      <a:pt x="158" y="8"/>
                      <a:pt x="132" y="0"/>
                      <a:pt x="101" y="0"/>
                    </a:cubicBezTo>
                    <a:cubicBezTo>
                      <a:pt x="77" y="0"/>
                      <a:pt x="57" y="6"/>
                      <a:pt x="41" y="16"/>
                    </a:cubicBezTo>
                    <a:cubicBezTo>
                      <a:pt x="16" y="33"/>
                      <a:pt x="2" y="60"/>
                      <a:pt x="0" y="99"/>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600" dirty="0">
                  <a:ln>
                    <a:solidFill>
                      <a:schemeClr val="accent2"/>
                    </a:solidFill>
                  </a:ln>
                  <a:cs typeface="Arial" panose="020B0604020202020204" pitchFamily="34" charset="0"/>
                </a:endParaRPr>
              </a:p>
            </p:txBody>
          </p:sp>
          <p:sp>
            <p:nvSpPr>
              <p:cNvPr id="22" name="Rectangle 39">
                <a:extLst>
                  <a:ext uri="{FF2B5EF4-FFF2-40B4-BE49-F238E27FC236}">
                    <a16:creationId xmlns:a16="http://schemas.microsoft.com/office/drawing/2014/main" id="{327EDD5C-F907-599A-DA97-C3A4B036A1BF}"/>
                  </a:ext>
                </a:extLst>
              </p:cNvPr>
              <p:cNvSpPr>
                <a:spLocks noChangeArrowheads="1"/>
              </p:cNvSpPr>
              <p:nvPr/>
            </p:nvSpPr>
            <p:spPr bwMode="auto">
              <a:xfrm>
                <a:off x="3076171" y="3704947"/>
                <a:ext cx="98317" cy="95094"/>
              </a:xfrm>
              <a:prstGeom prst="rect">
                <a:avLst/>
              </a:prstGeom>
              <a:grpFill/>
              <a:ln>
                <a:noFill/>
              </a:ln>
            </p:spPr>
            <p:txBody>
              <a:bodyPr vert="horz" wrap="square" lIns="68580" tIns="34290" rIns="68580" bIns="34290" numCol="1" anchor="t" anchorCtr="0" compatLnSpc="1">
                <a:prstTxWarp prst="textNoShape">
                  <a:avLst/>
                </a:prstTxWarp>
              </a:bodyPr>
              <a:lstStyle/>
              <a:p>
                <a:endParaRPr lang="en-US" sz="600" dirty="0">
                  <a:ln>
                    <a:solidFill>
                      <a:schemeClr val="accent2"/>
                    </a:solidFill>
                  </a:ln>
                  <a:cs typeface="Arial" panose="020B0604020202020204" pitchFamily="34" charset="0"/>
                </a:endParaRPr>
              </a:p>
            </p:txBody>
          </p:sp>
        </p:grpSp>
        <p:grpSp>
          <p:nvGrpSpPr>
            <p:cNvPr id="10" name="Group 9">
              <a:extLst>
                <a:ext uri="{FF2B5EF4-FFF2-40B4-BE49-F238E27FC236}">
                  <a16:creationId xmlns:a16="http://schemas.microsoft.com/office/drawing/2014/main" id="{9276A60F-FD00-135D-F316-E50187216E91}"/>
                </a:ext>
              </a:extLst>
            </p:cNvPr>
            <p:cNvGrpSpPr/>
            <p:nvPr/>
          </p:nvGrpSpPr>
          <p:grpSpPr>
            <a:xfrm>
              <a:off x="3780609" y="2954064"/>
              <a:ext cx="383965" cy="568424"/>
              <a:chOff x="399931" y="2483420"/>
              <a:chExt cx="328801" cy="486758"/>
            </a:xfrm>
            <a:solidFill>
              <a:srgbClr val="82B3BF"/>
            </a:solidFill>
          </p:grpSpPr>
          <p:sp>
            <p:nvSpPr>
              <p:cNvPr id="17" name="Freeform 38">
                <a:extLst>
                  <a:ext uri="{FF2B5EF4-FFF2-40B4-BE49-F238E27FC236}">
                    <a16:creationId xmlns:a16="http://schemas.microsoft.com/office/drawing/2014/main" id="{35D8E6CE-9A51-CBA7-2399-5A4C3A0B44FB}"/>
                  </a:ext>
                </a:extLst>
              </p:cNvPr>
              <p:cNvSpPr>
                <a:spLocks/>
              </p:cNvSpPr>
              <p:nvPr/>
            </p:nvSpPr>
            <p:spPr bwMode="auto">
              <a:xfrm>
                <a:off x="399931" y="2483420"/>
                <a:ext cx="328801" cy="348142"/>
              </a:xfrm>
              <a:custGeom>
                <a:avLst/>
                <a:gdLst>
                  <a:gd name="T0" fmla="*/ 0 w 209"/>
                  <a:gd name="T1" fmla="*/ 99 h 220"/>
                  <a:gd name="T2" fmla="*/ 60 w 209"/>
                  <a:gd name="T3" fmla="*/ 99 h 220"/>
                  <a:gd name="T4" fmla="*/ 70 w 209"/>
                  <a:gd name="T5" fmla="*/ 66 h 220"/>
                  <a:gd name="T6" fmla="*/ 104 w 209"/>
                  <a:gd name="T7" fmla="*/ 51 h 220"/>
                  <a:gd name="T8" fmla="*/ 137 w 209"/>
                  <a:gd name="T9" fmla="*/ 63 h 220"/>
                  <a:gd name="T10" fmla="*/ 146 w 209"/>
                  <a:gd name="T11" fmla="*/ 92 h 220"/>
                  <a:gd name="T12" fmla="*/ 138 w 209"/>
                  <a:gd name="T13" fmla="*/ 117 h 220"/>
                  <a:gd name="T14" fmla="*/ 126 w 209"/>
                  <a:gd name="T15" fmla="*/ 129 h 220"/>
                  <a:gd name="T16" fmla="*/ 111 w 209"/>
                  <a:gd name="T17" fmla="*/ 141 h 220"/>
                  <a:gd name="T18" fmla="*/ 84 w 209"/>
                  <a:gd name="T19" fmla="*/ 172 h 220"/>
                  <a:gd name="T20" fmla="*/ 77 w 209"/>
                  <a:gd name="T21" fmla="*/ 220 h 220"/>
                  <a:gd name="T22" fmla="*/ 133 w 209"/>
                  <a:gd name="T23" fmla="*/ 220 h 220"/>
                  <a:gd name="T24" fmla="*/ 135 w 209"/>
                  <a:gd name="T25" fmla="*/ 195 h 220"/>
                  <a:gd name="T26" fmla="*/ 151 w 209"/>
                  <a:gd name="T27" fmla="*/ 174 h 220"/>
                  <a:gd name="T28" fmla="*/ 166 w 209"/>
                  <a:gd name="T29" fmla="*/ 162 h 220"/>
                  <a:gd name="T30" fmla="*/ 196 w 209"/>
                  <a:gd name="T31" fmla="*/ 134 h 220"/>
                  <a:gd name="T32" fmla="*/ 209 w 209"/>
                  <a:gd name="T33" fmla="*/ 89 h 220"/>
                  <a:gd name="T34" fmla="*/ 178 w 209"/>
                  <a:gd name="T35" fmla="*/ 23 h 220"/>
                  <a:gd name="T36" fmla="*/ 101 w 209"/>
                  <a:gd name="T37" fmla="*/ 0 h 220"/>
                  <a:gd name="T38" fmla="*/ 41 w 209"/>
                  <a:gd name="T39" fmla="*/ 16 h 220"/>
                  <a:gd name="T40" fmla="*/ 0 w 209"/>
                  <a:gd name="T41" fmla="*/ 9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220">
                    <a:moveTo>
                      <a:pt x="0" y="99"/>
                    </a:moveTo>
                    <a:cubicBezTo>
                      <a:pt x="60" y="99"/>
                      <a:pt x="60" y="99"/>
                      <a:pt x="60" y="99"/>
                    </a:cubicBezTo>
                    <a:cubicBezTo>
                      <a:pt x="60" y="88"/>
                      <a:pt x="63" y="77"/>
                      <a:pt x="70" y="66"/>
                    </a:cubicBezTo>
                    <a:cubicBezTo>
                      <a:pt x="76" y="56"/>
                      <a:pt x="88" y="51"/>
                      <a:pt x="104" y="51"/>
                    </a:cubicBezTo>
                    <a:cubicBezTo>
                      <a:pt x="120" y="51"/>
                      <a:pt x="131" y="55"/>
                      <a:pt x="137" y="63"/>
                    </a:cubicBezTo>
                    <a:cubicBezTo>
                      <a:pt x="143" y="72"/>
                      <a:pt x="146" y="82"/>
                      <a:pt x="146" y="92"/>
                    </a:cubicBezTo>
                    <a:cubicBezTo>
                      <a:pt x="146" y="101"/>
                      <a:pt x="143" y="109"/>
                      <a:pt x="138" y="117"/>
                    </a:cubicBezTo>
                    <a:cubicBezTo>
                      <a:pt x="135" y="121"/>
                      <a:pt x="131" y="125"/>
                      <a:pt x="126" y="129"/>
                    </a:cubicBezTo>
                    <a:cubicBezTo>
                      <a:pt x="111" y="141"/>
                      <a:pt x="111" y="141"/>
                      <a:pt x="111" y="141"/>
                    </a:cubicBezTo>
                    <a:cubicBezTo>
                      <a:pt x="96" y="152"/>
                      <a:pt x="87" y="163"/>
                      <a:pt x="84" y="172"/>
                    </a:cubicBezTo>
                    <a:cubicBezTo>
                      <a:pt x="80" y="180"/>
                      <a:pt x="78" y="196"/>
                      <a:pt x="77" y="220"/>
                    </a:cubicBezTo>
                    <a:cubicBezTo>
                      <a:pt x="133" y="220"/>
                      <a:pt x="133" y="220"/>
                      <a:pt x="133" y="220"/>
                    </a:cubicBezTo>
                    <a:cubicBezTo>
                      <a:pt x="133" y="209"/>
                      <a:pt x="134" y="201"/>
                      <a:pt x="135" y="195"/>
                    </a:cubicBezTo>
                    <a:cubicBezTo>
                      <a:pt x="138" y="187"/>
                      <a:pt x="143" y="180"/>
                      <a:pt x="151" y="174"/>
                    </a:cubicBezTo>
                    <a:cubicBezTo>
                      <a:pt x="166" y="162"/>
                      <a:pt x="166" y="162"/>
                      <a:pt x="166" y="162"/>
                    </a:cubicBezTo>
                    <a:cubicBezTo>
                      <a:pt x="181" y="151"/>
                      <a:pt x="191" y="141"/>
                      <a:pt x="196" y="134"/>
                    </a:cubicBezTo>
                    <a:cubicBezTo>
                      <a:pt x="205" y="122"/>
                      <a:pt x="209" y="107"/>
                      <a:pt x="209" y="89"/>
                    </a:cubicBezTo>
                    <a:cubicBezTo>
                      <a:pt x="209" y="60"/>
                      <a:pt x="199" y="38"/>
                      <a:pt x="178" y="23"/>
                    </a:cubicBezTo>
                    <a:cubicBezTo>
                      <a:pt x="158" y="8"/>
                      <a:pt x="132" y="0"/>
                      <a:pt x="101" y="0"/>
                    </a:cubicBezTo>
                    <a:cubicBezTo>
                      <a:pt x="77" y="0"/>
                      <a:pt x="57" y="6"/>
                      <a:pt x="41" y="16"/>
                    </a:cubicBezTo>
                    <a:cubicBezTo>
                      <a:pt x="16" y="33"/>
                      <a:pt x="2" y="60"/>
                      <a:pt x="0" y="99"/>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600" dirty="0">
                  <a:ln>
                    <a:solidFill>
                      <a:schemeClr val="accent2"/>
                    </a:solidFill>
                  </a:ln>
                  <a:cs typeface="Arial" panose="020B0604020202020204" pitchFamily="34" charset="0"/>
                </a:endParaRPr>
              </a:p>
            </p:txBody>
          </p:sp>
          <p:sp>
            <p:nvSpPr>
              <p:cNvPr id="18" name="Rectangle 39">
                <a:extLst>
                  <a:ext uri="{FF2B5EF4-FFF2-40B4-BE49-F238E27FC236}">
                    <a16:creationId xmlns:a16="http://schemas.microsoft.com/office/drawing/2014/main" id="{C27B8C32-23A4-5700-C757-31210F1A0AD6}"/>
                  </a:ext>
                </a:extLst>
              </p:cNvPr>
              <p:cNvSpPr>
                <a:spLocks noChangeArrowheads="1"/>
              </p:cNvSpPr>
              <p:nvPr/>
            </p:nvSpPr>
            <p:spPr bwMode="auto">
              <a:xfrm>
                <a:off x="517590" y="2875084"/>
                <a:ext cx="98317" cy="95094"/>
              </a:xfrm>
              <a:prstGeom prst="rect">
                <a:avLst/>
              </a:prstGeom>
              <a:grpFill/>
              <a:ln>
                <a:noFill/>
              </a:ln>
            </p:spPr>
            <p:txBody>
              <a:bodyPr vert="horz" wrap="square" lIns="68580" tIns="34290" rIns="68580" bIns="34290" numCol="1" anchor="t" anchorCtr="0" compatLnSpc="1">
                <a:prstTxWarp prst="textNoShape">
                  <a:avLst/>
                </a:prstTxWarp>
              </a:bodyPr>
              <a:lstStyle/>
              <a:p>
                <a:endParaRPr lang="en-US" sz="600" dirty="0">
                  <a:ln>
                    <a:solidFill>
                      <a:schemeClr val="accent2"/>
                    </a:solidFill>
                  </a:ln>
                  <a:cs typeface="Arial" panose="020B0604020202020204" pitchFamily="34" charset="0"/>
                </a:endParaRPr>
              </a:p>
            </p:txBody>
          </p:sp>
        </p:grpSp>
        <p:grpSp>
          <p:nvGrpSpPr>
            <p:cNvPr id="11" name="Group 10">
              <a:extLst>
                <a:ext uri="{FF2B5EF4-FFF2-40B4-BE49-F238E27FC236}">
                  <a16:creationId xmlns:a16="http://schemas.microsoft.com/office/drawing/2014/main" id="{A3D522D4-491F-473E-0F26-8D63A74BBDC8}"/>
                </a:ext>
              </a:extLst>
            </p:cNvPr>
            <p:cNvGrpSpPr/>
            <p:nvPr/>
          </p:nvGrpSpPr>
          <p:grpSpPr>
            <a:xfrm>
              <a:off x="5745285" y="2489526"/>
              <a:ext cx="383965" cy="568424"/>
              <a:chOff x="399931" y="2483420"/>
              <a:chExt cx="328801" cy="486758"/>
            </a:xfrm>
            <a:solidFill>
              <a:srgbClr val="82B3BF"/>
            </a:solidFill>
          </p:grpSpPr>
          <p:sp>
            <p:nvSpPr>
              <p:cNvPr id="15" name="Freeform 38">
                <a:extLst>
                  <a:ext uri="{FF2B5EF4-FFF2-40B4-BE49-F238E27FC236}">
                    <a16:creationId xmlns:a16="http://schemas.microsoft.com/office/drawing/2014/main" id="{D01936C6-EAD0-5F04-320D-6FEE11367AFD}"/>
                  </a:ext>
                </a:extLst>
              </p:cNvPr>
              <p:cNvSpPr>
                <a:spLocks/>
              </p:cNvSpPr>
              <p:nvPr/>
            </p:nvSpPr>
            <p:spPr bwMode="auto">
              <a:xfrm>
                <a:off x="399931" y="2483420"/>
                <a:ext cx="328801" cy="348142"/>
              </a:xfrm>
              <a:custGeom>
                <a:avLst/>
                <a:gdLst>
                  <a:gd name="T0" fmla="*/ 0 w 209"/>
                  <a:gd name="T1" fmla="*/ 99 h 220"/>
                  <a:gd name="T2" fmla="*/ 60 w 209"/>
                  <a:gd name="T3" fmla="*/ 99 h 220"/>
                  <a:gd name="T4" fmla="*/ 70 w 209"/>
                  <a:gd name="T5" fmla="*/ 66 h 220"/>
                  <a:gd name="T6" fmla="*/ 104 w 209"/>
                  <a:gd name="T7" fmla="*/ 51 h 220"/>
                  <a:gd name="T8" fmla="*/ 137 w 209"/>
                  <a:gd name="T9" fmla="*/ 63 h 220"/>
                  <a:gd name="T10" fmla="*/ 146 w 209"/>
                  <a:gd name="T11" fmla="*/ 92 h 220"/>
                  <a:gd name="T12" fmla="*/ 138 w 209"/>
                  <a:gd name="T13" fmla="*/ 117 h 220"/>
                  <a:gd name="T14" fmla="*/ 126 w 209"/>
                  <a:gd name="T15" fmla="*/ 129 h 220"/>
                  <a:gd name="T16" fmla="*/ 111 w 209"/>
                  <a:gd name="T17" fmla="*/ 141 h 220"/>
                  <a:gd name="T18" fmla="*/ 84 w 209"/>
                  <a:gd name="T19" fmla="*/ 172 h 220"/>
                  <a:gd name="T20" fmla="*/ 77 w 209"/>
                  <a:gd name="T21" fmla="*/ 220 h 220"/>
                  <a:gd name="T22" fmla="*/ 133 w 209"/>
                  <a:gd name="T23" fmla="*/ 220 h 220"/>
                  <a:gd name="T24" fmla="*/ 135 w 209"/>
                  <a:gd name="T25" fmla="*/ 195 h 220"/>
                  <a:gd name="T26" fmla="*/ 151 w 209"/>
                  <a:gd name="T27" fmla="*/ 174 h 220"/>
                  <a:gd name="T28" fmla="*/ 166 w 209"/>
                  <a:gd name="T29" fmla="*/ 162 h 220"/>
                  <a:gd name="T30" fmla="*/ 196 w 209"/>
                  <a:gd name="T31" fmla="*/ 134 h 220"/>
                  <a:gd name="T32" fmla="*/ 209 w 209"/>
                  <a:gd name="T33" fmla="*/ 89 h 220"/>
                  <a:gd name="T34" fmla="*/ 178 w 209"/>
                  <a:gd name="T35" fmla="*/ 23 h 220"/>
                  <a:gd name="T36" fmla="*/ 101 w 209"/>
                  <a:gd name="T37" fmla="*/ 0 h 220"/>
                  <a:gd name="T38" fmla="*/ 41 w 209"/>
                  <a:gd name="T39" fmla="*/ 16 h 220"/>
                  <a:gd name="T40" fmla="*/ 0 w 209"/>
                  <a:gd name="T41" fmla="*/ 9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220">
                    <a:moveTo>
                      <a:pt x="0" y="99"/>
                    </a:moveTo>
                    <a:cubicBezTo>
                      <a:pt x="60" y="99"/>
                      <a:pt x="60" y="99"/>
                      <a:pt x="60" y="99"/>
                    </a:cubicBezTo>
                    <a:cubicBezTo>
                      <a:pt x="60" y="88"/>
                      <a:pt x="63" y="77"/>
                      <a:pt x="70" y="66"/>
                    </a:cubicBezTo>
                    <a:cubicBezTo>
                      <a:pt x="76" y="56"/>
                      <a:pt x="88" y="51"/>
                      <a:pt x="104" y="51"/>
                    </a:cubicBezTo>
                    <a:cubicBezTo>
                      <a:pt x="120" y="51"/>
                      <a:pt x="131" y="55"/>
                      <a:pt x="137" y="63"/>
                    </a:cubicBezTo>
                    <a:cubicBezTo>
                      <a:pt x="143" y="72"/>
                      <a:pt x="146" y="82"/>
                      <a:pt x="146" y="92"/>
                    </a:cubicBezTo>
                    <a:cubicBezTo>
                      <a:pt x="146" y="101"/>
                      <a:pt x="143" y="109"/>
                      <a:pt x="138" y="117"/>
                    </a:cubicBezTo>
                    <a:cubicBezTo>
                      <a:pt x="135" y="121"/>
                      <a:pt x="131" y="125"/>
                      <a:pt x="126" y="129"/>
                    </a:cubicBezTo>
                    <a:cubicBezTo>
                      <a:pt x="111" y="141"/>
                      <a:pt x="111" y="141"/>
                      <a:pt x="111" y="141"/>
                    </a:cubicBezTo>
                    <a:cubicBezTo>
                      <a:pt x="96" y="152"/>
                      <a:pt x="87" y="163"/>
                      <a:pt x="84" y="172"/>
                    </a:cubicBezTo>
                    <a:cubicBezTo>
                      <a:pt x="80" y="180"/>
                      <a:pt x="78" y="196"/>
                      <a:pt x="77" y="220"/>
                    </a:cubicBezTo>
                    <a:cubicBezTo>
                      <a:pt x="133" y="220"/>
                      <a:pt x="133" y="220"/>
                      <a:pt x="133" y="220"/>
                    </a:cubicBezTo>
                    <a:cubicBezTo>
                      <a:pt x="133" y="209"/>
                      <a:pt x="134" y="201"/>
                      <a:pt x="135" y="195"/>
                    </a:cubicBezTo>
                    <a:cubicBezTo>
                      <a:pt x="138" y="187"/>
                      <a:pt x="143" y="180"/>
                      <a:pt x="151" y="174"/>
                    </a:cubicBezTo>
                    <a:cubicBezTo>
                      <a:pt x="166" y="162"/>
                      <a:pt x="166" y="162"/>
                      <a:pt x="166" y="162"/>
                    </a:cubicBezTo>
                    <a:cubicBezTo>
                      <a:pt x="181" y="151"/>
                      <a:pt x="191" y="141"/>
                      <a:pt x="196" y="134"/>
                    </a:cubicBezTo>
                    <a:cubicBezTo>
                      <a:pt x="205" y="122"/>
                      <a:pt x="209" y="107"/>
                      <a:pt x="209" y="89"/>
                    </a:cubicBezTo>
                    <a:cubicBezTo>
                      <a:pt x="209" y="60"/>
                      <a:pt x="199" y="38"/>
                      <a:pt x="178" y="23"/>
                    </a:cubicBezTo>
                    <a:cubicBezTo>
                      <a:pt x="158" y="8"/>
                      <a:pt x="132" y="0"/>
                      <a:pt x="101" y="0"/>
                    </a:cubicBezTo>
                    <a:cubicBezTo>
                      <a:pt x="77" y="0"/>
                      <a:pt x="57" y="6"/>
                      <a:pt x="41" y="16"/>
                    </a:cubicBezTo>
                    <a:cubicBezTo>
                      <a:pt x="16" y="33"/>
                      <a:pt x="2" y="60"/>
                      <a:pt x="0" y="99"/>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600" dirty="0">
                  <a:ln>
                    <a:solidFill>
                      <a:schemeClr val="accent2"/>
                    </a:solidFill>
                  </a:ln>
                  <a:cs typeface="Arial" panose="020B0604020202020204" pitchFamily="34" charset="0"/>
                </a:endParaRPr>
              </a:p>
            </p:txBody>
          </p:sp>
          <p:sp>
            <p:nvSpPr>
              <p:cNvPr id="16" name="Rectangle 39">
                <a:extLst>
                  <a:ext uri="{FF2B5EF4-FFF2-40B4-BE49-F238E27FC236}">
                    <a16:creationId xmlns:a16="http://schemas.microsoft.com/office/drawing/2014/main" id="{E6CBCB96-E1C3-418A-034E-3F31C4E8F3AD}"/>
                  </a:ext>
                </a:extLst>
              </p:cNvPr>
              <p:cNvSpPr>
                <a:spLocks noChangeArrowheads="1"/>
              </p:cNvSpPr>
              <p:nvPr/>
            </p:nvSpPr>
            <p:spPr bwMode="auto">
              <a:xfrm>
                <a:off x="517590" y="2875084"/>
                <a:ext cx="98317" cy="95094"/>
              </a:xfrm>
              <a:prstGeom prst="rect">
                <a:avLst/>
              </a:prstGeom>
              <a:grpFill/>
              <a:ln>
                <a:noFill/>
              </a:ln>
            </p:spPr>
            <p:txBody>
              <a:bodyPr vert="horz" wrap="square" lIns="68580" tIns="34290" rIns="68580" bIns="34290" numCol="1" anchor="t" anchorCtr="0" compatLnSpc="1">
                <a:prstTxWarp prst="textNoShape">
                  <a:avLst/>
                </a:prstTxWarp>
              </a:bodyPr>
              <a:lstStyle/>
              <a:p>
                <a:endParaRPr lang="en-US" sz="600" dirty="0">
                  <a:ln>
                    <a:solidFill>
                      <a:schemeClr val="accent2"/>
                    </a:solidFill>
                  </a:ln>
                  <a:cs typeface="Arial" panose="020B0604020202020204" pitchFamily="34" charset="0"/>
                </a:endParaRPr>
              </a:p>
            </p:txBody>
          </p:sp>
        </p:grpSp>
        <p:grpSp>
          <p:nvGrpSpPr>
            <p:cNvPr id="12" name="Group 11">
              <a:extLst>
                <a:ext uri="{FF2B5EF4-FFF2-40B4-BE49-F238E27FC236}">
                  <a16:creationId xmlns:a16="http://schemas.microsoft.com/office/drawing/2014/main" id="{F4B2E377-2629-02BD-73B5-D6567F4D99F7}"/>
                </a:ext>
              </a:extLst>
            </p:cNvPr>
            <p:cNvGrpSpPr/>
            <p:nvPr/>
          </p:nvGrpSpPr>
          <p:grpSpPr>
            <a:xfrm>
              <a:off x="2453960" y="2117740"/>
              <a:ext cx="383965" cy="568424"/>
              <a:chOff x="399931" y="2483420"/>
              <a:chExt cx="328801" cy="486758"/>
            </a:xfrm>
            <a:solidFill>
              <a:srgbClr val="808FAF"/>
            </a:solidFill>
          </p:grpSpPr>
          <p:sp>
            <p:nvSpPr>
              <p:cNvPr id="13" name="Freeform 38">
                <a:extLst>
                  <a:ext uri="{FF2B5EF4-FFF2-40B4-BE49-F238E27FC236}">
                    <a16:creationId xmlns:a16="http://schemas.microsoft.com/office/drawing/2014/main" id="{BCAA8527-7A2E-EE16-3B86-A67EBF3E1F2D}"/>
                  </a:ext>
                </a:extLst>
              </p:cNvPr>
              <p:cNvSpPr>
                <a:spLocks/>
              </p:cNvSpPr>
              <p:nvPr/>
            </p:nvSpPr>
            <p:spPr bwMode="auto">
              <a:xfrm>
                <a:off x="399931" y="2483420"/>
                <a:ext cx="328801" cy="348142"/>
              </a:xfrm>
              <a:custGeom>
                <a:avLst/>
                <a:gdLst>
                  <a:gd name="T0" fmla="*/ 0 w 209"/>
                  <a:gd name="T1" fmla="*/ 99 h 220"/>
                  <a:gd name="T2" fmla="*/ 60 w 209"/>
                  <a:gd name="T3" fmla="*/ 99 h 220"/>
                  <a:gd name="T4" fmla="*/ 70 w 209"/>
                  <a:gd name="T5" fmla="*/ 66 h 220"/>
                  <a:gd name="T6" fmla="*/ 104 w 209"/>
                  <a:gd name="T7" fmla="*/ 51 h 220"/>
                  <a:gd name="T8" fmla="*/ 137 w 209"/>
                  <a:gd name="T9" fmla="*/ 63 h 220"/>
                  <a:gd name="T10" fmla="*/ 146 w 209"/>
                  <a:gd name="T11" fmla="*/ 92 h 220"/>
                  <a:gd name="T12" fmla="*/ 138 w 209"/>
                  <a:gd name="T13" fmla="*/ 117 h 220"/>
                  <a:gd name="T14" fmla="*/ 126 w 209"/>
                  <a:gd name="T15" fmla="*/ 129 h 220"/>
                  <a:gd name="T16" fmla="*/ 111 w 209"/>
                  <a:gd name="T17" fmla="*/ 141 h 220"/>
                  <a:gd name="T18" fmla="*/ 84 w 209"/>
                  <a:gd name="T19" fmla="*/ 172 h 220"/>
                  <a:gd name="T20" fmla="*/ 77 w 209"/>
                  <a:gd name="T21" fmla="*/ 220 h 220"/>
                  <a:gd name="T22" fmla="*/ 133 w 209"/>
                  <a:gd name="T23" fmla="*/ 220 h 220"/>
                  <a:gd name="T24" fmla="*/ 135 w 209"/>
                  <a:gd name="T25" fmla="*/ 195 h 220"/>
                  <a:gd name="T26" fmla="*/ 151 w 209"/>
                  <a:gd name="T27" fmla="*/ 174 h 220"/>
                  <a:gd name="T28" fmla="*/ 166 w 209"/>
                  <a:gd name="T29" fmla="*/ 162 h 220"/>
                  <a:gd name="T30" fmla="*/ 196 w 209"/>
                  <a:gd name="T31" fmla="*/ 134 h 220"/>
                  <a:gd name="T32" fmla="*/ 209 w 209"/>
                  <a:gd name="T33" fmla="*/ 89 h 220"/>
                  <a:gd name="T34" fmla="*/ 178 w 209"/>
                  <a:gd name="T35" fmla="*/ 23 h 220"/>
                  <a:gd name="T36" fmla="*/ 101 w 209"/>
                  <a:gd name="T37" fmla="*/ 0 h 220"/>
                  <a:gd name="T38" fmla="*/ 41 w 209"/>
                  <a:gd name="T39" fmla="*/ 16 h 220"/>
                  <a:gd name="T40" fmla="*/ 0 w 209"/>
                  <a:gd name="T41" fmla="*/ 9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220">
                    <a:moveTo>
                      <a:pt x="0" y="99"/>
                    </a:moveTo>
                    <a:cubicBezTo>
                      <a:pt x="60" y="99"/>
                      <a:pt x="60" y="99"/>
                      <a:pt x="60" y="99"/>
                    </a:cubicBezTo>
                    <a:cubicBezTo>
                      <a:pt x="60" y="88"/>
                      <a:pt x="63" y="77"/>
                      <a:pt x="70" y="66"/>
                    </a:cubicBezTo>
                    <a:cubicBezTo>
                      <a:pt x="76" y="56"/>
                      <a:pt x="88" y="51"/>
                      <a:pt x="104" y="51"/>
                    </a:cubicBezTo>
                    <a:cubicBezTo>
                      <a:pt x="120" y="51"/>
                      <a:pt x="131" y="55"/>
                      <a:pt x="137" y="63"/>
                    </a:cubicBezTo>
                    <a:cubicBezTo>
                      <a:pt x="143" y="72"/>
                      <a:pt x="146" y="82"/>
                      <a:pt x="146" y="92"/>
                    </a:cubicBezTo>
                    <a:cubicBezTo>
                      <a:pt x="146" y="101"/>
                      <a:pt x="143" y="109"/>
                      <a:pt x="138" y="117"/>
                    </a:cubicBezTo>
                    <a:cubicBezTo>
                      <a:pt x="135" y="121"/>
                      <a:pt x="131" y="125"/>
                      <a:pt x="126" y="129"/>
                    </a:cubicBezTo>
                    <a:cubicBezTo>
                      <a:pt x="111" y="141"/>
                      <a:pt x="111" y="141"/>
                      <a:pt x="111" y="141"/>
                    </a:cubicBezTo>
                    <a:cubicBezTo>
                      <a:pt x="96" y="152"/>
                      <a:pt x="87" y="163"/>
                      <a:pt x="84" y="172"/>
                    </a:cubicBezTo>
                    <a:cubicBezTo>
                      <a:pt x="80" y="180"/>
                      <a:pt x="78" y="196"/>
                      <a:pt x="77" y="220"/>
                    </a:cubicBezTo>
                    <a:cubicBezTo>
                      <a:pt x="133" y="220"/>
                      <a:pt x="133" y="220"/>
                      <a:pt x="133" y="220"/>
                    </a:cubicBezTo>
                    <a:cubicBezTo>
                      <a:pt x="133" y="209"/>
                      <a:pt x="134" y="201"/>
                      <a:pt x="135" y="195"/>
                    </a:cubicBezTo>
                    <a:cubicBezTo>
                      <a:pt x="138" y="187"/>
                      <a:pt x="143" y="180"/>
                      <a:pt x="151" y="174"/>
                    </a:cubicBezTo>
                    <a:cubicBezTo>
                      <a:pt x="166" y="162"/>
                      <a:pt x="166" y="162"/>
                      <a:pt x="166" y="162"/>
                    </a:cubicBezTo>
                    <a:cubicBezTo>
                      <a:pt x="181" y="151"/>
                      <a:pt x="191" y="141"/>
                      <a:pt x="196" y="134"/>
                    </a:cubicBezTo>
                    <a:cubicBezTo>
                      <a:pt x="205" y="122"/>
                      <a:pt x="209" y="107"/>
                      <a:pt x="209" y="89"/>
                    </a:cubicBezTo>
                    <a:cubicBezTo>
                      <a:pt x="209" y="60"/>
                      <a:pt x="199" y="38"/>
                      <a:pt x="178" y="23"/>
                    </a:cubicBezTo>
                    <a:cubicBezTo>
                      <a:pt x="158" y="8"/>
                      <a:pt x="132" y="0"/>
                      <a:pt x="101" y="0"/>
                    </a:cubicBezTo>
                    <a:cubicBezTo>
                      <a:pt x="77" y="0"/>
                      <a:pt x="57" y="6"/>
                      <a:pt x="41" y="16"/>
                    </a:cubicBezTo>
                    <a:cubicBezTo>
                      <a:pt x="16" y="33"/>
                      <a:pt x="2" y="60"/>
                      <a:pt x="0" y="99"/>
                    </a:cubicBezTo>
                    <a:close/>
                  </a:path>
                </a:pathLst>
              </a:custGeom>
              <a:grpFill/>
              <a:ln>
                <a:noFill/>
              </a:ln>
            </p:spPr>
            <p:txBody>
              <a:bodyPr vert="horz" wrap="square" lIns="68580" tIns="34290" rIns="68580" bIns="34290" numCol="1" anchor="t" anchorCtr="0" compatLnSpc="1">
                <a:prstTxWarp prst="textNoShape">
                  <a:avLst/>
                </a:prstTxWarp>
              </a:bodyPr>
              <a:lstStyle/>
              <a:p>
                <a:endParaRPr lang="en-US" sz="600" dirty="0">
                  <a:ln>
                    <a:solidFill>
                      <a:schemeClr val="accent2"/>
                    </a:solidFill>
                  </a:ln>
                  <a:cs typeface="Arial" panose="020B0604020202020204" pitchFamily="34" charset="0"/>
                </a:endParaRPr>
              </a:p>
            </p:txBody>
          </p:sp>
          <p:sp>
            <p:nvSpPr>
              <p:cNvPr id="14" name="Rectangle 39">
                <a:extLst>
                  <a:ext uri="{FF2B5EF4-FFF2-40B4-BE49-F238E27FC236}">
                    <a16:creationId xmlns:a16="http://schemas.microsoft.com/office/drawing/2014/main" id="{BB0A5A2B-3A0F-79F8-F723-797040C0B7C7}"/>
                  </a:ext>
                </a:extLst>
              </p:cNvPr>
              <p:cNvSpPr>
                <a:spLocks noChangeArrowheads="1"/>
              </p:cNvSpPr>
              <p:nvPr/>
            </p:nvSpPr>
            <p:spPr bwMode="auto">
              <a:xfrm>
                <a:off x="517590" y="2875084"/>
                <a:ext cx="98317" cy="95094"/>
              </a:xfrm>
              <a:prstGeom prst="rect">
                <a:avLst/>
              </a:prstGeom>
              <a:grpFill/>
              <a:ln>
                <a:noFill/>
              </a:ln>
            </p:spPr>
            <p:txBody>
              <a:bodyPr vert="horz" wrap="square" lIns="68580" tIns="34290" rIns="68580" bIns="34290" numCol="1" anchor="t" anchorCtr="0" compatLnSpc="1">
                <a:prstTxWarp prst="textNoShape">
                  <a:avLst/>
                </a:prstTxWarp>
              </a:bodyPr>
              <a:lstStyle/>
              <a:p>
                <a:endParaRPr lang="en-US" sz="600" dirty="0">
                  <a:ln>
                    <a:solidFill>
                      <a:schemeClr val="accent2"/>
                    </a:solidFill>
                  </a:ln>
                  <a:cs typeface="Arial" panose="020B0604020202020204" pitchFamily="34" charset="0"/>
                </a:endParaRPr>
              </a:p>
            </p:txBody>
          </p:sp>
        </p:grpSp>
      </p:grpSp>
    </p:spTree>
    <p:extLst>
      <p:ext uri="{BB962C8B-B14F-4D97-AF65-F5344CB8AC3E}">
        <p14:creationId xmlns:p14="http://schemas.microsoft.com/office/powerpoint/2010/main" val="321131860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Facilitator</a:t>
            </a:r>
          </a:p>
        </p:txBody>
      </p:sp>
      <p:sp>
        <p:nvSpPr>
          <p:cNvPr id="3" name="Content Placeholder 2"/>
          <p:cNvSpPr>
            <a:spLocks noGrp="1"/>
          </p:cNvSpPr>
          <p:nvPr>
            <p:ph idx="1"/>
          </p:nvPr>
        </p:nvSpPr>
        <p:spPr/>
        <p:txBody>
          <a:bodyPr/>
          <a:lstStyle/>
          <a:p>
            <a:r>
              <a:rPr lang="en-US" dirty="0"/>
              <a:t>Linda Long-Bellil, PhD, JD, Assistant Professor, E.K. Shriver Center and Department of Family Medicine &amp; Community Health, UMass Chan Medical School</a:t>
            </a:r>
          </a:p>
        </p:txBody>
      </p:sp>
      <p:pic>
        <p:nvPicPr>
          <p:cNvPr id="4" name="Picture 3" descr="A photo of Linda Long-Belli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2347" y="3298283"/>
            <a:ext cx="2531311" cy="2774039"/>
          </a:xfrm>
          <a:prstGeom prst="rect">
            <a:avLst/>
          </a:prstGeom>
        </p:spPr>
      </p:pic>
    </p:spTree>
    <p:extLst>
      <p:ext uri="{BB962C8B-B14F-4D97-AF65-F5344CB8AC3E}">
        <p14:creationId xmlns:p14="http://schemas.microsoft.com/office/powerpoint/2010/main" val="2003918807"/>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375B4D"/>
        </a:solidFill>
        <a:effectLst/>
      </p:bgPr>
    </p:bg>
    <p:spTree>
      <p:nvGrpSpPr>
        <p:cNvPr id="1" name=""/>
        <p:cNvGrpSpPr/>
        <p:nvPr/>
      </p:nvGrpSpPr>
      <p:grpSpPr>
        <a:xfrm>
          <a:off x="0" y="0"/>
          <a:ext cx="0" cy="0"/>
          <a:chOff x="0" y="0"/>
          <a:chExt cx="0" cy="0"/>
        </a:xfrm>
      </p:grpSpPr>
      <p:sp>
        <p:nvSpPr>
          <p:cNvPr id="228" name="Title 1"/>
          <p:cNvSpPr txBox="1">
            <a:spLocks noGrp="1"/>
          </p:cNvSpPr>
          <p:nvPr>
            <p:ph type="ctrTitle"/>
          </p:nvPr>
        </p:nvSpPr>
        <p:spPr>
          <a:xfrm>
            <a:off x="914399" y="747809"/>
            <a:ext cx="10363202" cy="1470027"/>
          </a:xfrm>
          <a:prstGeom prst="rect">
            <a:avLst/>
          </a:prstGeom>
        </p:spPr>
        <p:txBody>
          <a:bodyPr>
            <a:normAutofit fontScale="90000"/>
          </a:bodyPr>
          <a:lstStyle>
            <a:lvl1pPr algn="l">
              <a:defRPr b="1">
                <a:solidFill>
                  <a:srgbClr val="FFFFFF"/>
                </a:solidFill>
              </a:defRPr>
            </a:lvl1pPr>
          </a:lstStyle>
          <a:p>
            <a:pPr algn="ctr"/>
            <a:r>
              <a:rPr lang="en-US" dirty="0"/>
              <a:t>Keeping Families Together </a:t>
            </a:r>
            <a:br>
              <a:rPr lang="en-US" dirty="0"/>
            </a:br>
            <a:r>
              <a:rPr lang="en-US" dirty="0"/>
              <a:t>Training #2 </a:t>
            </a:r>
            <a:br>
              <a:rPr lang="en-US" dirty="0"/>
            </a:br>
            <a:r>
              <a:rPr lang="en-US" dirty="0"/>
              <a:t>Legal Strategies for Defending the Rights of Disabled Parents</a:t>
            </a:r>
            <a:endParaRPr dirty="0"/>
          </a:p>
        </p:txBody>
      </p:sp>
      <p:sp>
        <p:nvSpPr>
          <p:cNvPr id="5" name="Text Placeholder 4">
            <a:extLst>
              <a:ext uri="{FF2B5EF4-FFF2-40B4-BE49-F238E27FC236}">
                <a16:creationId xmlns:a16="http://schemas.microsoft.com/office/drawing/2014/main" id="{231C19DB-4251-8FBD-3C62-39492B3FB30B}"/>
              </a:ext>
            </a:extLst>
          </p:cNvPr>
          <p:cNvSpPr>
            <a:spLocks noGrp="1"/>
          </p:cNvSpPr>
          <p:nvPr>
            <p:ph type="body" sz="quarter" idx="1"/>
          </p:nvPr>
        </p:nvSpPr>
        <p:spPr>
          <a:xfrm>
            <a:off x="914399" y="2823880"/>
            <a:ext cx="10363202" cy="2675965"/>
          </a:xfrm>
        </p:spPr>
        <p:txBody>
          <a:bodyPr>
            <a:normAutofit lnSpcReduction="10000"/>
          </a:bodyPr>
          <a:lstStyle/>
          <a:p>
            <a:r>
              <a:rPr lang="en-US" dirty="0">
                <a:solidFill>
                  <a:schemeClr val="bg1"/>
                </a:solidFill>
              </a:rPr>
              <a:t>Wednesday, May 14, 2025</a:t>
            </a:r>
          </a:p>
          <a:p>
            <a:r>
              <a:rPr lang="en-US" dirty="0">
                <a:solidFill>
                  <a:schemeClr val="bg1"/>
                </a:solidFill>
              </a:rPr>
              <a:t>2:00 p.m. EST</a:t>
            </a:r>
          </a:p>
          <a:p>
            <a:r>
              <a:rPr lang="en-US" dirty="0">
                <a:solidFill>
                  <a:schemeClr val="bg1"/>
                </a:solidFill>
              </a:rPr>
              <a:t>1:00 p.m. CST</a:t>
            </a:r>
          </a:p>
          <a:p>
            <a:r>
              <a:rPr lang="en-US" dirty="0">
                <a:solidFill>
                  <a:schemeClr val="bg1"/>
                </a:solidFill>
              </a:rPr>
              <a:t>12:00 p.m. MST</a:t>
            </a:r>
          </a:p>
          <a:p>
            <a:r>
              <a:rPr lang="en-US" dirty="0">
                <a:solidFill>
                  <a:schemeClr val="bg1"/>
                </a:solidFill>
              </a:rPr>
              <a:t> 11:00 a.m. PST</a:t>
            </a:r>
          </a:p>
        </p:txBody>
      </p:sp>
      <p:sp>
        <p:nvSpPr>
          <p:cNvPr id="2" name="TextBox 1">
            <a:extLst>
              <a:ext uri="{FF2B5EF4-FFF2-40B4-BE49-F238E27FC236}">
                <a16:creationId xmlns:a16="http://schemas.microsoft.com/office/drawing/2014/main" id="{C3DECB21-AC75-AA9F-1C4E-4701D5C96C42}"/>
              </a:ext>
            </a:extLst>
          </p:cNvPr>
          <p:cNvSpPr txBox="1"/>
          <p:nvPr/>
        </p:nvSpPr>
        <p:spPr>
          <a:xfrm>
            <a:off x="672353" y="5782725"/>
            <a:ext cx="11228295"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chemeClr val="bg1"/>
                </a:solidFill>
                <a:effectLst/>
                <a:uFillTx/>
                <a:latin typeface="+mn-lt"/>
                <a:ea typeface="+mj-ea"/>
                <a:cs typeface="+mj-cs"/>
                <a:sym typeface="Helvetica"/>
              </a:rPr>
              <a:t>YOU  WILL RECEIVE SECOND SURVEY AFTER TRAINING #2</a:t>
            </a:r>
          </a:p>
        </p:txBody>
      </p:sp>
    </p:spTree>
    <p:extLst>
      <p:ext uri="{BB962C8B-B14F-4D97-AF65-F5344CB8AC3E}">
        <p14:creationId xmlns:p14="http://schemas.microsoft.com/office/powerpoint/2010/main" val="504184055"/>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Title 1"/>
          <p:cNvSpPr txBox="1">
            <a:spLocks noGrp="1"/>
          </p:cNvSpPr>
          <p:nvPr>
            <p:ph type="title"/>
          </p:nvPr>
        </p:nvSpPr>
        <p:spPr>
          <a:xfrm>
            <a:off x="609600" y="67947"/>
            <a:ext cx="10972801" cy="1143001"/>
          </a:xfrm>
          <a:prstGeom prst="rect">
            <a:avLst/>
          </a:prstGeom>
        </p:spPr>
        <p:txBody>
          <a:bodyPr/>
          <a:lstStyle/>
          <a:p>
            <a:r>
              <a:rPr lang="en-US" dirty="0"/>
              <a:t>Resources</a:t>
            </a:r>
            <a:endParaRPr dirty="0"/>
          </a:p>
        </p:txBody>
      </p:sp>
      <p:sp>
        <p:nvSpPr>
          <p:cNvPr id="378" name="Content Placeholder 2"/>
          <p:cNvSpPr txBox="1">
            <a:spLocks noGrp="1"/>
          </p:cNvSpPr>
          <p:nvPr>
            <p:ph type="body" sz="half" idx="1"/>
          </p:nvPr>
        </p:nvSpPr>
        <p:spPr>
          <a:xfrm>
            <a:off x="2050885" y="1712794"/>
            <a:ext cx="9223093" cy="2445978"/>
          </a:xfrm>
          <a:prstGeom prst="rect">
            <a:avLst/>
          </a:prstGeom>
        </p:spPr>
        <p:txBody>
          <a:bodyPr>
            <a:noAutofit/>
          </a:bodyPr>
          <a:lstStyle/>
          <a:p>
            <a:r>
              <a:rPr lang="en-US" sz="2400" b="1" dirty="0"/>
              <a:t>National Research Center for Parents with Disabilities  </a:t>
            </a:r>
            <a:r>
              <a:rPr lang="en-US" sz="2400" u="sng" dirty="0">
                <a:hlinkClick r:id="rId3"/>
              </a:rPr>
              <a:t>http://heller.brandeis.edu/parents-with-disabilities/index.html</a:t>
            </a:r>
            <a:r>
              <a:rPr lang="en-US" sz="2400" dirty="0"/>
              <a:t> </a:t>
            </a:r>
          </a:p>
          <a:p>
            <a:r>
              <a:rPr lang="en-US" sz="2400" b="1" dirty="0"/>
              <a:t>Disabled Parenting Project  </a:t>
            </a:r>
            <a:r>
              <a:rPr lang="en-US" sz="2400" u="sng" dirty="0">
                <a:hlinkClick r:id="rId4"/>
              </a:rPr>
              <a:t>https://www.disabledparenting.com/</a:t>
            </a:r>
            <a:r>
              <a:rPr lang="en-US" sz="2400" dirty="0"/>
              <a:t> </a:t>
            </a:r>
          </a:p>
          <a:p>
            <a:r>
              <a:rPr lang="en-US" sz="2400" b="1" dirty="0"/>
              <a:t>Rocking the Cradle: Ensuring the Rights of Parents with Disabilities and their Families  </a:t>
            </a:r>
            <a:r>
              <a:rPr lang="en-US" sz="2400" u="sng" dirty="0">
                <a:hlinkClick r:id="rId5"/>
              </a:rPr>
              <a:t>https://ncd.gov/publications/2012/Sep272012</a:t>
            </a:r>
            <a:r>
              <a:rPr lang="en-US" sz="2400" dirty="0"/>
              <a:t> </a:t>
            </a:r>
          </a:p>
          <a:p>
            <a:r>
              <a:rPr lang="en-US" sz="2400" b="1" dirty="0"/>
              <a:t>Child Welfare Information Gateway  </a:t>
            </a:r>
            <a:r>
              <a:rPr lang="en-US" sz="2400" u="sng" dirty="0">
                <a:hlinkClick r:id="rId6"/>
              </a:rPr>
              <a:t>https://www.childwelfare.gov/</a:t>
            </a:r>
            <a:r>
              <a:rPr lang="en-US" sz="2400" dirty="0"/>
              <a:t> </a:t>
            </a:r>
          </a:p>
          <a:p>
            <a:r>
              <a:rPr lang="en-US" sz="2400" b="1" dirty="0"/>
              <a:t>The Association of Successful Parenting  </a:t>
            </a:r>
            <a:r>
              <a:rPr lang="en-US" sz="2400" u="sng" dirty="0">
                <a:hlinkClick r:id="rId7"/>
              </a:rPr>
              <a:t>http://achancetoparent.net/</a:t>
            </a:r>
            <a:r>
              <a:rPr lang="en-US" sz="2400" dirty="0"/>
              <a:t> </a:t>
            </a:r>
          </a:p>
          <a:p>
            <a:r>
              <a:rPr lang="en-US" sz="2400" b="1" dirty="0"/>
              <a:t>Bazelon Center for Mental Health Law</a:t>
            </a:r>
            <a:r>
              <a:rPr lang="en-US" sz="2400" dirty="0"/>
              <a:t>  </a:t>
            </a:r>
            <a:r>
              <a:rPr lang="en-US" sz="2400" u="sng" dirty="0">
                <a:hlinkClick r:id="rId8"/>
              </a:rPr>
              <a:t>http://www.bazelon.org/our-work/mental-health-systems/parental-rights/</a:t>
            </a:r>
            <a:endParaRPr lang="en-US" sz="2400" dirty="0"/>
          </a:p>
        </p:txBody>
      </p:sp>
      <p:sp>
        <p:nvSpPr>
          <p:cNvPr id="376" name="Rectangle">
            <a:extLst>
              <a:ext uri="{C183D7F6-B498-43B3-948B-1728B52AA6E4}">
                <adec:decorative xmlns:adec="http://schemas.microsoft.com/office/drawing/2017/decorative" val="1"/>
              </a:ext>
            </a:extLst>
          </p:cNvPr>
          <p:cNvSpPr/>
          <p:nvPr/>
        </p:nvSpPr>
        <p:spPr>
          <a:xfrm>
            <a:off x="594589" y="1693281"/>
            <a:ext cx="1270003" cy="2358003"/>
          </a:xfrm>
          <a:prstGeom prst="rect">
            <a:avLst/>
          </a:prstGeom>
          <a:solidFill>
            <a:srgbClr val="3C3C3C"/>
          </a:solidFill>
          <a:ln w="12700">
            <a:miter lim="400000"/>
          </a:ln>
        </p:spPr>
        <p:txBody>
          <a:bodyPr lIns="45718" tIns="45718" rIns="45718" bIns="45718" anchor="ctr"/>
          <a:lstStyle/>
          <a:p>
            <a:pPr>
              <a:defRPr>
                <a:latin typeface="+mn-lt"/>
                <a:ea typeface="+mn-ea"/>
                <a:cs typeface="+mn-cs"/>
                <a:sym typeface="Calibri"/>
              </a:defRPr>
            </a:pPr>
            <a:endParaRPr dirty="0"/>
          </a:p>
        </p:txBody>
      </p:sp>
      <p:sp>
        <p:nvSpPr>
          <p:cNvPr id="377" name="Rectangle">
            <a:extLst>
              <a:ext uri="{C183D7F6-B498-43B3-948B-1728B52AA6E4}">
                <adec:decorative xmlns:adec="http://schemas.microsoft.com/office/drawing/2017/decorative" val="1"/>
              </a:ext>
            </a:extLst>
          </p:cNvPr>
          <p:cNvSpPr/>
          <p:nvPr/>
        </p:nvSpPr>
        <p:spPr>
          <a:xfrm>
            <a:off x="594589" y="4280927"/>
            <a:ext cx="1270003" cy="1990907"/>
          </a:xfrm>
          <a:prstGeom prst="rect">
            <a:avLst/>
          </a:prstGeom>
          <a:solidFill>
            <a:srgbClr val="72347D"/>
          </a:solidFill>
          <a:ln w="12700">
            <a:miter lim="400000"/>
          </a:ln>
        </p:spPr>
        <p:txBody>
          <a:bodyPr lIns="45718" tIns="45718" rIns="45718" bIns="45718" anchor="ctr"/>
          <a:lstStyle/>
          <a:p>
            <a:pPr>
              <a:defRPr>
                <a:latin typeface="+mn-lt"/>
                <a:ea typeface="+mn-ea"/>
                <a:cs typeface="+mn-cs"/>
                <a:sym typeface="Calibri"/>
              </a:defRPr>
            </a:pPr>
            <a:endParaRPr dirty="0"/>
          </a:p>
        </p:txBody>
      </p:sp>
      <p:pic>
        <p:nvPicPr>
          <p:cNvPr id="380" name="noun_Research_746407.png">
            <a:extLs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flipH="1">
            <a:off x="658090" y="2857499"/>
            <a:ext cx="1143001" cy="1143001"/>
          </a:xfrm>
          <a:prstGeom prst="rect">
            <a:avLst/>
          </a:prstGeom>
          <a:ln w="12700">
            <a:miter lim="400000"/>
          </a:ln>
        </p:spPr>
      </p:pic>
      <p:pic>
        <p:nvPicPr>
          <p:cNvPr id="381" name="noun_Data_2921739.png">
            <a:extLs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525280" y="4911688"/>
            <a:ext cx="1408622" cy="1408623"/>
          </a:xfrm>
          <a:prstGeom prst="rect">
            <a:avLst/>
          </a:prstGeom>
          <a:ln w="12700">
            <a:miter lim="400000"/>
          </a:ln>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Learn more/contact us"/>
          <p:cNvSpPr txBox="1">
            <a:spLocks noGrp="1"/>
          </p:cNvSpPr>
          <p:nvPr>
            <p:ph type="title"/>
          </p:nvPr>
        </p:nvSpPr>
        <p:spPr>
          <a:xfrm>
            <a:off x="609599" y="67947"/>
            <a:ext cx="10972801" cy="1143001"/>
          </a:xfrm>
          <a:prstGeom prst="rect">
            <a:avLst/>
          </a:prstGeom>
        </p:spPr>
        <p:txBody>
          <a:bodyPr/>
          <a:lstStyle/>
          <a:p>
            <a:r>
              <a:rPr dirty="0"/>
              <a:t>Learn more/contact us</a:t>
            </a:r>
          </a:p>
        </p:txBody>
      </p:sp>
      <p:sp>
        <p:nvSpPr>
          <p:cNvPr id="385" name="Square">
            <a:extLst>
              <a:ext uri="{C183D7F6-B498-43B3-948B-1728B52AA6E4}">
                <adec:decorative xmlns:adec="http://schemas.microsoft.com/office/drawing/2017/decorative" val="1"/>
              </a:ext>
            </a:extLst>
          </p:cNvPr>
          <p:cNvSpPr/>
          <p:nvPr/>
        </p:nvSpPr>
        <p:spPr>
          <a:xfrm>
            <a:off x="897873" y="2911853"/>
            <a:ext cx="846818" cy="846818"/>
          </a:xfrm>
          <a:prstGeom prst="rect">
            <a:avLst/>
          </a:prstGeom>
          <a:solidFill>
            <a:srgbClr val="3C3C3C"/>
          </a:solidFill>
          <a:ln w="12700">
            <a:miter lim="400000"/>
          </a:ln>
        </p:spPr>
        <p:txBody>
          <a:bodyPr lIns="45718" tIns="45718" rIns="45718" bIns="45718" anchor="ctr"/>
          <a:lstStyle/>
          <a:p>
            <a:pPr>
              <a:defRPr>
                <a:latin typeface="+mn-lt"/>
                <a:ea typeface="+mn-ea"/>
                <a:cs typeface="+mn-cs"/>
                <a:sym typeface="Calibri"/>
              </a:defRPr>
            </a:pPr>
            <a:endParaRPr dirty="0"/>
          </a:p>
        </p:txBody>
      </p:sp>
      <p:sp>
        <p:nvSpPr>
          <p:cNvPr id="386" name="Square">
            <a:extLst>
              <a:ext uri="{C183D7F6-B498-43B3-948B-1728B52AA6E4}">
                <adec:decorative xmlns:adec="http://schemas.microsoft.com/office/drawing/2017/decorative" val="1"/>
              </a:ext>
            </a:extLst>
          </p:cNvPr>
          <p:cNvSpPr/>
          <p:nvPr/>
        </p:nvSpPr>
        <p:spPr>
          <a:xfrm>
            <a:off x="897873" y="3967695"/>
            <a:ext cx="846818" cy="846818"/>
          </a:xfrm>
          <a:prstGeom prst="rect">
            <a:avLst/>
          </a:prstGeom>
          <a:solidFill>
            <a:srgbClr val="3C3C3C"/>
          </a:solidFill>
          <a:ln w="12700">
            <a:miter lim="400000"/>
          </a:ln>
        </p:spPr>
        <p:txBody>
          <a:bodyPr lIns="45718" tIns="45718" rIns="45718" bIns="45718" anchor="ctr"/>
          <a:lstStyle/>
          <a:p>
            <a:pPr>
              <a:defRPr>
                <a:latin typeface="+mn-lt"/>
                <a:ea typeface="+mn-ea"/>
                <a:cs typeface="+mn-cs"/>
                <a:sym typeface="Calibri"/>
              </a:defRPr>
            </a:pPr>
            <a:endParaRPr dirty="0"/>
          </a:p>
        </p:txBody>
      </p:sp>
      <p:sp>
        <p:nvSpPr>
          <p:cNvPr id="388" name="Square">
            <a:extLst>
              <a:ext uri="{C183D7F6-B498-43B3-948B-1728B52AA6E4}">
                <adec:decorative xmlns:adec="http://schemas.microsoft.com/office/drawing/2017/decorative" val="1"/>
              </a:ext>
            </a:extLst>
          </p:cNvPr>
          <p:cNvSpPr/>
          <p:nvPr/>
        </p:nvSpPr>
        <p:spPr>
          <a:xfrm>
            <a:off x="897873" y="1856010"/>
            <a:ext cx="846818" cy="846818"/>
          </a:xfrm>
          <a:prstGeom prst="rect">
            <a:avLst/>
          </a:prstGeom>
          <a:solidFill>
            <a:srgbClr val="3C3C3C"/>
          </a:solidFill>
          <a:ln w="12700">
            <a:miter lim="400000"/>
          </a:ln>
        </p:spPr>
        <p:txBody>
          <a:bodyPr lIns="45718" tIns="45718" rIns="45718" bIns="45718" anchor="ctr"/>
          <a:lstStyle/>
          <a:p>
            <a:pPr>
              <a:defRPr>
                <a:latin typeface="+mn-lt"/>
                <a:ea typeface="+mn-ea"/>
                <a:cs typeface="+mn-cs"/>
                <a:sym typeface="Calibri"/>
              </a:defRPr>
            </a:pPr>
            <a:endParaRPr dirty="0"/>
          </a:p>
        </p:txBody>
      </p:sp>
      <p:pic>
        <p:nvPicPr>
          <p:cNvPr id="389" name="3.png">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40644" y="2903821"/>
            <a:ext cx="888279" cy="888280"/>
          </a:xfrm>
          <a:prstGeom prst="rect">
            <a:avLst/>
          </a:prstGeom>
          <a:ln w="12700">
            <a:miter lim="400000"/>
          </a:ln>
        </p:spPr>
      </p:pic>
      <p:pic>
        <p:nvPicPr>
          <p:cNvPr id="390" name="4.png">
            <a:extLst>
              <a:ext uri="{C183D7F6-B498-43B3-948B-1728B52AA6E4}">
                <adec:decorative xmlns:adec="http://schemas.microsoft.com/office/drawing/2017/decorative" val="1"/>
              </a:ext>
            </a:extLst>
          </p:cNvPr>
          <p:cNvPicPr>
            <a:picLocks noChangeAspect="1"/>
          </p:cNvPicPr>
          <p:nvPr/>
        </p:nvPicPr>
        <p:blipFill>
          <a:blip r:embed="rId3"/>
          <a:srcRect l="24158" t="27225" r="24158" b="21588"/>
          <a:stretch>
            <a:fillRect/>
          </a:stretch>
        </p:blipFill>
        <p:spPr>
          <a:xfrm>
            <a:off x="985922" y="1947235"/>
            <a:ext cx="670817" cy="664349"/>
          </a:xfrm>
          <a:prstGeom prst="rect">
            <a:avLst/>
          </a:prstGeom>
          <a:ln w="12700">
            <a:miter lim="400000"/>
          </a:ln>
        </p:spPr>
      </p:pic>
      <p:pic>
        <p:nvPicPr>
          <p:cNvPr id="391" name="6.png">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flipH="1">
            <a:off x="989127" y="4075662"/>
            <a:ext cx="664312" cy="664312"/>
          </a:xfrm>
          <a:prstGeom prst="rect">
            <a:avLst/>
          </a:prstGeom>
          <a:ln w="12700">
            <a:miter lim="400000"/>
          </a:ln>
        </p:spPr>
      </p:pic>
      <p:sp>
        <p:nvSpPr>
          <p:cNvPr id="397" name="Double-click to edit"/>
          <p:cNvSpPr txBox="1"/>
          <p:nvPr/>
        </p:nvSpPr>
        <p:spPr>
          <a:xfrm>
            <a:off x="2032442" y="1941400"/>
            <a:ext cx="7238556" cy="728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a:spcBef>
                <a:spcPts val="700"/>
              </a:spcBef>
              <a:defRPr sz="3200" b="1">
                <a:latin typeface="+mn-lt"/>
                <a:ea typeface="+mn-ea"/>
                <a:cs typeface="+mn-cs"/>
                <a:sym typeface="Calibri"/>
              </a:defRPr>
            </a:lvl1pPr>
          </a:lstStyle>
          <a:p>
            <a:r>
              <a:rPr dirty="0"/>
              <a:t>@NatRCPD    @LurieInstitute</a:t>
            </a:r>
          </a:p>
        </p:txBody>
      </p:sp>
      <p:sp>
        <p:nvSpPr>
          <p:cNvPr id="393" name="Double-click to edit"/>
          <p:cNvSpPr txBox="1"/>
          <p:nvPr/>
        </p:nvSpPr>
        <p:spPr>
          <a:xfrm>
            <a:off x="2032442" y="3008532"/>
            <a:ext cx="7238556" cy="728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a:spcBef>
                <a:spcPts val="700"/>
              </a:spcBef>
              <a:defRPr sz="3200" b="1">
                <a:latin typeface="+mn-lt"/>
                <a:ea typeface="+mn-ea"/>
                <a:cs typeface="+mn-cs"/>
                <a:sym typeface="Calibri"/>
              </a:defRPr>
            </a:lvl1pPr>
          </a:lstStyle>
          <a:p>
            <a:r>
              <a:rPr dirty="0"/>
              <a:t>facebook.com/LurieInstitute</a:t>
            </a:r>
          </a:p>
        </p:txBody>
      </p:sp>
      <p:sp>
        <p:nvSpPr>
          <p:cNvPr id="394" name="Double-click to edit"/>
          <p:cNvSpPr txBox="1"/>
          <p:nvPr/>
        </p:nvSpPr>
        <p:spPr>
          <a:xfrm>
            <a:off x="2032441" y="4075664"/>
            <a:ext cx="7238556" cy="728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a:spcBef>
                <a:spcPts val="700"/>
              </a:spcBef>
              <a:defRPr sz="3200" b="1">
                <a:latin typeface="+mn-lt"/>
                <a:ea typeface="+mn-ea"/>
                <a:cs typeface="+mn-cs"/>
                <a:sym typeface="Calibri"/>
              </a:defRPr>
            </a:lvl1pPr>
          </a:lstStyle>
          <a:p>
            <a:r>
              <a:rPr dirty="0"/>
              <a:t>lurie.brandeis.edu</a:t>
            </a:r>
          </a:p>
        </p:txBody>
      </p:sp>
      <p:pic>
        <p:nvPicPr>
          <p:cNvPr id="396" name="Untitled design copy 2.png" descr="Lurie Institute for Disability Policy logo"/>
          <p:cNvPicPr>
            <a:picLocks noChangeAspect="1"/>
          </p:cNvPicPr>
          <p:nvPr/>
        </p:nvPicPr>
        <p:blipFill>
          <a:blip r:embed="rId5"/>
          <a:stretch>
            <a:fillRect/>
          </a:stretch>
        </p:blipFill>
        <p:spPr>
          <a:xfrm>
            <a:off x="7142018" y="3958144"/>
            <a:ext cx="3828640" cy="3828640"/>
          </a:xfrm>
          <a:prstGeom prst="rect">
            <a:avLst/>
          </a:prstGeom>
          <a:ln w="12700">
            <a:miter lim="400000"/>
          </a:ln>
        </p:spPr>
      </p:pic>
      <p:pic>
        <p:nvPicPr>
          <p:cNvPr id="398" name="Untitled design.png" descr="The National Research Center for Parents with Disabilities logo"/>
          <p:cNvPicPr>
            <a:picLocks noChangeAspect="1"/>
          </p:cNvPicPr>
          <p:nvPr/>
        </p:nvPicPr>
        <p:blipFill>
          <a:blip r:embed="rId6"/>
          <a:stretch>
            <a:fillRect/>
          </a:stretch>
        </p:blipFill>
        <p:spPr>
          <a:xfrm>
            <a:off x="10783015" y="5397007"/>
            <a:ext cx="1052514" cy="1052514"/>
          </a:xfrm>
          <a:prstGeom prst="rect">
            <a:avLst/>
          </a:prstGeom>
          <a:ln w="12700">
            <a:miter lim="400000"/>
          </a:ln>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065FE9-7C3B-5453-31F7-1B6B4CCB93AC}"/>
              </a:ext>
            </a:extLst>
          </p:cNvPr>
          <p:cNvSpPr>
            <a:spLocks noGrp="1"/>
          </p:cNvSpPr>
          <p:nvPr>
            <p:ph type="title"/>
          </p:nvPr>
        </p:nvSpPr>
        <p:spPr/>
        <p:txBody>
          <a:bodyPr>
            <a:normAutofit fontScale="90000"/>
          </a:bodyPr>
          <a:lstStyle/>
          <a:p>
            <a:r>
              <a:rPr lang="en-US" dirty="0"/>
              <a:t>National Research Center for Parents with Disabilities</a:t>
            </a:r>
          </a:p>
        </p:txBody>
      </p:sp>
      <p:sp>
        <p:nvSpPr>
          <p:cNvPr id="2" name="Text Placeholder 1">
            <a:extLst>
              <a:ext uri="{FF2B5EF4-FFF2-40B4-BE49-F238E27FC236}">
                <a16:creationId xmlns:a16="http://schemas.microsoft.com/office/drawing/2014/main" id="{515E10EB-6A55-6184-2268-1EAFBC9A5E71}"/>
              </a:ext>
            </a:extLst>
          </p:cNvPr>
          <p:cNvSpPr>
            <a:spLocks noGrp="1"/>
          </p:cNvSpPr>
          <p:nvPr>
            <p:ph type="body" idx="1"/>
          </p:nvPr>
        </p:nvSpPr>
        <p:spPr>
          <a:xfrm>
            <a:off x="609600" y="1506072"/>
            <a:ext cx="10972800" cy="4973266"/>
          </a:xfrm>
        </p:spPr>
        <p:txBody>
          <a:bodyPr>
            <a:noAutofit/>
          </a:bodyPr>
          <a:lstStyle/>
          <a:p>
            <a:r>
              <a:rPr lang="en-US" sz="2400" b="1" dirty="0">
                <a:latin typeface="Arial" panose="020B0604020202020204" pitchFamily="34" charset="0"/>
                <a:cs typeface="Arial" panose="020B0604020202020204" pitchFamily="34" charset="0"/>
              </a:rPr>
              <a:t>The National Research Center for Parents with Disabilities</a:t>
            </a:r>
            <a:r>
              <a:rPr lang="en-US" sz="2400" dirty="0">
                <a:latin typeface="Arial" panose="020B0604020202020204" pitchFamily="34" charset="0"/>
                <a:cs typeface="Arial" panose="020B0604020202020204" pitchFamily="34" charset="0"/>
              </a:rPr>
              <a:t> is a cross-disability organization that supports parents with disabilities through services, research, information, and advocacy. It is guided by the ethos of the disability community, “nothing about us without us. It is part of the Lurie Institute for Disability Policy at Brandeis University.</a:t>
            </a:r>
          </a:p>
          <a:p>
            <a:pPr marL="0" indent="0">
              <a:buNone/>
            </a:pPr>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The </a:t>
            </a:r>
            <a:r>
              <a:rPr lang="en-US" sz="2400" b="1" i="0" dirty="0">
                <a:solidFill>
                  <a:srgbClr val="000000"/>
                </a:solidFill>
                <a:effectLst/>
                <a:latin typeface="Arial" panose="020B0604020202020204" pitchFamily="34" charset="0"/>
                <a:cs typeface="Arial" panose="020B0604020202020204" pitchFamily="34" charset="0"/>
              </a:rPr>
              <a:t>Disability Rights Education and Defense Fund (DREDF)</a:t>
            </a:r>
            <a:r>
              <a:rPr lang="en-US" sz="2400" b="0" i="0" dirty="0">
                <a:solidFill>
                  <a:srgbClr val="000000"/>
                </a:solidFill>
                <a:effectLst/>
                <a:latin typeface="Arial" panose="020B0604020202020204" pitchFamily="34" charset="0"/>
                <a:cs typeface="Arial" panose="020B0604020202020204" pitchFamily="34" charset="0"/>
              </a:rPr>
              <a:t> is a leading national civil rights law and policy center directed by individuals with disabilities and parents who have children with disabilities. Its mission is to to advance the civil and human rights of people with disabilities through legal advocacy, training, education, and public policy and legislative development.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5227813"/>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Title 1"/>
          <p:cNvSpPr txBox="1">
            <a:spLocks noGrp="1"/>
          </p:cNvSpPr>
          <p:nvPr>
            <p:ph type="title"/>
          </p:nvPr>
        </p:nvSpPr>
        <p:spPr>
          <a:prstGeom prst="rect">
            <a:avLst/>
          </a:prstGeom>
        </p:spPr>
        <p:txBody>
          <a:bodyPr/>
          <a:lstStyle/>
          <a:p>
            <a:r>
              <a:rPr dirty="0"/>
              <a:t>Funding</a:t>
            </a:r>
          </a:p>
        </p:txBody>
      </p:sp>
      <p:pic>
        <p:nvPicPr>
          <p:cNvPr id="1026" name="Picture 2" descr="National Institute on Disability, Independent Living, and Rehabilitation Research logo">
            <a:extLst>
              <a:ext uri="{FF2B5EF4-FFF2-40B4-BE49-F238E27FC236}">
                <a16:creationId xmlns:a16="http://schemas.microsoft.com/office/drawing/2014/main" id="{AC840C83-8BA5-463C-9B0B-3505B67797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99" y="1901031"/>
            <a:ext cx="4560917" cy="2286397"/>
          </a:xfrm>
          <a:prstGeom prst="rect">
            <a:avLst/>
          </a:prstGeom>
          <a:noFill/>
          <a:extLst>
            <a:ext uri="{909E8E84-426E-40DD-AFC4-6F175D3DCCD1}">
              <a14:hiddenFill xmlns:a14="http://schemas.microsoft.com/office/drawing/2010/main">
                <a:solidFill>
                  <a:srgbClr val="FFFFFF"/>
                </a:solidFill>
              </a14:hiddenFill>
            </a:ext>
          </a:extLst>
        </p:spPr>
      </p:pic>
      <p:sp>
        <p:nvSpPr>
          <p:cNvPr id="232" name="Content Placeholder 2"/>
          <p:cNvSpPr txBox="1">
            <a:spLocks noGrp="1"/>
          </p:cNvSpPr>
          <p:nvPr>
            <p:ph type="body" sz="quarter" idx="1"/>
          </p:nvPr>
        </p:nvSpPr>
        <p:spPr>
          <a:xfrm>
            <a:off x="237066" y="4222439"/>
            <a:ext cx="10972801" cy="1485526"/>
          </a:xfrm>
          <a:prstGeom prst="rect">
            <a:avLst/>
          </a:prstGeom>
        </p:spPr>
        <p:txBody>
          <a:bodyPr>
            <a:normAutofit/>
          </a:bodyPr>
          <a:lstStyle/>
          <a:p>
            <a:pPr marL="0" lvl="1" indent="0">
              <a:lnSpc>
                <a:spcPct val="80000"/>
              </a:lnSpc>
              <a:spcBef>
                <a:spcPts val="600"/>
              </a:spcBef>
              <a:buSzTx/>
              <a:buNone/>
              <a:defRPr sz="2000"/>
            </a:pPr>
            <a:r>
              <a:rPr lang="en-US" dirty="0"/>
              <a:t>The contents of this presentation were developed under a grant from the National Institute on Disability, Independent Living, and Rehabilitation Research (NIDILRR grant number 90DPCP0012).  NIDILRR is a Center within the Administration for Community Living (ACL), Department of Health and Human Services (HHS).  The content is solely the responsibility of the authors and does not necessarily represent the official views of NIDILRR, ACL, or HHS.</a:t>
            </a:r>
            <a:endParaRPr dirty="0"/>
          </a:p>
        </p:txBody>
      </p:sp>
    </p:spTree>
    <p:extLst>
      <p:ext uri="{BB962C8B-B14F-4D97-AF65-F5344CB8AC3E}">
        <p14:creationId xmlns:p14="http://schemas.microsoft.com/office/powerpoint/2010/main" val="21504847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23900" y="215899"/>
            <a:ext cx="10744200" cy="1143000"/>
          </a:xfrm>
        </p:spPr>
        <p:txBody>
          <a:bodyPr>
            <a:normAutofit/>
          </a:bodyPr>
          <a:lstStyle/>
          <a:p>
            <a:r>
              <a:rPr lang="en-US" sz="4400" b="1" dirty="0"/>
              <a:t>Welcome!</a:t>
            </a:r>
          </a:p>
        </p:txBody>
      </p:sp>
      <p:sp>
        <p:nvSpPr>
          <p:cNvPr id="6" name="Content Placeholder 1"/>
          <p:cNvSpPr txBox="1">
            <a:spLocks/>
          </p:cNvSpPr>
          <p:nvPr/>
        </p:nvSpPr>
        <p:spPr bwMode="auto">
          <a:xfrm>
            <a:off x="723900" y="1223168"/>
            <a:ext cx="8083924" cy="4525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spcBef>
                <a:spcPts val="0"/>
              </a:spcBef>
            </a:pPr>
            <a:endParaRPr lang="en-US" sz="1800" kern="0" dirty="0">
              <a:ea typeface="Tahoma" panose="020B0604030504040204" pitchFamily="34" charset="0"/>
              <a:cs typeface="Tahoma" panose="020B0604030504040204" pitchFamily="34" charset="0"/>
            </a:endParaRPr>
          </a:p>
          <a:p>
            <a:pPr marL="0" indent="0">
              <a:spcBef>
                <a:spcPts val="0"/>
              </a:spcBef>
              <a:buNone/>
            </a:pPr>
            <a:endParaRPr lang="en-US" sz="2800" kern="0" dirty="0">
              <a:ea typeface="Tahoma" panose="020B0604030504040204" pitchFamily="34" charset="0"/>
              <a:cs typeface="Tahoma" panose="020B0604030504040204" pitchFamily="34" charset="0"/>
            </a:endParaRPr>
          </a:p>
          <a:p>
            <a:pPr>
              <a:spcBef>
                <a:spcPts val="0"/>
              </a:spcBef>
            </a:pPr>
            <a:r>
              <a:rPr lang="en-US" kern="0" dirty="0">
                <a:ea typeface="Tahoma" panose="020B0604030504040204" pitchFamily="34" charset="0"/>
                <a:cs typeface="Tahoma" panose="020B0604030504040204" pitchFamily="34" charset="0"/>
              </a:rPr>
              <a:t>Overview</a:t>
            </a:r>
          </a:p>
          <a:p>
            <a:pPr>
              <a:spcBef>
                <a:spcPts val="0"/>
              </a:spcBef>
            </a:pPr>
            <a:r>
              <a:rPr lang="en-US" kern="0" dirty="0">
                <a:ea typeface="Tahoma" panose="020B0604030504040204" pitchFamily="34" charset="0"/>
                <a:cs typeface="Tahoma" panose="020B0604030504040204" pitchFamily="34" charset="0"/>
              </a:rPr>
              <a:t>Closed Captioning</a:t>
            </a:r>
          </a:p>
          <a:p>
            <a:pPr>
              <a:spcBef>
                <a:spcPts val="0"/>
              </a:spcBef>
            </a:pPr>
            <a:r>
              <a:rPr lang="en-US" kern="0" dirty="0">
                <a:ea typeface="Tahoma" panose="020B0604030504040204" pitchFamily="34" charset="0"/>
                <a:cs typeface="Tahoma" panose="020B0604030504040204" pitchFamily="34" charset="0"/>
              </a:rPr>
              <a:t>Questions &amp; Answers</a:t>
            </a:r>
          </a:p>
          <a:p>
            <a:pPr>
              <a:spcBef>
                <a:spcPts val="0"/>
              </a:spcBef>
            </a:pPr>
            <a:r>
              <a:rPr lang="en-US" kern="0" dirty="0">
                <a:ea typeface="Tahoma" panose="020B0604030504040204" pitchFamily="34" charset="0"/>
                <a:cs typeface="Tahoma" panose="020B0604030504040204" pitchFamily="34" charset="0"/>
              </a:rPr>
              <a:t>Resources</a:t>
            </a:r>
          </a:p>
          <a:p>
            <a:pPr>
              <a:spcBef>
                <a:spcPts val="0"/>
              </a:spcBef>
            </a:pPr>
            <a:r>
              <a:rPr lang="en-US" kern="0" dirty="0">
                <a:ea typeface="Tahoma" panose="020B0604030504040204" pitchFamily="34" charset="0"/>
                <a:cs typeface="Tahoma" panose="020B0604030504040204" pitchFamily="34" charset="0"/>
              </a:rPr>
              <a:t>Recording</a:t>
            </a:r>
          </a:p>
          <a:p>
            <a:pPr>
              <a:spcBef>
                <a:spcPts val="0"/>
              </a:spcBef>
            </a:pPr>
            <a:r>
              <a:rPr lang="en-US" kern="0" dirty="0">
                <a:ea typeface="Tahoma" panose="020B0604030504040204" pitchFamily="34" charset="0"/>
                <a:cs typeface="Tahoma" panose="020B0604030504040204" pitchFamily="34" charset="0"/>
              </a:rPr>
              <a:t>Your Feedback</a:t>
            </a:r>
          </a:p>
          <a:p>
            <a:pPr>
              <a:spcBef>
                <a:spcPts val="0"/>
              </a:spcBef>
            </a:pPr>
            <a:r>
              <a:rPr lang="en-US" dirty="0">
                <a:ea typeface="Tahoma" panose="020B0604030504040204" pitchFamily="34" charset="0"/>
                <a:cs typeface="Tahoma" panose="020B0604030504040204" pitchFamily="34" charset="0"/>
              </a:rPr>
              <a:t>Survey</a:t>
            </a:r>
          </a:p>
        </p:txBody>
      </p:sp>
    </p:spTree>
    <p:extLst>
      <p:ext uri="{BB962C8B-B14F-4D97-AF65-F5344CB8AC3E}">
        <p14:creationId xmlns:p14="http://schemas.microsoft.com/office/powerpoint/2010/main" val="31228660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37D404-FA95-99D5-AB3E-A714EB7C6D64}"/>
              </a:ext>
            </a:extLst>
          </p:cNvPr>
          <p:cNvSpPr>
            <a:spLocks noGrp="1"/>
          </p:cNvSpPr>
          <p:nvPr>
            <p:ph type="title"/>
          </p:nvPr>
        </p:nvSpPr>
        <p:spPr/>
        <p:txBody>
          <a:bodyPr/>
          <a:lstStyle/>
          <a:p>
            <a:r>
              <a:rPr lang="en-US" dirty="0"/>
              <a:t>CART and Q&amp;A</a:t>
            </a:r>
          </a:p>
        </p:txBody>
      </p:sp>
      <p:pic>
        <p:nvPicPr>
          <p:cNvPr id="5" name="Picture 5" descr="Accessing closed captions on Zoom instructions">
            <a:extLst>
              <a:ext uri="{FF2B5EF4-FFF2-40B4-BE49-F238E27FC236}">
                <a16:creationId xmlns:a16="http://schemas.microsoft.com/office/drawing/2014/main" id="{48C5CD2A-7F2F-C215-8A81-E82E26D90BBF}"/>
              </a:ext>
            </a:extLst>
          </p:cNvPr>
          <p:cNvPicPr>
            <a:picLocks noChangeAspect="1"/>
          </p:cNvPicPr>
          <p:nvPr/>
        </p:nvPicPr>
        <p:blipFill>
          <a:blip r:embed="rId3"/>
          <a:stretch>
            <a:fillRect/>
          </a:stretch>
        </p:blipFill>
        <p:spPr>
          <a:xfrm>
            <a:off x="612475" y="2560362"/>
            <a:ext cx="5403010" cy="3505689"/>
          </a:xfrm>
          <a:prstGeom prst="rect">
            <a:avLst/>
          </a:prstGeom>
        </p:spPr>
      </p:pic>
      <p:pic>
        <p:nvPicPr>
          <p:cNvPr id="6" name="Picture 6" descr="A screenshot showing how to access the Q&amp;A feature">
            <a:extLst>
              <a:ext uri="{FF2B5EF4-FFF2-40B4-BE49-F238E27FC236}">
                <a16:creationId xmlns:a16="http://schemas.microsoft.com/office/drawing/2014/main" id="{C756902B-E60A-1BF6-489B-54075138BFBC}"/>
              </a:ext>
            </a:extLst>
          </p:cNvPr>
          <p:cNvPicPr>
            <a:picLocks noChangeAspect="1"/>
          </p:cNvPicPr>
          <p:nvPr/>
        </p:nvPicPr>
        <p:blipFill>
          <a:blip r:embed="rId4"/>
          <a:stretch>
            <a:fillRect/>
          </a:stretch>
        </p:blipFill>
        <p:spPr>
          <a:xfrm>
            <a:off x="6636590" y="2568137"/>
            <a:ext cx="4971689" cy="3518896"/>
          </a:xfrm>
          <a:prstGeom prst="rect">
            <a:avLst/>
          </a:prstGeom>
        </p:spPr>
      </p:pic>
    </p:spTree>
    <p:extLst>
      <p:ext uri="{BB962C8B-B14F-4D97-AF65-F5344CB8AC3E}">
        <p14:creationId xmlns:p14="http://schemas.microsoft.com/office/powerpoint/2010/main" val="326436379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F48EEE-B12B-84B8-9967-BFC217DDAD3F}"/>
              </a:ext>
            </a:extLst>
          </p:cNvPr>
          <p:cNvSpPr>
            <a:spLocks noGrp="1"/>
          </p:cNvSpPr>
          <p:nvPr>
            <p:ph type="title"/>
          </p:nvPr>
        </p:nvSpPr>
        <p:spPr/>
        <p:txBody>
          <a:bodyPr/>
          <a:lstStyle/>
          <a:p>
            <a:r>
              <a:rPr lang="en-US" dirty="0"/>
              <a:t>Presentation Overview</a:t>
            </a:r>
          </a:p>
        </p:txBody>
      </p:sp>
      <p:sp>
        <p:nvSpPr>
          <p:cNvPr id="4" name="Text Placeholder 3">
            <a:extLst>
              <a:ext uri="{FF2B5EF4-FFF2-40B4-BE49-F238E27FC236}">
                <a16:creationId xmlns:a16="http://schemas.microsoft.com/office/drawing/2014/main" id="{0B847F6A-11F8-0320-0267-883D167C6621}"/>
              </a:ext>
            </a:extLst>
          </p:cNvPr>
          <p:cNvSpPr>
            <a:spLocks noGrp="1"/>
          </p:cNvSpPr>
          <p:nvPr>
            <p:ph type="body" idx="1"/>
          </p:nvPr>
        </p:nvSpPr>
        <p:spPr/>
        <p:txBody>
          <a:bodyPr/>
          <a:lstStyle/>
          <a:p>
            <a:r>
              <a:rPr lang="en-US" dirty="0"/>
              <a:t>Definitions of Disability</a:t>
            </a:r>
          </a:p>
          <a:p>
            <a:r>
              <a:rPr lang="en-US" dirty="0"/>
              <a:t>Basics of Title II and Its Application to Child Welfare Cases</a:t>
            </a:r>
          </a:p>
          <a:p>
            <a:r>
              <a:rPr lang="en-US" dirty="0"/>
              <a:t>Relevant Case Law and Trends in States</a:t>
            </a:r>
          </a:p>
          <a:p>
            <a:r>
              <a:rPr lang="en-US" dirty="0"/>
              <a:t>Case Examples</a:t>
            </a:r>
          </a:p>
          <a:p>
            <a:r>
              <a:rPr lang="en-US" dirty="0"/>
              <a:t>Q&amp;A and Wrap-Up</a:t>
            </a:r>
          </a:p>
        </p:txBody>
      </p:sp>
    </p:spTree>
    <p:extLst>
      <p:ext uri="{BB962C8B-B14F-4D97-AF65-F5344CB8AC3E}">
        <p14:creationId xmlns:p14="http://schemas.microsoft.com/office/powerpoint/2010/main" val="230052542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2E8B2B-9899-AD35-97CF-4B2444D61B66}"/>
              </a:ext>
            </a:extLst>
          </p:cNvPr>
          <p:cNvSpPr>
            <a:spLocks noGrp="1"/>
          </p:cNvSpPr>
          <p:nvPr>
            <p:ph type="title"/>
          </p:nvPr>
        </p:nvSpPr>
        <p:spPr/>
        <p:txBody>
          <a:bodyPr>
            <a:normAutofit fontScale="90000"/>
          </a:bodyPr>
          <a:lstStyle/>
          <a:p>
            <a:r>
              <a:rPr lang="en-US" dirty="0"/>
              <a:t>Who is a Person with a Disability Under ADA and Section 504? </a:t>
            </a:r>
          </a:p>
        </p:txBody>
      </p:sp>
      <p:sp>
        <p:nvSpPr>
          <p:cNvPr id="2" name="Text Placeholder 1">
            <a:extLst>
              <a:ext uri="{FF2B5EF4-FFF2-40B4-BE49-F238E27FC236}">
                <a16:creationId xmlns:a16="http://schemas.microsoft.com/office/drawing/2014/main" id="{0ED3CFAE-493A-C5D5-2C59-BEF56C614326}"/>
              </a:ext>
            </a:extLst>
          </p:cNvPr>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Three ways to meet definition:</a:t>
            </a:r>
          </a:p>
          <a:p>
            <a:pPr lvl="1"/>
            <a:r>
              <a:rPr lang="en-US" dirty="0">
                <a:latin typeface="Arial" panose="020B0604020202020204" pitchFamily="34" charset="0"/>
                <a:cs typeface="Arial" panose="020B0604020202020204" pitchFamily="34" charset="0"/>
              </a:rPr>
              <a:t>Physical or mental impairment that substantially limits one or more major life activities;</a:t>
            </a:r>
          </a:p>
          <a:p>
            <a:pPr lvl="1"/>
            <a:r>
              <a:rPr lang="en-US" dirty="0">
                <a:latin typeface="Arial" panose="020B0604020202020204" pitchFamily="34" charset="0"/>
                <a:cs typeface="Arial" panose="020B0604020202020204" pitchFamily="34" charset="0"/>
              </a:rPr>
              <a:t>A record of such an impairment; or</a:t>
            </a:r>
          </a:p>
          <a:p>
            <a:pPr lvl="1"/>
            <a:r>
              <a:rPr lang="en-US" dirty="0">
                <a:latin typeface="Arial" panose="020B0604020202020204" pitchFamily="34" charset="0"/>
                <a:cs typeface="Arial" panose="020B0604020202020204" pitchFamily="34" charset="0"/>
              </a:rPr>
              <a:t>Being regarded as having such an impairment</a:t>
            </a:r>
          </a:p>
        </p:txBody>
      </p:sp>
    </p:spTree>
    <p:extLst>
      <p:ext uri="{BB962C8B-B14F-4D97-AF65-F5344CB8AC3E}">
        <p14:creationId xmlns:p14="http://schemas.microsoft.com/office/powerpoint/2010/main" val="207552266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75B4D"/>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1A5D0F-2826-376B-50A0-A864DCEE0D12}"/>
              </a:ext>
            </a:extLst>
          </p:cNvPr>
          <p:cNvSpPr>
            <a:spLocks noGrp="1"/>
          </p:cNvSpPr>
          <p:nvPr>
            <p:ph type="title"/>
          </p:nvPr>
        </p:nvSpPr>
        <p:spPr/>
        <p:txBody>
          <a:bodyPr/>
          <a:lstStyle/>
          <a:p>
            <a:r>
              <a:rPr lang="en-US" dirty="0">
                <a:solidFill>
                  <a:schemeClr val="bg1"/>
                </a:solidFill>
              </a:rPr>
              <a:t>Defining Disability</a:t>
            </a:r>
          </a:p>
        </p:txBody>
      </p:sp>
    </p:spTree>
    <p:extLst>
      <p:ext uri="{BB962C8B-B14F-4D97-AF65-F5344CB8AC3E}">
        <p14:creationId xmlns:p14="http://schemas.microsoft.com/office/powerpoint/2010/main" val="3068711631"/>
      </p:ext>
    </p:extLst>
  </p:cSld>
  <p:clrMapOvr>
    <a:masterClrMapping/>
  </p:clrMapOvr>
  <p:transition spd="med"/>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3D3D3D"/>
      </a:dk2>
      <a:lt2>
        <a:srgbClr val="EBEBEB"/>
      </a:lt2>
      <a:accent1>
        <a:srgbClr val="04347C"/>
      </a:accent1>
      <a:accent2>
        <a:srgbClr val="AFD1D4"/>
      </a:accent2>
      <a:accent3>
        <a:srgbClr val="84348C"/>
      </a:accent3>
      <a:accent4>
        <a:srgbClr val="DBC1F1"/>
      </a:accent4>
      <a:accent5>
        <a:srgbClr val="E0E0E0"/>
      </a:accent5>
      <a:accent6>
        <a:srgbClr val="2C5C4C"/>
      </a:accent6>
      <a:hlink>
        <a:srgbClr val="828282"/>
      </a:hlink>
      <a:folHlink>
        <a:srgbClr val="A5A5A5"/>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1A3260"/>
      </a:accent1>
      <a:accent2>
        <a:srgbClr val="5FA49D"/>
      </a:accent2>
      <a:accent3>
        <a:srgbClr val="45CBE8"/>
      </a:accent3>
      <a:accent4>
        <a:srgbClr val="969FA7"/>
      </a:accent4>
      <a:accent5>
        <a:srgbClr val="A2C777"/>
      </a:accent5>
      <a:accent6>
        <a:srgbClr val="42955F"/>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1233</TotalTime>
  <Words>4028</Words>
  <Application>Microsoft Office PowerPoint</Application>
  <PresentationFormat>Widescreen</PresentationFormat>
  <Paragraphs>262</Paragraphs>
  <Slides>44</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Tahoma</vt:lpstr>
      <vt:lpstr>Wingdings</vt:lpstr>
      <vt:lpstr>Office Theme</vt:lpstr>
      <vt:lpstr>Keeping Families Together Training #1  Using Disability Law To Defend Disabled Parents</vt:lpstr>
      <vt:lpstr>This Meeting Is Being Recorded</vt:lpstr>
      <vt:lpstr>Our Speakers</vt:lpstr>
      <vt:lpstr>Facilitator</vt:lpstr>
      <vt:lpstr>Welcome!</vt:lpstr>
      <vt:lpstr>CART and Q&amp;A</vt:lpstr>
      <vt:lpstr>Presentation Overview</vt:lpstr>
      <vt:lpstr>Who is a Person with a Disability Under ADA and Section 504? </vt:lpstr>
      <vt:lpstr>Defining Disability</vt:lpstr>
      <vt:lpstr>Clients with disabilities – who do we mean?</vt:lpstr>
      <vt:lpstr>Clients with disabilities </vt:lpstr>
      <vt:lpstr>Who is protected by the ADA?</vt:lpstr>
      <vt:lpstr>Disabled Parents</vt:lpstr>
      <vt:lpstr>Disabled Parents</vt:lpstr>
      <vt:lpstr>Disability Law &amp; Child Welfare </vt:lpstr>
      <vt:lpstr>Disability Law &amp; Child Welfare</vt:lpstr>
      <vt:lpstr>Disability Law and Child Welfare</vt:lpstr>
      <vt:lpstr>The ADA Requirements</vt:lpstr>
      <vt:lpstr>The ADA Requirements</vt:lpstr>
      <vt:lpstr>ADA and Child Welfare Services</vt:lpstr>
      <vt:lpstr>Individualized Treatment</vt:lpstr>
      <vt:lpstr>Full and Equal Opportunity</vt:lpstr>
      <vt:lpstr>Individualized Treatment and Full and Equal Opportunity</vt:lpstr>
      <vt:lpstr>Exceptions/Defenses</vt:lpstr>
      <vt:lpstr>State Trends and Case Examples</vt:lpstr>
      <vt:lpstr>DOJ/HHS Enforcement</vt:lpstr>
      <vt:lpstr>DOJ/HHS letter of findings (“Sara Gordon” case)</vt:lpstr>
      <vt:lpstr>DOJ/HHS Technical Assistance</vt:lpstr>
      <vt:lpstr>In re Hicks/Brown, 893 N.W.2d 637 (Mich. 2017)</vt:lpstr>
      <vt:lpstr>People ex rel. C.Z., 2015 COA 87, 360 P.3d 228</vt:lpstr>
      <vt:lpstr>People ex. Rel. S.K., 2019 COA 36, 440 P.3d 1240</vt:lpstr>
      <vt:lpstr>California and the ADA </vt:lpstr>
      <vt:lpstr>However, California cases have interpreted their dependency codes in ways aligned with the ADA since</vt:lpstr>
      <vt:lpstr>However, California cases have interpreted their dependency codes in ways aligned with the ADA since</vt:lpstr>
      <vt:lpstr>Case Example</vt:lpstr>
      <vt:lpstr>Case Example (cont.)</vt:lpstr>
      <vt:lpstr>Myths about Schizophrenia</vt:lpstr>
      <vt:lpstr>Case example: visual aids </vt:lpstr>
      <vt:lpstr>Q&amp;A</vt:lpstr>
      <vt:lpstr>Keeping Families Together  Training #2  Legal Strategies for Defending the Rights of Disabled Parents</vt:lpstr>
      <vt:lpstr>Resources</vt:lpstr>
      <vt:lpstr>Learn more/contact us</vt:lpstr>
      <vt:lpstr>National Research Center for Parents with Disabilities</vt:lpstr>
      <vt:lpstr>Funding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Colors and Contrast</dc:title>
  <dc:creator>Ryan Suh</dc:creator>
  <cp:lastModifiedBy>Ryan Suh</cp:lastModifiedBy>
  <cp:revision>33</cp:revision>
  <dcterms:modified xsi:type="dcterms:W3CDTF">2025-05-28T18:04:39Z</dcterms:modified>
</cp:coreProperties>
</file>