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16.xml" ContentType="application/vnd.openxmlformats-officedocument.presentationml.tags+xml"/>
  <Override PartName="/ppt/tags/tag17.xml" ContentType="application/vnd.openxmlformats-officedocument.presentationml.tag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3"/>
  </p:notesMasterIdLst>
  <p:handoutMasterIdLst>
    <p:handoutMasterId r:id="rId14"/>
  </p:handoutMasterIdLst>
  <p:sldIdLst>
    <p:sldId id="257" r:id="rId5"/>
    <p:sldId id="3921" r:id="rId6"/>
    <p:sldId id="3923" r:id="rId7"/>
    <p:sldId id="3922" r:id="rId8"/>
    <p:sldId id="3924" r:id="rId9"/>
    <p:sldId id="3925" r:id="rId10"/>
    <p:sldId id="3929" r:id="rId11"/>
    <p:sldId id="3926" r:id="rId12"/>
  </p:sldIdLst>
  <p:sldSz cx="12192000" cy="6858000"/>
  <p:notesSz cx="7010400" cy="92964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E4950F9-FAD0-4ACE-A9E9-E56316A328A5}">
          <p14:sldIdLst>
            <p14:sldId id="257"/>
            <p14:sldId id="3921"/>
            <p14:sldId id="3923"/>
            <p14:sldId id="3922"/>
            <p14:sldId id="3924"/>
            <p14:sldId id="3925"/>
            <p14:sldId id="3929"/>
            <p14:sldId id="3926"/>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2B78019-A367-55FF-3EBF-556AA0241642}" name="Goldrick, Christine (DMH)" initials="GC" userId="S::christine.goldrick2@mass.gov::4965da19-df4c-4dd3-8334-2bd5c67e7020" providerId="AD"/>
  <p188:author id="{82D29043-97F4-AD5A-B3ED-274AE03FF994}" name="Saleh, Amam (DMH)" initials="SA" userId="S::amam.saleh@mass.gov::782e52b8-fd5c-420c-9185-ed0413bc1d1a" providerId="AD"/>
  <p188:author id="{94CC0674-6C94-0B18-DB25-C1D97F8FCE00}" name="Lancer, Shane (DMH)" initials="SL" userId="S::Shane.Lancer2@mass.gov::be1be1c1-db11-49f5-b625-2234a464b772" providerId="AD"/>
  <p188:author id="{68DC5EE5-9D1E-B795-2DCB-B72675922495}" name="Lucas, Beth (DMH)" initials="BL" userId="S::beth.lucas@mass.gov::bdd2da4f-a3a4-4e33-b703-748b49b5c19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973E"/>
    <a:srgbClr val="C7E0FB"/>
    <a:srgbClr val="002960"/>
    <a:srgbClr val="FFFFCC"/>
    <a:srgbClr val="95CB89"/>
    <a:srgbClr val="F7A59E"/>
    <a:srgbClr val="F04C3E"/>
    <a:srgbClr val="B2B2B2"/>
    <a:srgbClr val="C0C0C0"/>
    <a:srgbClr val="91B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8A6193-9B2A-BE1D-6BB7-9C100D9F5E38}" v="31" dt="2026-01-05T15:25:05.02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notesViewPr>
    <p:cSldViewPr snapToGrid="0">
      <p:cViewPr>
        <p:scale>
          <a:sx n="1" d="2"/>
          <a:sy n="1" d="2"/>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197572F3-28B1-40B1-9814-E6DB6F441E0C}" type="datetimeFigureOut">
              <a:rPr lang="en-US" smtClean="0"/>
              <a:t>1/7/2026</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3D751ACD-0C67-4CDF-841A-B6ED40D41F91}" type="slidenum">
              <a:rPr lang="en-US" smtClean="0"/>
              <a:t>‹#›</a:t>
            </a:fld>
            <a:endParaRPr lang="en-US"/>
          </a:p>
        </p:txBody>
      </p:sp>
    </p:spTree>
    <p:extLst>
      <p:ext uri="{BB962C8B-B14F-4D97-AF65-F5344CB8AC3E}">
        <p14:creationId xmlns:p14="http://schemas.microsoft.com/office/powerpoint/2010/main" val="12197137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2D23D5D-05BF-458D-8494-2550901E4C33}" type="datetimeFigureOut">
              <a:rPr lang="en-US" smtClean="0"/>
              <a:t>1/7/2026</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369890E-7CF6-4448-B58E-405862340BEB}" type="slidenum">
              <a:rPr lang="en-US" smtClean="0"/>
              <a:t>‹#›</a:t>
            </a:fld>
            <a:endParaRPr lang="en-US"/>
          </a:p>
        </p:txBody>
      </p:sp>
    </p:spTree>
    <p:extLst>
      <p:ext uri="{BB962C8B-B14F-4D97-AF65-F5344CB8AC3E}">
        <p14:creationId xmlns:p14="http://schemas.microsoft.com/office/powerpoint/2010/main" val="1385226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image" Target="../media/image3.png"/><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tags" Target="../tags/tag6.xml"/><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tags" Target="../tags/tag8.xml"/><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1.xml"/><Relationship Id="rId1" Type="http://schemas.openxmlformats.org/officeDocument/2006/relationships/tags" Target="../tags/tag10.xml"/><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3.xml"/><Relationship Id="rId1" Type="http://schemas.openxmlformats.org/officeDocument/2006/relationships/tags" Target="../tags/tag12.xml"/><Relationship Id="rId5" Type="http://schemas.openxmlformats.org/officeDocument/2006/relationships/image" Target="../media/image1.emf"/><Relationship Id="rId4" Type="http://schemas.openxmlformats.org/officeDocument/2006/relationships/oleObject" Target="../embeddings/oleObject4.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5.xml"/><Relationship Id="rId1" Type="http://schemas.openxmlformats.org/officeDocument/2006/relationships/tags" Target="../tags/tag14.xml"/><Relationship Id="rId5" Type="http://schemas.openxmlformats.org/officeDocument/2006/relationships/image" Target="../media/image1.emf"/><Relationship Id="rId4" Type="http://schemas.openxmlformats.org/officeDocument/2006/relationships/oleObject" Target="../embeddings/oleObject5.bin"/></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userDrawn="1">
            <p:custDataLst>
              <p:tags r:id="rId1"/>
            </p:custDataLst>
            <p:extLst>
              <p:ext uri="{D42A27DB-BD31-4B8C-83A1-F6EECF244321}">
                <p14:modId xmlns:p14="http://schemas.microsoft.com/office/powerpoint/2010/main" val="3687480366"/>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12" name="Object 11"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11" name="Rectangle 10"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2800" b="1" i="0" baseline="0">
              <a:latin typeface="Arial"/>
              <a:ea typeface="+mj-ea"/>
              <a:cs typeface="Arial"/>
              <a:sym typeface="Arial"/>
            </a:endParaRPr>
          </a:p>
        </p:txBody>
      </p:sp>
      <p:sp>
        <p:nvSpPr>
          <p:cNvPr id="2" name="Title 1"/>
          <p:cNvSpPr>
            <a:spLocks noGrp="1"/>
          </p:cNvSpPr>
          <p:nvPr>
            <p:ph type="ctrTitle"/>
          </p:nvPr>
        </p:nvSpPr>
        <p:spPr>
          <a:xfrm>
            <a:off x="3584449" y="2724913"/>
            <a:ext cx="6608647" cy="430887"/>
          </a:xfrm>
        </p:spPr>
        <p:txBody>
          <a:bodyPr vert="horz" wrap="square" lIns="0" tIns="0" rIns="0" bIns="0">
            <a:spAutoFit/>
          </a:bodyPr>
          <a:lstStyle>
            <a:lvl1pPr algn="l">
              <a:defRPr sz="2800">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3586137" y="4937760"/>
            <a:ext cx="3708281" cy="215444"/>
          </a:xfrm>
        </p:spPr>
        <p:txBody>
          <a:bodyPr wrap="square" lIns="0" tIns="0" rIns="0" bIns="0">
            <a:spAutoFit/>
          </a:bodyPr>
          <a:lstStyle>
            <a:lvl1pPr marL="0" indent="0" algn="l">
              <a:buNone/>
              <a:defRPr sz="1400" b="1">
                <a:solidFill>
                  <a:schemeClr val="tx2"/>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19" name="TitleTopPlaceholder"/>
          <p:cNvSpPr>
            <a:spLocks noChangeArrowheads="1"/>
          </p:cNvSpPr>
          <p:nvPr userDrawn="1"/>
        </p:nvSpPr>
        <p:spPr bwMode="ltGray">
          <a:xfrm>
            <a:off x="2834206" y="3245970"/>
            <a:ext cx="2834204" cy="436455"/>
          </a:xfrm>
          <a:prstGeom prst="rect">
            <a:avLst/>
          </a:prstGeom>
          <a:solidFill>
            <a:srgbClr val="5E8BFF">
              <a:alpha val="76863"/>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20" name="TitleTopPlaceholder"/>
          <p:cNvSpPr>
            <a:spLocks noChangeArrowheads="1"/>
          </p:cNvSpPr>
          <p:nvPr userDrawn="1"/>
        </p:nvSpPr>
        <p:spPr bwMode="ltGray">
          <a:xfrm>
            <a:off x="2" y="3245969"/>
            <a:ext cx="2834204" cy="436455"/>
          </a:xfrm>
          <a:prstGeom prst="rect">
            <a:avLst/>
          </a:prstGeom>
          <a:solidFill>
            <a:srgbClr val="FFC000">
              <a:alpha val="80000"/>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21" name="TitleTopPlaceholder"/>
          <p:cNvSpPr>
            <a:spLocks noChangeArrowheads="1"/>
          </p:cNvSpPr>
          <p:nvPr userDrawn="1"/>
        </p:nvSpPr>
        <p:spPr bwMode="ltGray">
          <a:xfrm>
            <a:off x="5181341" y="3246845"/>
            <a:ext cx="7010659" cy="436455"/>
          </a:xfrm>
          <a:prstGeom prst="rect">
            <a:avLst/>
          </a:prstGeom>
          <a:solidFill>
            <a:srgbClr val="009900">
              <a:alpha val="68627"/>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23" name="McK Disclaimer"/>
          <p:cNvSpPr>
            <a:spLocks noChangeArrowheads="1"/>
          </p:cNvSpPr>
          <p:nvPr userDrawn="1"/>
        </p:nvSpPr>
        <p:spPr bwMode="auto">
          <a:xfrm>
            <a:off x="3586137" y="5983586"/>
            <a:ext cx="6828367"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defTabSz="803755" eaLnBrk="0" hangingPunct="0"/>
            <a:r>
              <a:rPr lang="en-US" sz="1000">
                <a:solidFill>
                  <a:schemeClr val="tx2"/>
                </a:solidFill>
                <a:latin typeface="Arial"/>
                <a:ea typeface="ＭＳ Ｐゴシック"/>
              </a:rPr>
              <a:t>CONFIDENTIAL; FOR POLICY DEVELOPMENT PURPOSES ONLY</a:t>
            </a:r>
          </a:p>
        </p:txBody>
      </p:sp>
      <p:sp>
        <p:nvSpPr>
          <p:cNvPr id="24" name="McK Disclaimer"/>
          <p:cNvSpPr>
            <a:spLocks noChangeArrowheads="1"/>
          </p:cNvSpPr>
          <p:nvPr userDrawn="1"/>
        </p:nvSpPr>
        <p:spPr bwMode="auto">
          <a:xfrm>
            <a:off x="3586136" y="4343401"/>
            <a:ext cx="748826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defTabSz="803755" eaLnBrk="0" hangingPunct="0"/>
            <a:r>
              <a:rPr lang="en-US" sz="2000">
                <a:solidFill>
                  <a:schemeClr val="tx2"/>
                </a:solidFill>
                <a:latin typeface="Arial"/>
                <a:ea typeface="ＭＳ Ｐゴシック"/>
              </a:rPr>
              <a:t>Executive Office of Health and Human Services</a:t>
            </a:r>
          </a:p>
        </p:txBody>
      </p:sp>
      <p:pic>
        <p:nvPicPr>
          <p:cNvPr id="5" name="Picture 4" descr="http://upload.wikimedia.org/wikipedia/commons/thumb/8/82/Seal_of_Massachusetts.svg/2000px-Seal_of_Massachusetts.svg.png">
            <a:extLst>
              <a:ext uri="{FF2B5EF4-FFF2-40B4-BE49-F238E27FC236}">
                <a16:creationId xmlns:a16="http://schemas.microsoft.com/office/drawing/2014/main" id="{4C0E9E9E-2FEB-A47E-0285-A99E229A59B9}"/>
              </a:ext>
            </a:extLst>
          </p:cNvPr>
          <p:cNvPicPr>
            <a:picLocks noChangeAspect="1" noChangeArrowheads="1"/>
          </p:cNvPicPr>
          <p:nvPr userDrawn="1"/>
        </p:nvPicPr>
        <p:blipFill>
          <a:blip r:embed="rId6" cstate="print">
            <a:duotone>
              <a:srgbClr val="FFFFFF">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1219200" y="2285119"/>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6632432"/>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3539492685"/>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231647" y="1023080"/>
            <a:ext cx="11108411" cy="1200329"/>
          </a:xfrm>
        </p:spPr>
        <p:txBody>
          <a:bodyPr wrap="square"/>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26264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extLst>
              <p:ext uri="{D42A27DB-BD31-4B8C-83A1-F6EECF244321}">
                <p14:modId xmlns:p14="http://schemas.microsoft.com/office/powerpoint/2010/main" val="3307213251"/>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812800" y="1066801"/>
            <a:ext cx="3869008" cy="1169551"/>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75630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hadow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2884312027"/>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1371600" y="1371600"/>
            <a:ext cx="9448800" cy="4343400"/>
          </a:xfrm>
          <a:solidFill>
            <a:schemeClr val="bg1"/>
          </a:solidFill>
          <a:ln>
            <a:solidFill>
              <a:schemeClr val="tx1"/>
            </a:solidFill>
          </a:ln>
          <a:effectLst>
            <a:outerShdw blurRad="50800" dist="38100" dir="2700000" algn="tl" rotWithShape="0">
              <a:prstClr val="black">
                <a:alpha val="40000"/>
              </a:prstClr>
            </a:outerShdw>
          </a:effectLst>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46301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ue Boxes">
    <p:spTree>
      <p:nvGrpSpPr>
        <p:cNvPr id="1" name=""/>
        <p:cNvGrpSpPr/>
        <p:nvPr/>
      </p:nvGrpSpPr>
      <p:grpSpPr>
        <a:xfrm>
          <a:off x="0" y="0"/>
          <a:ext cx="0" cy="0"/>
          <a:chOff x="0" y="0"/>
          <a:chExt cx="0" cy="0"/>
        </a:xfrm>
      </p:grpSpPr>
      <p:graphicFrame>
        <p:nvGraphicFramePr>
          <p:cNvPr id="28" name="Object 27" hidden="1"/>
          <p:cNvGraphicFramePr>
            <a:graphicFrameLocks noChangeAspect="1"/>
          </p:cNvGraphicFramePr>
          <p:nvPr userDrawn="1">
            <p:custDataLst>
              <p:tags r:id="rId1"/>
            </p:custDataLst>
            <p:extLst>
              <p:ext uri="{D42A27DB-BD31-4B8C-83A1-F6EECF244321}">
                <p14:modId xmlns:p14="http://schemas.microsoft.com/office/powerpoint/2010/main" val="4161889493"/>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8" name="Object 27"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a:xfrm>
            <a:off x="231648" y="237744"/>
            <a:ext cx="11655552" cy="292388"/>
          </a:xfrm>
        </p:spPr>
        <p:txBody>
          <a:bodyPr vert="horz"/>
          <a:lstStyle/>
          <a:p>
            <a:r>
              <a:rPr lang="en-US"/>
              <a:t>Click to edit Master title style</a:t>
            </a:r>
          </a:p>
        </p:txBody>
      </p:sp>
      <p:sp>
        <p:nvSpPr>
          <p:cNvPr id="21" name="Text Placeholder 5"/>
          <p:cNvSpPr>
            <a:spLocks noGrp="1"/>
          </p:cNvSpPr>
          <p:nvPr>
            <p:ph type="body" sz="quarter" idx="10" hasCustomPrompt="1"/>
          </p:nvPr>
        </p:nvSpPr>
        <p:spPr>
          <a:xfrm>
            <a:off x="304800" y="1371600"/>
            <a:ext cx="2316480" cy="990600"/>
          </a:xfrm>
          <a:solidFill>
            <a:schemeClr val="accent1"/>
          </a:solidFill>
        </p:spPr>
        <p:txBody>
          <a:bodyPr anchor="ctr">
            <a:noAutofit/>
          </a:bodyPr>
          <a:lstStyle>
            <a:lvl1pPr algn="ctr">
              <a:defRPr baseline="0"/>
            </a:lvl1pPr>
          </a:lstStyle>
          <a:p>
            <a:pPr lvl="0"/>
            <a:r>
              <a:rPr lang="en-US"/>
              <a:t>Add Text</a:t>
            </a:r>
          </a:p>
        </p:txBody>
      </p:sp>
      <p:sp>
        <p:nvSpPr>
          <p:cNvPr id="22" name="Text Placeholder 5"/>
          <p:cNvSpPr>
            <a:spLocks noGrp="1"/>
          </p:cNvSpPr>
          <p:nvPr>
            <p:ph type="body" sz="quarter" idx="11" hasCustomPrompt="1"/>
          </p:nvPr>
        </p:nvSpPr>
        <p:spPr>
          <a:xfrm>
            <a:off x="304800" y="2565400"/>
            <a:ext cx="2316480" cy="990600"/>
          </a:xfrm>
          <a:solidFill>
            <a:schemeClr val="accent1"/>
          </a:solidFill>
        </p:spPr>
        <p:txBody>
          <a:bodyPr anchor="ctr">
            <a:noAutofit/>
          </a:bodyPr>
          <a:lstStyle>
            <a:lvl1pPr algn="ctr">
              <a:defRPr baseline="0"/>
            </a:lvl1pPr>
          </a:lstStyle>
          <a:p>
            <a:pPr lvl="0"/>
            <a:r>
              <a:rPr lang="en-US"/>
              <a:t>Add Text</a:t>
            </a:r>
          </a:p>
        </p:txBody>
      </p:sp>
      <p:sp>
        <p:nvSpPr>
          <p:cNvPr id="23" name="Text Placeholder 5"/>
          <p:cNvSpPr>
            <a:spLocks noGrp="1"/>
          </p:cNvSpPr>
          <p:nvPr>
            <p:ph type="body" sz="quarter" idx="12" hasCustomPrompt="1"/>
          </p:nvPr>
        </p:nvSpPr>
        <p:spPr>
          <a:xfrm>
            <a:off x="304800" y="3759200"/>
            <a:ext cx="231648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5"/>
          <p:cNvSpPr>
            <a:spLocks noGrp="1"/>
          </p:cNvSpPr>
          <p:nvPr>
            <p:ph type="body" sz="quarter" idx="13" hasCustomPrompt="1"/>
          </p:nvPr>
        </p:nvSpPr>
        <p:spPr>
          <a:xfrm>
            <a:off x="304800" y="4953000"/>
            <a:ext cx="2316480" cy="990600"/>
          </a:xfrm>
          <a:solidFill>
            <a:schemeClr val="accent1"/>
          </a:solidFill>
        </p:spPr>
        <p:txBody>
          <a:bodyPr anchor="ctr">
            <a:noAutofit/>
          </a:bodyPr>
          <a:lstStyle>
            <a:lvl1pPr algn="ctr">
              <a:defRPr baseline="0"/>
            </a:lvl1pPr>
          </a:lstStyle>
          <a:p>
            <a:pPr lvl="0"/>
            <a:r>
              <a:rPr lang="en-US"/>
              <a:t>Add Text</a:t>
            </a:r>
          </a:p>
        </p:txBody>
      </p:sp>
      <p:sp>
        <p:nvSpPr>
          <p:cNvPr id="25" name="Text Placeholder 23"/>
          <p:cNvSpPr>
            <a:spLocks noGrp="1"/>
          </p:cNvSpPr>
          <p:nvPr>
            <p:ph type="body" sz="quarter" idx="14" hasCustomPrompt="1"/>
          </p:nvPr>
        </p:nvSpPr>
        <p:spPr>
          <a:xfrm>
            <a:off x="3048000" y="944434"/>
            <a:ext cx="1009251" cy="307777"/>
          </a:xfrm>
        </p:spPr>
        <p:txBody>
          <a:bodyPr wrap="square" lIns="91440" tIns="45720" rIns="91440" bIns="45720" anchor="t" anchorCtr="0"/>
          <a:lstStyle>
            <a:lvl1pPr>
              <a:defRPr baseline="0"/>
            </a:lvl1pPr>
          </a:lstStyle>
          <a:p>
            <a:pPr lvl="0"/>
            <a:r>
              <a:rPr lang="en-US"/>
              <a:t>Item 1</a:t>
            </a:r>
          </a:p>
        </p:txBody>
      </p:sp>
      <p:sp>
        <p:nvSpPr>
          <p:cNvPr id="26" name="Text Placeholder 23"/>
          <p:cNvSpPr>
            <a:spLocks noGrp="1"/>
          </p:cNvSpPr>
          <p:nvPr>
            <p:ph type="body" sz="quarter" idx="15" hasCustomPrompt="1"/>
          </p:nvPr>
        </p:nvSpPr>
        <p:spPr>
          <a:xfrm>
            <a:off x="6248400" y="944434"/>
            <a:ext cx="1009251" cy="307777"/>
          </a:xfrm>
        </p:spPr>
        <p:txBody>
          <a:bodyPr wrap="square" lIns="91440" tIns="45720" rIns="91440" bIns="45720" anchor="t" anchorCtr="0"/>
          <a:lstStyle>
            <a:lvl1pPr>
              <a:defRPr baseline="0"/>
            </a:lvl1pPr>
          </a:lstStyle>
          <a:p>
            <a:pPr lvl="0"/>
            <a:r>
              <a:rPr lang="en-US"/>
              <a:t>Item 2</a:t>
            </a:r>
          </a:p>
        </p:txBody>
      </p:sp>
      <p:sp>
        <p:nvSpPr>
          <p:cNvPr id="27" name="Text Placeholder 23"/>
          <p:cNvSpPr>
            <a:spLocks noGrp="1"/>
          </p:cNvSpPr>
          <p:nvPr>
            <p:ph type="body" sz="quarter" idx="16" hasCustomPrompt="1"/>
          </p:nvPr>
        </p:nvSpPr>
        <p:spPr>
          <a:xfrm>
            <a:off x="9448800" y="944434"/>
            <a:ext cx="1009251" cy="307777"/>
          </a:xfrm>
        </p:spPr>
        <p:txBody>
          <a:bodyPr wrap="square" lIns="91440" tIns="45720" rIns="91440" bIns="45720" anchor="t" anchorCtr="0"/>
          <a:lstStyle>
            <a:lvl1pPr>
              <a:defRPr baseline="0"/>
            </a:lvl1pPr>
          </a:lstStyle>
          <a:p>
            <a:pPr lvl="0"/>
            <a:r>
              <a:rPr lang="en-US"/>
              <a:t>Item 3</a:t>
            </a:r>
          </a:p>
        </p:txBody>
      </p:sp>
      <p:sp>
        <p:nvSpPr>
          <p:cNvPr id="4" name="Text Placeholder 3"/>
          <p:cNvSpPr>
            <a:spLocks noGrp="1"/>
          </p:cNvSpPr>
          <p:nvPr>
            <p:ph type="body" sz="quarter" idx="17"/>
          </p:nvPr>
        </p:nvSpPr>
        <p:spPr>
          <a:xfrm>
            <a:off x="3454400" y="1752601"/>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46301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1198647425"/>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914400" y="1143000"/>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46301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9DDDFB84-A7EC-403B-BB9A-DAD5596CF9DA}"/>
              </a:ext>
            </a:extLst>
          </p:cNvPr>
          <p:cNvSpPr>
            <a:spLocks noGrp="1"/>
          </p:cNvSpPr>
          <p:nvPr>
            <p:ph type="sldNum" sz="quarter" idx="10"/>
          </p:nvPr>
        </p:nvSpPr>
        <p:spPr>
          <a:xfrm>
            <a:off x="12010578" y="6519474"/>
            <a:ext cx="181423" cy="72888"/>
          </a:xfrm>
          <a:prstGeom prst="rect">
            <a:avLst/>
          </a:prstGeom>
        </p:spPr>
        <p:txBody>
          <a:bodyPr vert="horz" wrap="square" lIns="91440" tIns="45720" rIns="91440" bIns="45720" numCol="1" anchor="t" anchorCtr="0" compatLnSpc="1">
            <a:prstTxWarp prst="textNoShape">
              <a:avLst/>
            </a:prstTxWarp>
          </a:bodyPr>
          <a:lstStyle>
            <a:lvl1pPr>
              <a:buClr>
                <a:schemeClr val="tx2"/>
              </a:buClr>
              <a:defRPr sz="204">
                <a:solidFill>
                  <a:schemeClr val="bg1"/>
                </a:solidFill>
              </a:defRPr>
            </a:lvl1pPr>
          </a:lstStyle>
          <a:p>
            <a:fld id="{035FF39A-D20A-42AE-AFD4-F3FEF33B0E20}" type="slidenum">
              <a:rPr lang="en-US" altLang="en-US"/>
              <a:pPr/>
              <a:t>‹#›</a:t>
            </a:fld>
            <a:r>
              <a:rPr lang="en-US" altLang="en-US"/>
              <a:t> </a:t>
            </a:r>
          </a:p>
        </p:txBody>
      </p:sp>
    </p:spTree>
    <p:extLst>
      <p:ext uri="{BB962C8B-B14F-4D97-AF65-F5344CB8AC3E}">
        <p14:creationId xmlns:p14="http://schemas.microsoft.com/office/powerpoint/2010/main" val="3609017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oleObject" Target="../embeddings/oleObject1.bin"/><Relationship Id="rId5" Type="http://schemas.openxmlformats.org/officeDocument/2006/relationships/slideLayout" Target="../slideLayouts/slideLayout5.xml"/><Relationship Id="rId10" Type="http://schemas.openxmlformats.org/officeDocument/2006/relationships/tags" Target="../tags/tag3.xml"/><Relationship Id="rId4" Type="http://schemas.openxmlformats.org/officeDocument/2006/relationships/slideLayout" Target="../slideLayouts/slideLayout4.xml"/><Relationship Id="rId9"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9"/>
            </p:custDataLst>
            <p:extLst>
              <p:ext uri="{D42A27DB-BD31-4B8C-83A1-F6EECF244321}">
                <p14:modId xmlns:p14="http://schemas.microsoft.com/office/powerpoint/2010/main" val="971693193"/>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11" imgW="270" imgH="270" progId="TCLayout.ActiveDocument.1">
                  <p:embed/>
                </p:oleObj>
              </mc:Choice>
              <mc:Fallback>
                <p:oleObj name="think-cell Slide" r:id="rId11" imgW="270" imgH="270" progId="TCLayout.ActiveDocument.1">
                  <p:embed/>
                  <p:pic>
                    <p:nvPicPr>
                      <p:cNvPr id="8" name="Object 7" hidden="1"/>
                      <p:cNvPicPr/>
                      <p:nvPr/>
                    </p:nvPicPr>
                    <p:blipFill>
                      <a:blip r:embed="rId12"/>
                      <a:stretch>
                        <a:fillRect/>
                      </a:stretch>
                    </p:blipFill>
                    <p:spPr>
                      <a:xfrm>
                        <a:off x="2118" y="1588"/>
                        <a:ext cx="2117" cy="1588"/>
                      </a:xfrm>
                      <a:prstGeom prst="rect">
                        <a:avLst/>
                      </a:prstGeom>
                    </p:spPr>
                  </p:pic>
                </p:oleObj>
              </mc:Fallback>
            </mc:AlternateContent>
          </a:graphicData>
        </a:graphic>
      </p:graphicFrame>
      <p:sp>
        <p:nvSpPr>
          <p:cNvPr id="7" name="Rectangle 6" hidden="1"/>
          <p:cNvSpPr/>
          <p:nvPr userDrawn="1">
            <p:custDataLst>
              <p:tags r:id="rId10"/>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Placeholder 1"/>
          <p:cNvSpPr>
            <a:spLocks noGrp="1"/>
          </p:cNvSpPr>
          <p:nvPr>
            <p:ph type="title"/>
          </p:nvPr>
        </p:nvSpPr>
        <p:spPr>
          <a:xfrm>
            <a:off x="231648" y="235006"/>
            <a:ext cx="11108411" cy="292388"/>
          </a:xfrm>
          <a:prstGeom prst="rect">
            <a:avLst/>
          </a:prstGeom>
        </p:spPr>
        <p:txBody>
          <a:bodyPr vert="horz" wrap="square" lIns="0" tIns="0" rIns="0" bIns="0" rtlCol="0" anchor="ctr">
            <a:spAutoFit/>
          </a:bodyPr>
          <a:lstStyle/>
          <a:p>
            <a:r>
              <a:rPr lang="en-US"/>
              <a:t>Click to edit Master title style</a:t>
            </a:r>
          </a:p>
        </p:txBody>
      </p:sp>
      <p:sp>
        <p:nvSpPr>
          <p:cNvPr id="3" name="Text Placeholder 2"/>
          <p:cNvSpPr>
            <a:spLocks noGrp="1"/>
          </p:cNvSpPr>
          <p:nvPr>
            <p:ph type="body" idx="1"/>
          </p:nvPr>
        </p:nvSpPr>
        <p:spPr>
          <a:xfrm>
            <a:off x="231648" y="880122"/>
            <a:ext cx="3869008" cy="1200329"/>
          </a:xfrm>
          <a:prstGeom prst="rect">
            <a:avLst/>
          </a:prstGeom>
        </p:spPr>
        <p:txBody>
          <a:bodyPr vert="horz" wrap="square" lIns="91440" tIns="45720" rIns="91440" bIns="4572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Slide Number"/>
          <p:cNvSpPr txBox="1">
            <a:spLocks/>
          </p:cNvSpPr>
          <p:nvPr userDrawn="1"/>
        </p:nvSpPr>
        <p:spPr bwMode="auto">
          <a:xfrm>
            <a:off x="11842231" y="6611833"/>
            <a:ext cx="157094" cy="153888"/>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1000" smtClean="0">
                <a:solidFill>
                  <a:srgbClr val="000000"/>
                </a:solidFill>
                <a:latin typeface="Arial"/>
              </a:rPr>
              <a:pPr algn="r" fontAlgn="base">
                <a:spcBef>
                  <a:spcPct val="0"/>
                </a:spcBef>
                <a:spcAft>
                  <a:spcPct val="0"/>
                </a:spcAft>
              </a:pPr>
              <a:t>‹#›</a:t>
            </a:fld>
            <a:endParaRPr lang="en-US" sz="1000">
              <a:solidFill>
                <a:srgbClr val="000000"/>
              </a:solidFill>
              <a:latin typeface="Arial"/>
            </a:endParaRPr>
          </a:p>
        </p:txBody>
      </p:sp>
      <p:sp>
        <p:nvSpPr>
          <p:cNvPr id="20" name="TextBox 19"/>
          <p:cNvSpPr txBox="1"/>
          <p:nvPr userDrawn="1"/>
        </p:nvSpPr>
        <p:spPr>
          <a:xfrm>
            <a:off x="7620000" y="6611833"/>
            <a:ext cx="4155320" cy="15545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1000">
                <a:solidFill>
                  <a:srgbClr val="000000"/>
                </a:solidFill>
                <a:latin typeface="Arial"/>
              </a:rPr>
              <a:t>Confidential – for policy development purposes only   |</a:t>
            </a:r>
          </a:p>
        </p:txBody>
      </p:sp>
      <p:pic>
        <p:nvPicPr>
          <p:cNvPr id="4" name="Picture 3">
            <a:extLst>
              <a:ext uri="{FF2B5EF4-FFF2-40B4-BE49-F238E27FC236}">
                <a16:creationId xmlns:a16="http://schemas.microsoft.com/office/drawing/2014/main" id="{61EE1AA4-D93D-DDBF-6F2C-4D89CD1D71C4}"/>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p:blipFill>
        <p:spPr>
          <a:xfrm>
            <a:off x="11400020" y="55881"/>
            <a:ext cx="655116" cy="818895"/>
          </a:xfrm>
          <a:prstGeom prst="rect">
            <a:avLst/>
          </a:prstGeom>
        </p:spPr>
      </p:pic>
    </p:spTree>
    <p:extLst>
      <p:ext uri="{BB962C8B-B14F-4D97-AF65-F5344CB8AC3E}">
        <p14:creationId xmlns:p14="http://schemas.microsoft.com/office/powerpoint/2010/main" val="2497204213"/>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1" r:id="rId3"/>
    <p:sldLayoutId id="2147483652" r:id="rId4"/>
    <p:sldLayoutId id="2147483653" r:id="rId5"/>
    <p:sldLayoutId id="2147483654" r:id="rId6"/>
    <p:sldLayoutId id="2147483657" r:id="rId7"/>
  </p:sldLayoutIdLst>
  <p:hf hdr="0" dt="0"/>
  <p:txStyles>
    <p:title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7.xml"/><Relationship Id="rId1" Type="http://schemas.openxmlformats.org/officeDocument/2006/relationships/tags" Target="../tags/tag16.xml"/><Relationship Id="rId5" Type="http://schemas.openxmlformats.org/officeDocument/2006/relationships/image" Target="../media/image4.emf"/><Relationship Id="rId4" Type="http://schemas.openxmlformats.org/officeDocument/2006/relationships/oleObject" Target="../embeddings/oleObject6.bin"/></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208E1A0E-58FC-4C3A-BE87-CD4FC383EE3A}"/>
              </a:ext>
            </a:extLst>
          </p:cNvPr>
          <p:cNvGraphicFramePr>
            <a:graphicFrameLocks noChangeAspect="1"/>
          </p:cNvGraphicFramePr>
          <p:nvPr>
            <p:custDataLst>
              <p:tags r:id="rId1"/>
            </p:custDataLst>
            <p:extLst>
              <p:ext uri="{D42A27DB-BD31-4B8C-83A1-F6EECF244321}">
                <p14:modId xmlns:p14="http://schemas.microsoft.com/office/powerpoint/2010/main" val="442324903"/>
              </p:ext>
            </p:ext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208E1A0E-58FC-4C3A-BE87-CD4FC383EE3A}"/>
                          </a:ext>
                        </a:extLst>
                      </p:cNvPr>
                      <p:cNvPicPr/>
                      <p:nvPr/>
                    </p:nvPicPr>
                    <p:blipFill>
                      <a:blip r:embed="rId5"/>
                      <a:stretch>
                        <a:fillRect/>
                      </a:stretch>
                    </p:blipFill>
                    <p:spPr>
                      <a:xfrm>
                        <a:off x="1525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A8B720A-00B6-4D3C-8A4E-D6E4CDDB350E}"/>
              </a:ext>
            </a:extLst>
          </p:cNvPr>
          <p:cNvSpPr/>
          <p:nvPr>
            <p:custDataLst>
              <p:tags r:id="rId2"/>
            </p:custDataLst>
          </p:nvPr>
        </p:nvSpPr>
        <p:spPr>
          <a:xfrm>
            <a:off x="152400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8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ctrTitle"/>
          </p:nvPr>
        </p:nvSpPr>
        <p:spPr>
          <a:xfrm>
            <a:off x="3617757" y="1893105"/>
            <a:ext cx="7790884" cy="1292662"/>
          </a:xfrm>
        </p:spPr>
        <p:txBody>
          <a:bodyPr vert="horz"/>
          <a:lstStyle/>
          <a:p>
            <a:r>
              <a:rPr lang="en-US" dirty="0">
                <a:latin typeface="Arial"/>
                <a:cs typeface="Arial"/>
              </a:rPr>
              <a:t>Massachusetts Department of Mental Health </a:t>
            </a:r>
            <a:br>
              <a:rPr lang="en-US" dirty="0">
                <a:latin typeface="Arial"/>
                <a:cs typeface="Arial"/>
              </a:rPr>
            </a:br>
            <a:r>
              <a:rPr lang="en-US" b="0" dirty="0">
                <a:latin typeface="Arial"/>
                <a:cs typeface="Arial"/>
              </a:rPr>
              <a:t>Agency Summary</a:t>
            </a:r>
          </a:p>
        </p:txBody>
      </p:sp>
      <p:sp>
        <p:nvSpPr>
          <p:cNvPr id="3" name="Subtitle 2"/>
          <p:cNvSpPr>
            <a:spLocks noGrp="1"/>
          </p:cNvSpPr>
          <p:nvPr>
            <p:ph type="subTitle" idx="1"/>
          </p:nvPr>
        </p:nvSpPr>
        <p:spPr>
          <a:xfrm>
            <a:off x="4213602" y="4713067"/>
            <a:ext cx="5506826" cy="215444"/>
          </a:xfrm>
          <a:solidFill>
            <a:schemeClr val="bg1"/>
          </a:solidFill>
        </p:spPr>
        <p:txBody>
          <a:bodyPr vert="horz" wrap="square" lIns="0" tIns="0" rIns="0" bIns="0" rtlCol="0" anchor="t">
            <a:spAutoFit/>
          </a:bodyPr>
          <a:lstStyle/>
          <a:p>
            <a:r>
              <a:rPr lang="en-US" dirty="0">
                <a:latin typeface="Arial"/>
                <a:cs typeface="Arial"/>
              </a:rPr>
              <a:t>January 2026</a:t>
            </a:r>
            <a:endParaRPr lang="en-US" dirty="0"/>
          </a:p>
        </p:txBody>
      </p:sp>
    </p:spTree>
    <p:extLst>
      <p:ext uri="{BB962C8B-B14F-4D97-AF65-F5344CB8AC3E}">
        <p14:creationId xmlns:p14="http://schemas.microsoft.com/office/powerpoint/2010/main" val="2537078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8C56B1-2EEC-2301-E490-0C0A24CEF0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1ED6EA-937C-EA90-378D-3B09A6019C77}"/>
              </a:ext>
            </a:extLst>
          </p:cNvPr>
          <p:cNvSpPr>
            <a:spLocks noGrp="1"/>
          </p:cNvSpPr>
          <p:nvPr>
            <p:ph type="title"/>
          </p:nvPr>
        </p:nvSpPr>
        <p:spPr>
          <a:xfrm>
            <a:off x="179096" y="142513"/>
            <a:ext cx="11108411" cy="1107996"/>
          </a:xfrm>
        </p:spPr>
        <p:txBody>
          <a:bodyPr/>
          <a:lstStyle/>
          <a:p>
            <a:r>
              <a:rPr lang="en-US" sz="2400">
                <a:latin typeface="Arial"/>
                <a:cs typeface="Arial"/>
              </a:rPr>
              <a:t>DMH </a:t>
            </a:r>
            <a:r>
              <a:rPr lang="en-US" sz="2400">
                <a:solidFill>
                  <a:schemeClr val="tx2">
                    <a:lumMod val="25000"/>
                    <a:lumOff val="75000"/>
                  </a:schemeClr>
                </a:solidFill>
                <a:latin typeface="Arial"/>
                <a:cs typeface="Arial"/>
              </a:rPr>
              <a:t>works at all levels of the mental health system</a:t>
            </a:r>
            <a:r>
              <a:rPr lang="en-US" sz="2400">
                <a:latin typeface="Arial"/>
                <a:cs typeface="Arial"/>
              </a:rPr>
              <a:t> to ensure that people with mental health challenges can live meaningful and safe lives no matter their level of mental health need</a:t>
            </a:r>
            <a:r>
              <a:rPr lang="en-US" sz="2400" i="1">
                <a:latin typeface="Arial"/>
                <a:cs typeface="Arial"/>
              </a:rPr>
              <a:t>. </a:t>
            </a:r>
            <a:endParaRPr lang="en-US" sz="2400" i="1"/>
          </a:p>
        </p:txBody>
      </p:sp>
      <p:sp>
        <p:nvSpPr>
          <p:cNvPr id="4" name="Slide Number Placeholder 3">
            <a:extLst>
              <a:ext uri="{FF2B5EF4-FFF2-40B4-BE49-F238E27FC236}">
                <a16:creationId xmlns:a16="http://schemas.microsoft.com/office/drawing/2014/main" id="{1D4FCE4D-18B8-53CE-4B2F-8843C98D8845}"/>
              </a:ext>
            </a:extLst>
          </p:cNvPr>
          <p:cNvSpPr>
            <a:spLocks noGrp="1"/>
          </p:cNvSpPr>
          <p:nvPr>
            <p:ph type="sldNum" sz="quarter" idx="10"/>
          </p:nvPr>
        </p:nvSpPr>
        <p:spPr>
          <a:xfrm>
            <a:off x="12010578" y="6265474"/>
            <a:ext cx="181423" cy="72888"/>
          </a:xfrm>
        </p:spPr>
        <p:txBody>
          <a:bodyPr/>
          <a:lstStyle/>
          <a:p>
            <a:fld id="{035FF39A-D20A-42AE-AFD4-F3FEF33B0E20}" type="slidenum">
              <a:rPr lang="en-US" altLang="en-US" smtClean="0"/>
              <a:pPr/>
              <a:t>2</a:t>
            </a:fld>
            <a:r>
              <a:rPr lang="en-US" altLang="en-US"/>
              <a:t> </a:t>
            </a:r>
          </a:p>
        </p:txBody>
      </p:sp>
      <p:cxnSp>
        <p:nvCxnSpPr>
          <p:cNvPr id="3" name="Straight Arrow Connector 2">
            <a:extLst>
              <a:ext uri="{FF2B5EF4-FFF2-40B4-BE49-F238E27FC236}">
                <a16:creationId xmlns:a16="http://schemas.microsoft.com/office/drawing/2014/main" id="{8BC33CDE-2D88-57DD-1EFF-819B226A5C1E}"/>
              </a:ext>
            </a:extLst>
          </p:cNvPr>
          <p:cNvCxnSpPr/>
          <p:nvPr/>
        </p:nvCxnSpPr>
        <p:spPr>
          <a:xfrm flipH="1" flipV="1">
            <a:off x="583835" y="6049055"/>
            <a:ext cx="11224715" cy="94526"/>
          </a:xfrm>
          <a:prstGeom prst="straightConnector1">
            <a:avLst/>
          </a:prstGeom>
          <a:ln w="57150">
            <a:solidFill>
              <a:schemeClr val="tx2"/>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5BF24304-8803-6CEC-A19D-FB2BC723B7DB}"/>
              </a:ext>
            </a:extLst>
          </p:cNvPr>
          <p:cNvSpPr/>
          <p:nvPr/>
        </p:nvSpPr>
        <p:spPr>
          <a:xfrm>
            <a:off x="4575265" y="5928774"/>
            <a:ext cx="3230921" cy="270311"/>
          </a:xfrm>
          <a:prstGeom prst="rect">
            <a:avLst/>
          </a:prstGeom>
          <a:solidFill>
            <a:schemeClr val="tx2"/>
          </a:solidFill>
          <a:ln w="28575">
            <a:noFill/>
            <a:headEnd type="triangle"/>
            <a:tailEnd type="triangle"/>
          </a:ln>
        </p:spPr>
        <p:style>
          <a:lnRef idx="1">
            <a:schemeClr val="accent1"/>
          </a:lnRef>
          <a:fillRef idx="0">
            <a:schemeClr val="accent1"/>
          </a:fillRef>
          <a:effectRef idx="0">
            <a:schemeClr val="accent1"/>
          </a:effectRef>
          <a:fontRef idx="minor">
            <a:schemeClr val="tx1"/>
          </a:fontRef>
        </p:style>
        <p:txBody>
          <a:bodyPr lIns="91440" tIns="45720" rIns="91440" bIns="45720" rtlCol="0" anchor="ctr"/>
          <a:lstStyle/>
          <a:p>
            <a:pPr algn="ctr"/>
            <a:r>
              <a:rPr lang="en-US" sz="1200">
                <a:solidFill>
                  <a:srgbClr val="FFFFFF"/>
                </a:solidFill>
                <a:latin typeface="Arial"/>
                <a:ea typeface="Calibri"/>
                <a:cs typeface="Arial"/>
              </a:rPr>
              <a:t>Mental Health Need</a:t>
            </a:r>
            <a:endParaRPr lang="en-US" sz="1050">
              <a:latin typeface="Arial"/>
              <a:ea typeface="Calibri"/>
              <a:cs typeface="Arial"/>
            </a:endParaRPr>
          </a:p>
        </p:txBody>
      </p:sp>
      <p:grpSp>
        <p:nvGrpSpPr>
          <p:cNvPr id="27" name="Group 26">
            <a:extLst>
              <a:ext uri="{FF2B5EF4-FFF2-40B4-BE49-F238E27FC236}">
                <a16:creationId xmlns:a16="http://schemas.microsoft.com/office/drawing/2014/main" id="{614CE81B-E232-14AB-15A0-3165E720F1DA}"/>
              </a:ext>
            </a:extLst>
          </p:cNvPr>
          <p:cNvGrpSpPr/>
          <p:nvPr/>
        </p:nvGrpSpPr>
        <p:grpSpPr>
          <a:xfrm>
            <a:off x="4200313" y="1835050"/>
            <a:ext cx="3629958" cy="3398668"/>
            <a:chOff x="4093889" y="1956003"/>
            <a:chExt cx="3629958" cy="3398668"/>
          </a:xfrm>
        </p:grpSpPr>
        <p:grpSp>
          <p:nvGrpSpPr>
            <p:cNvPr id="19" name="Group 18">
              <a:extLst>
                <a:ext uri="{FF2B5EF4-FFF2-40B4-BE49-F238E27FC236}">
                  <a16:creationId xmlns:a16="http://schemas.microsoft.com/office/drawing/2014/main" id="{EC1622DF-2F81-D09D-022B-E737DF413636}"/>
                </a:ext>
              </a:extLst>
            </p:cNvPr>
            <p:cNvGrpSpPr/>
            <p:nvPr/>
          </p:nvGrpSpPr>
          <p:grpSpPr>
            <a:xfrm>
              <a:off x="4462363" y="2396844"/>
              <a:ext cx="3261484" cy="2957827"/>
              <a:chOff x="4468049" y="2562747"/>
              <a:chExt cx="3261484" cy="2957827"/>
            </a:xfrm>
          </p:grpSpPr>
          <p:sp>
            <p:nvSpPr>
              <p:cNvPr id="14" name="Rectangle 13">
                <a:extLst>
                  <a:ext uri="{FF2B5EF4-FFF2-40B4-BE49-F238E27FC236}">
                    <a16:creationId xmlns:a16="http://schemas.microsoft.com/office/drawing/2014/main" id="{B9BA4568-FBDE-CB7C-39A5-98738B204086}"/>
                  </a:ext>
                </a:extLst>
              </p:cNvPr>
              <p:cNvSpPr/>
              <p:nvPr/>
            </p:nvSpPr>
            <p:spPr>
              <a:xfrm>
                <a:off x="4468049" y="4391501"/>
                <a:ext cx="3247564" cy="1129073"/>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a:solidFill>
                      <a:srgbClr val="FFFFFF"/>
                    </a:solidFill>
                    <a:latin typeface="Arial"/>
                    <a:ea typeface="Calibri"/>
                    <a:cs typeface="Arial"/>
                  </a:rPr>
                  <a:t>People with low to moderate levels of mental health needs</a:t>
                </a:r>
                <a:endParaRPr lang="en-US" sz="1600">
                  <a:latin typeface="Arial"/>
                  <a:cs typeface="Arial"/>
                </a:endParaRPr>
              </a:p>
            </p:txBody>
          </p:sp>
          <p:sp>
            <p:nvSpPr>
              <p:cNvPr id="18" name="Rectangle 17">
                <a:extLst>
                  <a:ext uri="{FF2B5EF4-FFF2-40B4-BE49-F238E27FC236}">
                    <a16:creationId xmlns:a16="http://schemas.microsoft.com/office/drawing/2014/main" id="{6971122E-0ECD-D8B0-B09D-972DBBA2FD6C}"/>
                  </a:ext>
                </a:extLst>
              </p:cNvPr>
              <p:cNvSpPr/>
              <p:nvPr/>
            </p:nvSpPr>
            <p:spPr>
              <a:xfrm>
                <a:off x="4468049" y="2562747"/>
                <a:ext cx="3261484" cy="1350365"/>
              </a:xfrm>
              <a:prstGeom prst="rect">
                <a:avLst/>
              </a:prstGeom>
              <a:solidFill>
                <a:schemeClr val="bg1"/>
              </a:solidFill>
              <a:ln w="63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rgbClr val="000000"/>
                    </a:solidFill>
                    <a:latin typeface="Arial"/>
                    <a:ea typeface="Calibri"/>
                    <a:cs typeface="Arial"/>
                  </a:rPr>
                  <a:t>DMH leads development of solutions to </a:t>
                </a:r>
                <a:r>
                  <a:rPr lang="en-US" sz="1400" b="1">
                    <a:solidFill>
                      <a:srgbClr val="000000"/>
                    </a:solidFill>
                    <a:latin typeface="Arial"/>
                    <a:ea typeface="Calibri"/>
                    <a:cs typeface="Arial"/>
                  </a:rPr>
                  <a:t>mental health care delivery </a:t>
                </a:r>
                <a:r>
                  <a:rPr lang="en-US" sz="1400">
                    <a:solidFill>
                      <a:srgbClr val="000000"/>
                    </a:solidFill>
                    <a:latin typeface="Arial"/>
                    <a:ea typeface="Calibri"/>
                    <a:cs typeface="Arial"/>
                  </a:rPr>
                  <a:t>challenges and provides </a:t>
                </a:r>
                <a:r>
                  <a:rPr lang="en-US" sz="1400" b="1">
                    <a:solidFill>
                      <a:srgbClr val="000000"/>
                    </a:solidFill>
                    <a:latin typeface="Arial"/>
                    <a:ea typeface="Calibri"/>
                    <a:cs typeface="Arial"/>
                  </a:rPr>
                  <a:t>wraparound supports</a:t>
                </a:r>
                <a:r>
                  <a:rPr lang="en-US" sz="1400">
                    <a:solidFill>
                      <a:srgbClr val="000000"/>
                    </a:solidFill>
                    <a:latin typeface="Arial"/>
                    <a:ea typeface="Calibri"/>
                    <a:cs typeface="Arial"/>
                  </a:rPr>
                  <a:t> that complement existing care.</a:t>
                </a:r>
              </a:p>
            </p:txBody>
          </p:sp>
          <p:sp>
            <p:nvSpPr>
              <p:cNvPr id="13" name="Arrow: Down 12">
                <a:extLst>
                  <a:ext uri="{FF2B5EF4-FFF2-40B4-BE49-F238E27FC236}">
                    <a16:creationId xmlns:a16="http://schemas.microsoft.com/office/drawing/2014/main" id="{4DD6A81F-E201-E807-F22C-44A0824DA7AE}"/>
                  </a:ext>
                </a:extLst>
              </p:cNvPr>
              <p:cNvSpPr/>
              <p:nvPr/>
            </p:nvSpPr>
            <p:spPr>
              <a:xfrm>
                <a:off x="5793019" y="3920897"/>
                <a:ext cx="602873" cy="492695"/>
              </a:xfrm>
              <a:prstGeom prst="downArrow">
                <a:avLst/>
              </a:prstGeom>
              <a:solidFill>
                <a:schemeClr val="bg1"/>
              </a:solidFill>
              <a:ln w="63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a:latin typeface="Arial"/>
                  <a:cs typeface="Arial"/>
                </a:endParaRPr>
              </a:p>
            </p:txBody>
          </p:sp>
        </p:grpSp>
        <p:sp>
          <p:nvSpPr>
            <p:cNvPr id="7" name="Oval 6">
              <a:extLst>
                <a:ext uri="{FF2B5EF4-FFF2-40B4-BE49-F238E27FC236}">
                  <a16:creationId xmlns:a16="http://schemas.microsoft.com/office/drawing/2014/main" id="{BE573DCB-0FF2-5FAF-A509-E633A78635B4}"/>
                </a:ext>
              </a:extLst>
            </p:cNvPr>
            <p:cNvSpPr/>
            <p:nvPr/>
          </p:nvSpPr>
          <p:spPr>
            <a:xfrm>
              <a:off x="4093889" y="1956003"/>
              <a:ext cx="674207" cy="654837"/>
            </a:xfrm>
            <a:prstGeom prst="ellipse">
              <a:avLst/>
            </a:prstGeom>
            <a:solidFill>
              <a:schemeClr val="bg1"/>
            </a:solidFill>
            <a:ln w="1270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a:extLst>
                <a:ext uri="{FF2B5EF4-FFF2-40B4-BE49-F238E27FC236}">
                  <a16:creationId xmlns:a16="http://schemas.microsoft.com/office/drawing/2014/main" id="{54F345F1-1F67-6104-E786-370E6FA21E75}"/>
                </a:ext>
              </a:extLst>
            </p:cNvPr>
            <p:cNvPicPr>
              <a:picLocks noChangeAspect="1"/>
            </p:cNvPicPr>
            <p:nvPr/>
          </p:nvPicPr>
          <p:blipFill>
            <a:blip r:embed="rId2"/>
            <a:stretch>
              <a:fillRect/>
            </a:stretch>
          </p:blipFill>
          <p:spPr>
            <a:xfrm>
              <a:off x="4186116" y="2034965"/>
              <a:ext cx="478952" cy="505679"/>
            </a:xfrm>
            <a:prstGeom prst="rect">
              <a:avLst/>
            </a:prstGeom>
          </p:spPr>
        </p:pic>
      </p:grpSp>
      <p:grpSp>
        <p:nvGrpSpPr>
          <p:cNvPr id="30" name="Group 29">
            <a:extLst>
              <a:ext uri="{FF2B5EF4-FFF2-40B4-BE49-F238E27FC236}">
                <a16:creationId xmlns:a16="http://schemas.microsoft.com/office/drawing/2014/main" id="{0E578841-FA38-2D93-05B2-E3BF071912CC}"/>
              </a:ext>
            </a:extLst>
          </p:cNvPr>
          <p:cNvGrpSpPr/>
          <p:nvPr/>
        </p:nvGrpSpPr>
        <p:grpSpPr>
          <a:xfrm>
            <a:off x="255632" y="2379335"/>
            <a:ext cx="3585823" cy="3349816"/>
            <a:chOff x="271793" y="2512383"/>
            <a:chExt cx="3585823" cy="3349816"/>
          </a:xfrm>
        </p:grpSpPr>
        <p:grpSp>
          <p:nvGrpSpPr>
            <p:cNvPr id="9" name="Group 8">
              <a:extLst>
                <a:ext uri="{FF2B5EF4-FFF2-40B4-BE49-F238E27FC236}">
                  <a16:creationId xmlns:a16="http://schemas.microsoft.com/office/drawing/2014/main" id="{0D00FA87-3008-062C-8E8A-08CA972CDBE0}"/>
                </a:ext>
              </a:extLst>
            </p:cNvPr>
            <p:cNvGrpSpPr/>
            <p:nvPr/>
          </p:nvGrpSpPr>
          <p:grpSpPr>
            <a:xfrm>
              <a:off x="604823" y="2899429"/>
              <a:ext cx="3252793" cy="2962770"/>
              <a:chOff x="817267" y="3201810"/>
              <a:chExt cx="3252793" cy="2962770"/>
            </a:xfrm>
          </p:grpSpPr>
          <p:sp>
            <p:nvSpPr>
              <p:cNvPr id="11" name="Rectangle 10">
                <a:extLst>
                  <a:ext uri="{FF2B5EF4-FFF2-40B4-BE49-F238E27FC236}">
                    <a16:creationId xmlns:a16="http://schemas.microsoft.com/office/drawing/2014/main" id="{A2BFBB5A-47F5-C387-C390-1756F7F127D0}"/>
                  </a:ext>
                </a:extLst>
              </p:cNvPr>
              <p:cNvSpPr/>
              <p:nvPr/>
            </p:nvSpPr>
            <p:spPr>
              <a:xfrm>
                <a:off x="817267" y="5035507"/>
                <a:ext cx="3252659" cy="1129073"/>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a:solidFill>
                      <a:srgbClr val="FFFFFF"/>
                    </a:solidFill>
                    <a:latin typeface="Arial"/>
                    <a:ea typeface="Calibri"/>
                    <a:cs typeface="Arial"/>
                  </a:rPr>
                  <a:t>All people in Massachusetts at all levels of need</a:t>
                </a:r>
                <a:endParaRPr lang="en-US" b="1">
                  <a:latin typeface="Arial"/>
                  <a:ea typeface="Calibri"/>
                  <a:cs typeface="Arial"/>
                </a:endParaRPr>
              </a:p>
            </p:txBody>
          </p:sp>
          <p:sp>
            <p:nvSpPr>
              <p:cNvPr id="16" name="Rectangle 15">
                <a:extLst>
                  <a:ext uri="{FF2B5EF4-FFF2-40B4-BE49-F238E27FC236}">
                    <a16:creationId xmlns:a16="http://schemas.microsoft.com/office/drawing/2014/main" id="{0B2437DF-1C69-1C83-DFB8-6CF836BF32A3}"/>
                  </a:ext>
                </a:extLst>
              </p:cNvPr>
              <p:cNvSpPr/>
              <p:nvPr/>
            </p:nvSpPr>
            <p:spPr>
              <a:xfrm>
                <a:off x="822954" y="3201810"/>
                <a:ext cx="3247106" cy="1356312"/>
              </a:xfrm>
              <a:prstGeom prst="rect">
                <a:avLst/>
              </a:prstGeom>
              <a:solidFill>
                <a:schemeClr val="bg1"/>
              </a:solidFill>
              <a:ln w="63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rgbClr val="000000"/>
                    </a:solidFill>
                    <a:latin typeface="Arial"/>
                    <a:ea typeface="Calibri"/>
                    <a:cs typeface="Arial"/>
                  </a:rPr>
                  <a:t>DMH promotes </a:t>
                </a:r>
                <a:r>
                  <a:rPr lang="en-US" sz="1400" b="1">
                    <a:solidFill>
                      <a:srgbClr val="000000"/>
                    </a:solidFill>
                    <a:latin typeface="Arial"/>
                    <a:ea typeface="Calibri"/>
                    <a:cs typeface="Arial"/>
                  </a:rPr>
                  <a:t>mental well-being</a:t>
                </a:r>
                <a:r>
                  <a:rPr lang="en-US" sz="1400">
                    <a:solidFill>
                      <a:srgbClr val="000000"/>
                    </a:solidFill>
                    <a:latin typeface="Arial"/>
                    <a:ea typeface="Calibri"/>
                    <a:cs typeface="Arial"/>
                  </a:rPr>
                  <a:t>, preventative and early intervention, and advances mental health knowledge.</a:t>
                </a:r>
              </a:p>
            </p:txBody>
          </p:sp>
          <p:sp>
            <p:nvSpPr>
              <p:cNvPr id="8" name="Arrow: Down 7">
                <a:extLst>
                  <a:ext uri="{FF2B5EF4-FFF2-40B4-BE49-F238E27FC236}">
                    <a16:creationId xmlns:a16="http://schemas.microsoft.com/office/drawing/2014/main" id="{EEE4568F-69F9-92AF-1ACA-693C31C2E536}"/>
                  </a:ext>
                </a:extLst>
              </p:cNvPr>
              <p:cNvSpPr/>
              <p:nvPr/>
            </p:nvSpPr>
            <p:spPr>
              <a:xfrm>
                <a:off x="2136551" y="4550355"/>
                <a:ext cx="602873" cy="492695"/>
              </a:xfrm>
              <a:prstGeom prst="downArrow">
                <a:avLst/>
              </a:prstGeom>
              <a:solidFill>
                <a:schemeClr val="bg1"/>
              </a:solidFill>
              <a:ln w="63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a:latin typeface="Arial"/>
                  <a:cs typeface="Arial"/>
                </a:endParaRPr>
              </a:p>
            </p:txBody>
          </p:sp>
        </p:grpSp>
        <p:sp>
          <p:nvSpPr>
            <p:cNvPr id="21" name="Oval 20">
              <a:extLst>
                <a:ext uri="{FF2B5EF4-FFF2-40B4-BE49-F238E27FC236}">
                  <a16:creationId xmlns:a16="http://schemas.microsoft.com/office/drawing/2014/main" id="{48725B72-8E35-F565-696F-D74BAD7ECB9E}"/>
                </a:ext>
              </a:extLst>
            </p:cNvPr>
            <p:cNvSpPr/>
            <p:nvPr/>
          </p:nvSpPr>
          <p:spPr>
            <a:xfrm>
              <a:off x="271793" y="2512383"/>
              <a:ext cx="674207" cy="654837"/>
            </a:xfrm>
            <a:prstGeom prst="ellipse">
              <a:avLst/>
            </a:prstGeom>
            <a:solidFill>
              <a:schemeClr val="bg1"/>
            </a:solidFill>
            <a:ln w="1270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E5FA0CCF-5A7B-508C-A77D-02F729C4B3A2}"/>
                </a:ext>
              </a:extLst>
            </p:cNvPr>
            <p:cNvPicPr>
              <a:picLocks noChangeAspect="1"/>
            </p:cNvPicPr>
            <p:nvPr/>
          </p:nvPicPr>
          <p:blipFill>
            <a:blip r:embed="rId3"/>
            <a:stretch>
              <a:fillRect/>
            </a:stretch>
          </p:blipFill>
          <p:spPr>
            <a:xfrm>
              <a:off x="424920" y="2611059"/>
              <a:ext cx="383873" cy="436149"/>
            </a:xfrm>
            <a:prstGeom prst="rect">
              <a:avLst/>
            </a:prstGeom>
          </p:spPr>
        </p:pic>
      </p:grpSp>
      <p:grpSp>
        <p:nvGrpSpPr>
          <p:cNvPr id="28" name="Group 27">
            <a:extLst>
              <a:ext uri="{FF2B5EF4-FFF2-40B4-BE49-F238E27FC236}">
                <a16:creationId xmlns:a16="http://schemas.microsoft.com/office/drawing/2014/main" id="{D566EDCA-50F6-AF00-7E00-5BA7B0C184D0}"/>
              </a:ext>
            </a:extLst>
          </p:cNvPr>
          <p:cNvGrpSpPr/>
          <p:nvPr/>
        </p:nvGrpSpPr>
        <p:grpSpPr>
          <a:xfrm>
            <a:off x="8169184" y="1351241"/>
            <a:ext cx="3598124" cy="3373104"/>
            <a:chOff x="7988556" y="1508479"/>
            <a:chExt cx="3598124" cy="3373104"/>
          </a:xfrm>
        </p:grpSpPr>
        <p:sp>
          <p:nvSpPr>
            <p:cNvPr id="20" name="Rectangle 19">
              <a:extLst>
                <a:ext uri="{FF2B5EF4-FFF2-40B4-BE49-F238E27FC236}">
                  <a16:creationId xmlns:a16="http://schemas.microsoft.com/office/drawing/2014/main" id="{F2B69440-4FEC-9044-E3E8-4D03EF1F4178}"/>
                </a:ext>
              </a:extLst>
            </p:cNvPr>
            <p:cNvSpPr/>
            <p:nvPr/>
          </p:nvSpPr>
          <p:spPr>
            <a:xfrm>
              <a:off x="8331275" y="1926178"/>
              <a:ext cx="3254543" cy="1346717"/>
            </a:xfrm>
            <a:prstGeom prst="rect">
              <a:avLst/>
            </a:prstGeom>
            <a:solidFill>
              <a:schemeClr val="bg1"/>
            </a:solidFill>
            <a:ln w="63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rgbClr val="000000"/>
                  </a:solidFill>
                  <a:latin typeface="Arial"/>
                  <a:ea typeface="Calibri"/>
                  <a:cs typeface="Arial"/>
                </a:rPr>
                <a:t>DMH provides </a:t>
              </a:r>
              <a:r>
                <a:rPr lang="en-US" sz="1400" b="1">
                  <a:solidFill>
                    <a:srgbClr val="000000"/>
                  </a:solidFill>
                  <a:latin typeface="Arial"/>
                  <a:ea typeface="Calibri"/>
                  <a:cs typeface="Arial"/>
                </a:rPr>
                <a:t>intensive, specialized clinical and rehabilitative treatment</a:t>
              </a:r>
              <a:r>
                <a:rPr lang="en-US" sz="1400">
                  <a:solidFill>
                    <a:srgbClr val="000000"/>
                  </a:solidFill>
                  <a:latin typeface="Arial"/>
                  <a:ea typeface="Calibri"/>
                  <a:cs typeface="Arial"/>
                </a:rPr>
                <a:t> in residential and long-term inpatient care settings.</a:t>
              </a:r>
            </a:p>
          </p:txBody>
        </p:sp>
        <p:sp>
          <p:nvSpPr>
            <p:cNvPr id="15" name="Rectangle 14">
              <a:extLst>
                <a:ext uri="{FF2B5EF4-FFF2-40B4-BE49-F238E27FC236}">
                  <a16:creationId xmlns:a16="http://schemas.microsoft.com/office/drawing/2014/main" id="{C77DD57F-F006-C584-F836-DF02F84EFEFB}"/>
                </a:ext>
              </a:extLst>
            </p:cNvPr>
            <p:cNvSpPr/>
            <p:nvPr/>
          </p:nvSpPr>
          <p:spPr>
            <a:xfrm>
              <a:off x="8336961" y="3749351"/>
              <a:ext cx="3249719" cy="1132232"/>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a:solidFill>
                    <a:srgbClr val="FFFFFF"/>
                  </a:solidFill>
                  <a:latin typeface="Arial"/>
                  <a:ea typeface="Calibri"/>
                  <a:cs typeface="Arial"/>
                </a:rPr>
                <a:t>People with high levels of complex, serious mental health needs</a:t>
              </a:r>
              <a:endParaRPr lang="en-US" sz="1600">
                <a:latin typeface="Arial"/>
                <a:cs typeface="Arial"/>
              </a:endParaRPr>
            </a:p>
          </p:txBody>
        </p:sp>
        <p:sp>
          <p:nvSpPr>
            <p:cNvPr id="17" name="Arrow: Down 16">
              <a:extLst>
                <a:ext uri="{FF2B5EF4-FFF2-40B4-BE49-F238E27FC236}">
                  <a16:creationId xmlns:a16="http://schemas.microsoft.com/office/drawing/2014/main" id="{2E1758B0-1E89-9130-C3D5-9D7A27309847}"/>
                </a:ext>
              </a:extLst>
            </p:cNvPr>
            <p:cNvSpPr/>
            <p:nvPr/>
          </p:nvSpPr>
          <p:spPr>
            <a:xfrm>
              <a:off x="9661931" y="3263059"/>
              <a:ext cx="602873" cy="492695"/>
            </a:xfrm>
            <a:prstGeom prst="downArrow">
              <a:avLst/>
            </a:prstGeom>
            <a:solidFill>
              <a:schemeClr val="bg1"/>
            </a:solidFill>
            <a:ln w="63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a:latin typeface="Arial"/>
                <a:cs typeface="Arial"/>
              </a:endParaRPr>
            </a:p>
          </p:txBody>
        </p:sp>
        <p:sp>
          <p:nvSpPr>
            <p:cNvPr id="10" name="Oval 9">
              <a:extLst>
                <a:ext uri="{FF2B5EF4-FFF2-40B4-BE49-F238E27FC236}">
                  <a16:creationId xmlns:a16="http://schemas.microsoft.com/office/drawing/2014/main" id="{7E0EAE05-A08F-DE57-2310-9070ADC7B0D2}"/>
                </a:ext>
              </a:extLst>
            </p:cNvPr>
            <p:cNvSpPr/>
            <p:nvPr/>
          </p:nvSpPr>
          <p:spPr>
            <a:xfrm>
              <a:off x="7988556" y="1508479"/>
              <a:ext cx="674207" cy="654837"/>
            </a:xfrm>
            <a:prstGeom prst="ellipse">
              <a:avLst/>
            </a:prstGeom>
            <a:solidFill>
              <a:schemeClr val="bg1"/>
            </a:solidFill>
            <a:ln w="1270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24">
              <a:extLst>
                <a:ext uri="{FF2B5EF4-FFF2-40B4-BE49-F238E27FC236}">
                  <a16:creationId xmlns:a16="http://schemas.microsoft.com/office/drawing/2014/main" id="{526339F3-C7D7-3A49-560C-5D59B2B245F0}"/>
                </a:ext>
              </a:extLst>
            </p:cNvPr>
            <p:cNvPicPr>
              <a:picLocks noChangeAspect="1"/>
            </p:cNvPicPr>
            <p:nvPr/>
          </p:nvPicPr>
          <p:blipFill>
            <a:blip r:embed="rId4"/>
            <a:stretch>
              <a:fillRect/>
            </a:stretch>
          </p:blipFill>
          <p:spPr>
            <a:xfrm>
              <a:off x="8145794" y="1555349"/>
              <a:ext cx="359392" cy="561607"/>
            </a:xfrm>
            <a:prstGeom prst="rect">
              <a:avLst/>
            </a:prstGeom>
          </p:spPr>
        </p:pic>
      </p:grpSp>
    </p:spTree>
    <p:extLst>
      <p:ext uri="{BB962C8B-B14F-4D97-AF65-F5344CB8AC3E}">
        <p14:creationId xmlns:p14="http://schemas.microsoft.com/office/powerpoint/2010/main" val="3922052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DE6AD4-A129-0B4B-16A3-B127F04E4191}"/>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4901BA6-FFF1-0E7F-1AF4-47372C4DB32A}"/>
              </a:ext>
            </a:extLst>
          </p:cNvPr>
          <p:cNvSpPr>
            <a:spLocks noGrp="1"/>
          </p:cNvSpPr>
          <p:nvPr>
            <p:ph type="sldNum" sz="quarter" idx="10"/>
          </p:nvPr>
        </p:nvSpPr>
        <p:spPr>
          <a:xfrm>
            <a:off x="6458864" y="5858782"/>
            <a:ext cx="181423" cy="72888"/>
          </a:xfrm>
        </p:spPr>
        <p:txBody>
          <a:bodyPr/>
          <a:lstStyle/>
          <a:p>
            <a:fld id="{035FF39A-D20A-42AE-AFD4-F3FEF33B0E20}" type="slidenum">
              <a:rPr lang="en-US" altLang="en-US" smtClean="0"/>
              <a:pPr/>
              <a:t>3</a:t>
            </a:fld>
            <a:r>
              <a:rPr lang="en-US" altLang="en-US"/>
              <a:t> </a:t>
            </a:r>
          </a:p>
        </p:txBody>
      </p:sp>
      <p:sp>
        <p:nvSpPr>
          <p:cNvPr id="5" name="Title 1">
            <a:extLst>
              <a:ext uri="{FF2B5EF4-FFF2-40B4-BE49-F238E27FC236}">
                <a16:creationId xmlns:a16="http://schemas.microsoft.com/office/drawing/2014/main" id="{C5CAA148-E8D5-DD59-C81E-DD9391BA5A98}"/>
              </a:ext>
            </a:extLst>
          </p:cNvPr>
          <p:cNvSpPr txBox="1">
            <a:spLocks/>
          </p:cNvSpPr>
          <p:nvPr/>
        </p:nvSpPr>
        <p:spPr>
          <a:xfrm>
            <a:off x="243479" y="41885"/>
            <a:ext cx="11108411" cy="1292662"/>
          </a:xfrm>
          <a:prstGeom prst="rect">
            <a:avLst/>
          </a:prstGeom>
        </p:spPr>
        <p:txBody>
          <a:bodyPr vert="horz" wrap="square" lIns="0" tIns="0" rIns="0" bIns="0" rtlCol="0" anchor="ctr">
            <a:spAutoFit/>
          </a:bodyPr>
          <a:lst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a:lstStyle>
          <a:p>
            <a:pPr algn="ctr"/>
            <a:r>
              <a:rPr lang="en-US" sz="2400">
                <a:latin typeface="Arial"/>
                <a:cs typeface="Arial"/>
              </a:rPr>
              <a:t>As the state's leader in mental health prevention, promotion, and treatment, DMH provides a continuum of services, resources, and expertise. </a:t>
            </a:r>
            <a:endParaRPr lang="en-US" sz="2400"/>
          </a:p>
          <a:p>
            <a:pPr algn="ctr"/>
            <a:endParaRPr lang="en-US" sz="1200">
              <a:latin typeface="Arial"/>
              <a:cs typeface="Arial"/>
            </a:endParaRPr>
          </a:p>
          <a:p>
            <a:pPr algn="ctr"/>
            <a:r>
              <a:rPr lang="en-US" sz="2400">
                <a:latin typeface="Arial"/>
                <a:cs typeface="Arial"/>
              </a:rPr>
              <a:t>DMH is </a:t>
            </a:r>
            <a:r>
              <a:rPr lang="en-US" sz="2400">
                <a:solidFill>
                  <a:schemeClr val="tx2">
                    <a:lumMod val="25000"/>
                    <a:lumOff val="75000"/>
                  </a:schemeClr>
                </a:solidFill>
                <a:latin typeface="Arial"/>
                <a:cs typeface="Arial"/>
              </a:rPr>
              <a:t>uniquely positioned to serve</a:t>
            </a:r>
            <a:r>
              <a:rPr lang="en-US" sz="2400">
                <a:latin typeface="Arial"/>
                <a:cs typeface="Arial"/>
              </a:rPr>
              <a:t> the Commonwealth when...</a:t>
            </a:r>
            <a:endParaRPr lang="en-US" sz="2400"/>
          </a:p>
        </p:txBody>
      </p:sp>
      <p:grpSp>
        <p:nvGrpSpPr>
          <p:cNvPr id="17" name="Group 16">
            <a:extLst>
              <a:ext uri="{FF2B5EF4-FFF2-40B4-BE49-F238E27FC236}">
                <a16:creationId xmlns:a16="http://schemas.microsoft.com/office/drawing/2014/main" id="{FE12C7A6-8AFA-474E-8830-9452BD0E52AE}"/>
              </a:ext>
            </a:extLst>
          </p:cNvPr>
          <p:cNvGrpSpPr/>
          <p:nvPr/>
        </p:nvGrpSpPr>
        <p:grpSpPr>
          <a:xfrm>
            <a:off x="305646" y="1405148"/>
            <a:ext cx="5505849" cy="5132248"/>
            <a:chOff x="6002503" y="1895526"/>
            <a:chExt cx="5505849" cy="5132248"/>
          </a:xfrm>
        </p:grpSpPr>
        <p:sp>
          <p:nvSpPr>
            <p:cNvPr id="10" name="Rectangle 9">
              <a:extLst>
                <a:ext uri="{FF2B5EF4-FFF2-40B4-BE49-F238E27FC236}">
                  <a16:creationId xmlns:a16="http://schemas.microsoft.com/office/drawing/2014/main" id="{D6ED892D-E373-BFE4-2FDB-96226D06BEA5}"/>
                </a:ext>
              </a:extLst>
            </p:cNvPr>
            <p:cNvSpPr/>
            <p:nvPr/>
          </p:nvSpPr>
          <p:spPr>
            <a:xfrm>
              <a:off x="6354145" y="2130858"/>
              <a:ext cx="5150794" cy="1734607"/>
            </a:xfrm>
            <a:prstGeom prst="rect">
              <a:avLst/>
            </a:prstGeom>
            <a:solidFill>
              <a:schemeClr val="tx2"/>
            </a:solidFill>
            <a:ln w="63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b="1">
                  <a:solidFill>
                    <a:srgbClr val="FFFFFF"/>
                  </a:solidFill>
                  <a:ea typeface="Calibri"/>
                  <a:cs typeface="Calibri"/>
                </a:rPr>
                <a:t>Additional </a:t>
              </a:r>
              <a:r>
                <a:rPr lang="en-US" sz="2000" b="1">
                  <a:solidFill>
                    <a:schemeClr val="tx2">
                      <a:lumMod val="25000"/>
                      <a:lumOff val="75000"/>
                    </a:schemeClr>
                  </a:solidFill>
                  <a:ea typeface="Calibri"/>
                  <a:cs typeface="Calibri"/>
                </a:rPr>
                <a:t>wraparound supports are needed beyond existing payer-reimbursed care</a:t>
              </a:r>
              <a:r>
                <a:rPr lang="en-US" sz="2000" b="1">
                  <a:solidFill>
                    <a:srgbClr val="FFFFFF"/>
                  </a:solidFill>
                  <a:ea typeface="Calibri"/>
                  <a:cs typeface="Calibri"/>
                </a:rPr>
                <a:t> for people to achieve safety and independence</a:t>
              </a:r>
              <a:endParaRPr lang="en-US" sz="2000" b="1">
                <a:ea typeface="Calibri"/>
                <a:cs typeface="Calibri"/>
              </a:endParaRPr>
            </a:p>
          </p:txBody>
        </p:sp>
        <p:sp>
          <p:nvSpPr>
            <p:cNvPr id="12" name="Rectangle 11">
              <a:extLst>
                <a:ext uri="{FF2B5EF4-FFF2-40B4-BE49-F238E27FC236}">
                  <a16:creationId xmlns:a16="http://schemas.microsoft.com/office/drawing/2014/main" id="{7AA3FB06-B8B3-0056-5A85-F8F383373C85}"/>
                </a:ext>
              </a:extLst>
            </p:cNvPr>
            <p:cNvSpPr/>
            <p:nvPr/>
          </p:nvSpPr>
          <p:spPr>
            <a:xfrm>
              <a:off x="6354145" y="3789340"/>
              <a:ext cx="5154207" cy="3238434"/>
            </a:xfrm>
            <a:prstGeom prst="rect">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b="1" dirty="0">
                  <a:solidFill>
                    <a:srgbClr val="000000"/>
                  </a:solidFill>
                  <a:latin typeface="Arial"/>
                  <a:ea typeface="Calibri"/>
                  <a:cs typeface="Arial"/>
                </a:rPr>
                <a:t>Examples of flexible models of support include... </a:t>
              </a:r>
            </a:p>
            <a:p>
              <a:pPr algn="ctr"/>
              <a:endParaRPr lang="en-US" sz="1400" b="1">
                <a:solidFill>
                  <a:srgbClr val="000000"/>
                </a:solidFill>
                <a:latin typeface="Arial"/>
                <a:ea typeface="Calibri"/>
                <a:cs typeface="Arial"/>
              </a:endParaRPr>
            </a:p>
            <a:p>
              <a:pPr marL="285750" indent="-285750">
                <a:spcAft>
                  <a:spcPts val="500"/>
                </a:spcAft>
                <a:buFont typeface="Arial"/>
                <a:buChar char="•"/>
              </a:pPr>
              <a:r>
                <a:rPr lang="en-US" sz="1400" u="sng" dirty="0">
                  <a:solidFill>
                    <a:srgbClr val="000000"/>
                  </a:solidFill>
                  <a:latin typeface="Arial"/>
                  <a:ea typeface="Calibri"/>
                  <a:cs typeface="Arial"/>
                </a:rPr>
                <a:t>Support during vulnerable transitions</a:t>
              </a:r>
              <a:r>
                <a:rPr lang="en-US" sz="1400" dirty="0">
                  <a:solidFill>
                    <a:srgbClr val="000000"/>
                  </a:solidFill>
                  <a:latin typeface="Arial"/>
                  <a:ea typeface="Calibri"/>
                  <a:cs typeface="Arial"/>
                </a:rPr>
                <a:t> for adults and youth </a:t>
              </a:r>
              <a:endParaRPr lang="en-US" sz="1400" dirty="0">
                <a:solidFill>
                  <a:schemeClr val="tx1"/>
                </a:solidFill>
                <a:latin typeface="Arial"/>
                <a:ea typeface="Calibri"/>
                <a:cs typeface="Arial"/>
              </a:endParaRPr>
            </a:p>
            <a:p>
              <a:pPr marL="285750" indent="-285750">
                <a:spcAft>
                  <a:spcPts val="500"/>
                </a:spcAft>
                <a:buFont typeface="Arial"/>
                <a:buChar char="•"/>
              </a:pPr>
              <a:r>
                <a:rPr lang="en-US" sz="1400" u="sng" dirty="0">
                  <a:solidFill>
                    <a:srgbClr val="000000"/>
                  </a:solidFill>
                  <a:latin typeface="Arial"/>
                  <a:ea typeface="Calibri"/>
                  <a:cs typeface="Arial"/>
                </a:rPr>
                <a:t>Rental assistance</a:t>
              </a:r>
              <a:r>
                <a:rPr lang="en-US" sz="1400" dirty="0">
                  <a:solidFill>
                    <a:srgbClr val="000000"/>
                  </a:solidFill>
                  <a:latin typeface="Arial"/>
                  <a:ea typeface="Calibri"/>
                  <a:cs typeface="Arial"/>
                </a:rPr>
                <a:t> for adults with serious mental illness transitioning to living independently</a:t>
              </a:r>
            </a:p>
            <a:p>
              <a:pPr marL="285750" indent="-285750">
                <a:spcAft>
                  <a:spcPts val="500"/>
                </a:spcAft>
                <a:buFont typeface="Arial"/>
                <a:buChar char="•"/>
              </a:pPr>
              <a:r>
                <a:rPr lang="en-US" sz="1400" u="sng" dirty="0">
                  <a:solidFill>
                    <a:schemeClr val="tx1"/>
                  </a:solidFill>
                  <a:latin typeface="Arial"/>
                  <a:ea typeface="Calibri"/>
                  <a:cs typeface="Arial"/>
                </a:rPr>
                <a:t>"Whole child" approaches to treatment,</a:t>
              </a:r>
              <a:r>
                <a:rPr lang="en-US" sz="1400" dirty="0">
                  <a:solidFill>
                    <a:schemeClr val="tx1"/>
                  </a:solidFill>
                  <a:latin typeface="Arial"/>
                  <a:ea typeface="Calibri"/>
                  <a:cs typeface="Arial"/>
                </a:rPr>
                <a:t> including after-school programs offering clinical support, camperships and clinical supports to camps, and parent support groups </a:t>
              </a:r>
            </a:p>
          </p:txBody>
        </p:sp>
        <p:sp>
          <p:nvSpPr>
            <p:cNvPr id="14" name="Oval 13">
              <a:extLst>
                <a:ext uri="{FF2B5EF4-FFF2-40B4-BE49-F238E27FC236}">
                  <a16:creationId xmlns:a16="http://schemas.microsoft.com/office/drawing/2014/main" id="{71D6B3D6-019E-ADA4-0592-47D214442908}"/>
                </a:ext>
              </a:extLst>
            </p:cNvPr>
            <p:cNvSpPr/>
            <p:nvPr/>
          </p:nvSpPr>
          <p:spPr>
            <a:xfrm>
              <a:off x="6002503" y="1895526"/>
              <a:ext cx="674207" cy="654837"/>
            </a:xfrm>
            <a:prstGeom prst="ellipse">
              <a:avLst/>
            </a:prstGeom>
            <a:solidFill>
              <a:schemeClr val="bg1"/>
            </a:solidFill>
            <a:ln w="1270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a:extLst>
                <a:ext uri="{FF2B5EF4-FFF2-40B4-BE49-F238E27FC236}">
                  <a16:creationId xmlns:a16="http://schemas.microsoft.com/office/drawing/2014/main" id="{284AA39E-6555-63E1-9420-3934F919869C}"/>
                </a:ext>
              </a:extLst>
            </p:cNvPr>
            <p:cNvPicPr>
              <a:picLocks noChangeAspect="1"/>
            </p:cNvPicPr>
            <p:nvPr/>
          </p:nvPicPr>
          <p:blipFill>
            <a:blip r:embed="rId2"/>
            <a:stretch>
              <a:fillRect/>
            </a:stretch>
          </p:blipFill>
          <p:spPr>
            <a:xfrm>
              <a:off x="6094730" y="1974488"/>
              <a:ext cx="478952" cy="505679"/>
            </a:xfrm>
            <a:prstGeom prst="rect">
              <a:avLst/>
            </a:prstGeom>
          </p:spPr>
        </p:pic>
      </p:grpSp>
      <p:grpSp>
        <p:nvGrpSpPr>
          <p:cNvPr id="23" name="Group 22">
            <a:extLst>
              <a:ext uri="{FF2B5EF4-FFF2-40B4-BE49-F238E27FC236}">
                <a16:creationId xmlns:a16="http://schemas.microsoft.com/office/drawing/2014/main" id="{321D419D-F307-834A-D4FB-3256EADA0B33}"/>
              </a:ext>
            </a:extLst>
          </p:cNvPr>
          <p:cNvGrpSpPr/>
          <p:nvPr/>
        </p:nvGrpSpPr>
        <p:grpSpPr>
          <a:xfrm>
            <a:off x="6233946" y="1405148"/>
            <a:ext cx="5473248" cy="5132248"/>
            <a:chOff x="210517" y="1895526"/>
            <a:chExt cx="5473248" cy="5132248"/>
          </a:xfrm>
        </p:grpSpPr>
        <p:sp>
          <p:nvSpPr>
            <p:cNvPr id="19" name="Rectangle 18">
              <a:extLst>
                <a:ext uri="{FF2B5EF4-FFF2-40B4-BE49-F238E27FC236}">
                  <a16:creationId xmlns:a16="http://schemas.microsoft.com/office/drawing/2014/main" id="{B1177F73-9ED8-BC81-CD67-BF17919B266E}"/>
                </a:ext>
              </a:extLst>
            </p:cNvPr>
            <p:cNvSpPr/>
            <p:nvPr/>
          </p:nvSpPr>
          <p:spPr>
            <a:xfrm>
              <a:off x="534042" y="2130858"/>
              <a:ext cx="5139426" cy="1721470"/>
            </a:xfrm>
            <a:prstGeom prst="rect">
              <a:avLst/>
            </a:prstGeom>
            <a:solidFill>
              <a:schemeClr val="tx2"/>
            </a:solidFill>
            <a:ln w="63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b="1">
                  <a:solidFill>
                    <a:srgbClr val="FFFFFF"/>
                  </a:solidFill>
                  <a:ea typeface="Calibri"/>
                  <a:cs typeface="Calibri"/>
                </a:rPr>
                <a:t>People need services and expertise that are </a:t>
              </a:r>
              <a:r>
                <a:rPr lang="en-US" sz="2000" b="1">
                  <a:solidFill>
                    <a:schemeClr val="tx2">
                      <a:lumMod val="25000"/>
                      <a:lumOff val="75000"/>
                    </a:schemeClr>
                  </a:solidFill>
                  <a:ea typeface="Calibri"/>
                  <a:cs typeface="Calibri"/>
                </a:rPr>
                <a:t>not available elsewhere</a:t>
              </a:r>
              <a:r>
                <a:rPr lang="en-US" sz="2000" b="1">
                  <a:solidFill>
                    <a:srgbClr val="FFFFFF"/>
                  </a:solidFill>
                  <a:ea typeface="Calibri"/>
                  <a:cs typeface="Calibri"/>
                </a:rPr>
                <a:t> in the mental health system</a:t>
              </a:r>
            </a:p>
          </p:txBody>
        </p:sp>
        <p:sp>
          <p:nvSpPr>
            <p:cNvPr id="20" name="Rectangle 19">
              <a:extLst>
                <a:ext uri="{FF2B5EF4-FFF2-40B4-BE49-F238E27FC236}">
                  <a16:creationId xmlns:a16="http://schemas.microsoft.com/office/drawing/2014/main" id="{9C775CC8-E5C1-2A47-5AA5-5BCC7CC7AC76}"/>
                </a:ext>
              </a:extLst>
            </p:cNvPr>
            <p:cNvSpPr/>
            <p:nvPr/>
          </p:nvSpPr>
          <p:spPr>
            <a:xfrm>
              <a:off x="531424" y="3789340"/>
              <a:ext cx="5152341" cy="3238434"/>
            </a:xfrm>
            <a:prstGeom prst="rect">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b="1" dirty="0">
                  <a:solidFill>
                    <a:srgbClr val="000000"/>
                  </a:solidFill>
                  <a:latin typeface="Arial"/>
                  <a:ea typeface="Calibri"/>
                  <a:cs typeface="Arial"/>
                </a:rPr>
                <a:t>Examples of specialized care unique to DMH include... </a:t>
              </a:r>
            </a:p>
            <a:p>
              <a:pPr algn="ctr"/>
              <a:endParaRPr lang="en-US" sz="1400" b="1">
                <a:solidFill>
                  <a:srgbClr val="000000"/>
                </a:solidFill>
                <a:latin typeface="Arial"/>
                <a:ea typeface="Calibri"/>
                <a:cs typeface="Arial"/>
              </a:endParaRPr>
            </a:p>
            <a:p>
              <a:pPr marL="285750" indent="-285750">
                <a:spcAft>
                  <a:spcPts val="500"/>
                </a:spcAft>
                <a:buFont typeface="Arial"/>
                <a:buChar char="•"/>
              </a:pPr>
              <a:r>
                <a:rPr lang="en-US" sz="1400" u="sng" dirty="0">
                  <a:solidFill>
                    <a:srgbClr val="000000"/>
                  </a:solidFill>
                  <a:latin typeface="Arial"/>
                  <a:ea typeface="Calibri"/>
                  <a:cs typeface="Arial"/>
                </a:rPr>
                <a:t>Long-term psychiatric inpatient care </a:t>
              </a:r>
              <a:r>
                <a:rPr lang="en-US" sz="1400" dirty="0">
                  <a:solidFill>
                    <a:srgbClr val="000000"/>
                  </a:solidFill>
                  <a:latin typeface="Arial"/>
                  <a:ea typeface="Calibri"/>
                  <a:cs typeface="Arial"/>
                </a:rPr>
                <a:t>not provided by acute care hospitals for adults, including court-ordered mental health treatment</a:t>
              </a:r>
              <a:endParaRPr lang="en-US" sz="1400" dirty="0">
                <a:solidFill>
                  <a:schemeClr val="tx1"/>
                </a:solidFill>
                <a:latin typeface="Arial"/>
                <a:ea typeface="Calibri"/>
                <a:cs typeface="Arial"/>
              </a:endParaRPr>
            </a:p>
            <a:p>
              <a:pPr marL="285750" indent="-285750">
                <a:spcAft>
                  <a:spcPts val="500"/>
                </a:spcAft>
                <a:buFont typeface="Arial"/>
                <a:buChar char="•"/>
              </a:pPr>
              <a:r>
                <a:rPr lang="en-US" sz="1400" u="sng" dirty="0">
                  <a:solidFill>
                    <a:schemeClr val="tx1"/>
                  </a:solidFill>
                  <a:latin typeface="Arial"/>
                  <a:ea typeface="Calibri"/>
                  <a:cs typeface="Arial"/>
                </a:rPr>
                <a:t>Residential programs and rehabilitative services</a:t>
              </a:r>
              <a:r>
                <a:rPr lang="en-US" sz="1400" dirty="0">
                  <a:solidFill>
                    <a:schemeClr val="tx1"/>
                  </a:solidFill>
                  <a:latin typeface="Arial"/>
                  <a:ea typeface="Calibri"/>
                  <a:cs typeface="Arial"/>
                </a:rPr>
                <a:t> for adults with serious mental health challenges</a:t>
              </a:r>
            </a:p>
            <a:p>
              <a:pPr marL="285750" indent="-285750">
                <a:spcAft>
                  <a:spcPts val="500"/>
                </a:spcAft>
                <a:buFont typeface="Arial"/>
                <a:buChar char="•"/>
              </a:pPr>
              <a:r>
                <a:rPr lang="en-US" sz="1400" u="sng" dirty="0">
                  <a:solidFill>
                    <a:schemeClr val="tx1"/>
                  </a:solidFill>
                  <a:latin typeface="Arial"/>
                  <a:ea typeface="Calibri"/>
                  <a:cs typeface="Arial"/>
                </a:rPr>
                <a:t>Intensive residential and in-home rehabilitative services</a:t>
              </a:r>
              <a:r>
                <a:rPr lang="en-US" sz="1400" dirty="0">
                  <a:solidFill>
                    <a:schemeClr val="tx1"/>
                  </a:solidFill>
                  <a:latin typeface="Arial"/>
                  <a:ea typeface="Calibri"/>
                  <a:cs typeface="Arial"/>
                </a:rPr>
                <a:t> for youth and families which provide comprehensive clinical support alongside family partnership, mentorship, occupational therapy, and psychiatric consultation</a:t>
              </a:r>
            </a:p>
            <a:p>
              <a:pPr marL="285750" indent="-285750">
                <a:spcAft>
                  <a:spcPts val="500"/>
                </a:spcAft>
                <a:buFont typeface="Arial"/>
                <a:buChar char="•"/>
              </a:pPr>
              <a:endParaRPr lang="en-US" sz="1400">
                <a:solidFill>
                  <a:schemeClr val="tx1"/>
                </a:solidFill>
                <a:latin typeface="Arial"/>
                <a:ea typeface="Calibri"/>
                <a:cs typeface="Arial"/>
              </a:endParaRPr>
            </a:p>
          </p:txBody>
        </p:sp>
        <p:sp>
          <p:nvSpPr>
            <p:cNvPr id="21" name="Oval 20">
              <a:extLst>
                <a:ext uri="{FF2B5EF4-FFF2-40B4-BE49-F238E27FC236}">
                  <a16:creationId xmlns:a16="http://schemas.microsoft.com/office/drawing/2014/main" id="{1C42DF7C-B67E-11CA-EB77-F88BC04E6F35}"/>
                </a:ext>
              </a:extLst>
            </p:cNvPr>
            <p:cNvSpPr/>
            <p:nvPr/>
          </p:nvSpPr>
          <p:spPr>
            <a:xfrm>
              <a:off x="210517" y="1895526"/>
              <a:ext cx="674207" cy="654837"/>
            </a:xfrm>
            <a:prstGeom prst="ellipse">
              <a:avLst/>
            </a:prstGeom>
            <a:solidFill>
              <a:schemeClr val="bg1"/>
            </a:solidFill>
            <a:ln w="1270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a:extLst>
                <a:ext uri="{FF2B5EF4-FFF2-40B4-BE49-F238E27FC236}">
                  <a16:creationId xmlns:a16="http://schemas.microsoft.com/office/drawing/2014/main" id="{77454EF2-624A-3688-1B14-727CC6B7EFC4}"/>
                </a:ext>
              </a:extLst>
            </p:cNvPr>
            <p:cNvPicPr>
              <a:picLocks noChangeAspect="1"/>
            </p:cNvPicPr>
            <p:nvPr/>
          </p:nvPicPr>
          <p:blipFill>
            <a:blip r:embed="rId3"/>
            <a:stretch>
              <a:fillRect/>
            </a:stretch>
          </p:blipFill>
          <p:spPr>
            <a:xfrm>
              <a:off x="367755" y="1942397"/>
              <a:ext cx="359392" cy="561607"/>
            </a:xfrm>
            <a:prstGeom prst="rect">
              <a:avLst/>
            </a:prstGeom>
          </p:spPr>
        </p:pic>
      </p:grpSp>
    </p:spTree>
    <p:extLst>
      <p:ext uri="{BB962C8B-B14F-4D97-AF65-F5344CB8AC3E}">
        <p14:creationId xmlns:p14="http://schemas.microsoft.com/office/powerpoint/2010/main" val="2639009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4180EE-257D-0495-2AF9-6C18EF8CC9F7}"/>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816D999-A497-C078-4289-712DB2EB1FDA}"/>
              </a:ext>
            </a:extLst>
          </p:cNvPr>
          <p:cNvSpPr>
            <a:spLocks noGrp="1"/>
          </p:cNvSpPr>
          <p:nvPr>
            <p:ph type="sldNum" sz="quarter" idx="10"/>
          </p:nvPr>
        </p:nvSpPr>
        <p:spPr>
          <a:xfrm>
            <a:off x="12010578" y="6059855"/>
            <a:ext cx="181423" cy="72888"/>
          </a:xfrm>
        </p:spPr>
        <p:txBody>
          <a:bodyPr/>
          <a:lstStyle/>
          <a:p>
            <a:fld id="{035FF39A-D20A-42AE-AFD4-F3FEF33B0E20}" type="slidenum">
              <a:rPr lang="en-US" altLang="en-US" smtClean="0"/>
              <a:pPr/>
              <a:t>4</a:t>
            </a:fld>
            <a:r>
              <a:rPr lang="en-US" altLang="en-US"/>
              <a:t> </a:t>
            </a:r>
          </a:p>
        </p:txBody>
      </p:sp>
      <p:cxnSp>
        <p:nvCxnSpPr>
          <p:cNvPr id="3" name="Straight Arrow Connector 2">
            <a:extLst>
              <a:ext uri="{FF2B5EF4-FFF2-40B4-BE49-F238E27FC236}">
                <a16:creationId xmlns:a16="http://schemas.microsoft.com/office/drawing/2014/main" id="{C9209043-BF45-518E-E756-78399F4AB573}"/>
              </a:ext>
            </a:extLst>
          </p:cNvPr>
          <p:cNvCxnSpPr/>
          <p:nvPr/>
        </p:nvCxnSpPr>
        <p:spPr>
          <a:xfrm flipH="1" flipV="1">
            <a:off x="583835" y="5843436"/>
            <a:ext cx="11224715" cy="94526"/>
          </a:xfrm>
          <a:prstGeom prst="straightConnector1">
            <a:avLst/>
          </a:prstGeom>
          <a:ln w="57150">
            <a:solidFill>
              <a:schemeClr val="tx2"/>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F79DF447-0A9C-7D88-DEDB-06EFA7C2139A}"/>
              </a:ext>
            </a:extLst>
          </p:cNvPr>
          <p:cNvSpPr/>
          <p:nvPr/>
        </p:nvSpPr>
        <p:spPr>
          <a:xfrm>
            <a:off x="4575265" y="5723155"/>
            <a:ext cx="3230921" cy="270311"/>
          </a:xfrm>
          <a:prstGeom prst="rect">
            <a:avLst/>
          </a:prstGeom>
          <a:solidFill>
            <a:schemeClr val="tx2"/>
          </a:solidFill>
          <a:ln w="28575">
            <a:noFill/>
            <a:headEnd type="triangle"/>
            <a:tailEnd type="triangle"/>
          </a:ln>
        </p:spPr>
        <p:style>
          <a:lnRef idx="1">
            <a:schemeClr val="accent1"/>
          </a:lnRef>
          <a:fillRef idx="0">
            <a:schemeClr val="accent1"/>
          </a:fillRef>
          <a:effectRef idx="0">
            <a:schemeClr val="accent1"/>
          </a:effectRef>
          <a:fontRef idx="minor">
            <a:schemeClr val="tx1"/>
          </a:fontRef>
        </p:style>
        <p:txBody>
          <a:bodyPr lIns="91440" tIns="45720" rIns="91440" bIns="45720" rtlCol="0" anchor="ctr"/>
          <a:lstStyle/>
          <a:p>
            <a:pPr algn="ctr"/>
            <a:r>
              <a:rPr lang="en-US" sz="1200">
                <a:solidFill>
                  <a:srgbClr val="FFFFFF"/>
                </a:solidFill>
                <a:latin typeface="Arial"/>
                <a:ea typeface="Calibri"/>
                <a:cs typeface="Arial"/>
              </a:rPr>
              <a:t>Mental Health Need</a:t>
            </a:r>
            <a:endParaRPr lang="en-US" sz="1050">
              <a:latin typeface="Arial"/>
              <a:ea typeface="Calibri"/>
              <a:cs typeface="Arial"/>
            </a:endParaRPr>
          </a:p>
        </p:txBody>
      </p:sp>
      <p:grpSp>
        <p:nvGrpSpPr>
          <p:cNvPr id="27" name="Group 26">
            <a:extLst>
              <a:ext uri="{FF2B5EF4-FFF2-40B4-BE49-F238E27FC236}">
                <a16:creationId xmlns:a16="http://schemas.microsoft.com/office/drawing/2014/main" id="{8E86FFBD-6C56-CD35-669C-94C7C96D9107}"/>
              </a:ext>
            </a:extLst>
          </p:cNvPr>
          <p:cNvGrpSpPr/>
          <p:nvPr/>
        </p:nvGrpSpPr>
        <p:grpSpPr>
          <a:xfrm>
            <a:off x="4200313" y="1629431"/>
            <a:ext cx="3629958" cy="3398668"/>
            <a:chOff x="4093889" y="1956003"/>
            <a:chExt cx="3629958" cy="3398668"/>
          </a:xfrm>
        </p:grpSpPr>
        <p:grpSp>
          <p:nvGrpSpPr>
            <p:cNvPr id="19" name="Group 18">
              <a:extLst>
                <a:ext uri="{FF2B5EF4-FFF2-40B4-BE49-F238E27FC236}">
                  <a16:creationId xmlns:a16="http://schemas.microsoft.com/office/drawing/2014/main" id="{5D846656-EFE0-96A1-8EA0-9093A934E127}"/>
                </a:ext>
              </a:extLst>
            </p:cNvPr>
            <p:cNvGrpSpPr/>
            <p:nvPr/>
          </p:nvGrpSpPr>
          <p:grpSpPr>
            <a:xfrm>
              <a:off x="4462363" y="2396844"/>
              <a:ext cx="3261484" cy="2957827"/>
              <a:chOff x="4468049" y="2562747"/>
              <a:chExt cx="3261484" cy="2957827"/>
            </a:xfrm>
          </p:grpSpPr>
          <p:sp>
            <p:nvSpPr>
              <p:cNvPr id="13" name="Arrow: Down 12">
                <a:extLst>
                  <a:ext uri="{FF2B5EF4-FFF2-40B4-BE49-F238E27FC236}">
                    <a16:creationId xmlns:a16="http://schemas.microsoft.com/office/drawing/2014/main" id="{9F67D9AB-B85A-3AAC-A5AC-6DDD6840F6EE}"/>
                  </a:ext>
                </a:extLst>
              </p:cNvPr>
              <p:cNvSpPr/>
              <p:nvPr/>
            </p:nvSpPr>
            <p:spPr>
              <a:xfrm>
                <a:off x="5793019" y="3920897"/>
                <a:ext cx="602873" cy="492695"/>
              </a:xfrm>
              <a:prstGeom prst="downArrow">
                <a:avLst/>
              </a:prstGeom>
              <a:solidFill>
                <a:schemeClr val="bg1"/>
              </a:solidFill>
              <a:ln w="63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a:latin typeface="Arial"/>
                  <a:cs typeface="Arial"/>
                </a:endParaRPr>
              </a:p>
            </p:txBody>
          </p:sp>
          <p:sp>
            <p:nvSpPr>
              <p:cNvPr id="14" name="Rectangle 13">
                <a:extLst>
                  <a:ext uri="{FF2B5EF4-FFF2-40B4-BE49-F238E27FC236}">
                    <a16:creationId xmlns:a16="http://schemas.microsoft.com/office/drawing/2014/main" id="{7245DD07-E432-2960-D979-B9F5F757C7BE}"/>
                  </a:ext>
                </a:extLst>
              </p:cNvPr>
              <p:cNvSpPr/>
              <p:nvPr/>
            </p:nvSpPr>
            <p:spPr>
              <a:xfrm>
                <a:off x="4468049" y="4391501"/>
                <a:ext cx="3247564" cy="1129073"/>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a:solidFill>
                      <a:srgbClr val="FFFFFF"/>
                    </a:solidFill>
                    <a:latin typeface="Arial"/>
                    <a:ea typeface="Calibri"/>
                    <a:cs typeface="Arial"/>
                  </a:rPr>
                  <a:t>People with low to moderate levels of mental health needs</a:t>
                </a:r>
                <a:endParaRPr lang="en-US" sz="1600">
                  <a:latin typeface="Arial"/>
                  <a:cs typeface="Arial"/>
                </a:endParaRPr>
              </a:p>
            </p:txBody>
          </p:sp>
          <p:sp>
            <p:nvSpPr>
              <p:cNvPr id="18" name="Rectangle 17">
                <a:extLst>
                  <a:ext uri="{FF2B5EF4-FFF2-40B4-BE49-F238E27FC236}">
                    <a16:creationId xmlns:a16="http://schemas.microsoft.com/office/drawing/2014/main" id="{74BEF699-9338-6FC1-A596-CDE81A0F650C}"/>
                  </a:ext>
                </a:extLst>
              </p:cNvPr>
              <p:cNvSpPr/>
              <p:nvPr/>
            </p:nvSpPr>
            <p:spPr>
              <a:xfrm>
                <a:off x="4468049" y="2562747"/>
                <a:ext cx="3261484" cy="1350365"/>
              </a:xfrm>
              <a:prstGeom prst="rect">
                <a:avLst/>
              </a:prstGeom>
              <a:solidFill>
                <a:schemeClr val="bg1"/>
              </a:solidFill>
              <a:ln w="63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600" b="1">
                    <a:solidFill>
                      <a:srgbClr val="000000"/>
                    </a:solidFill>
                    <a:latin typeface="Arial"/>
                    <a:ea typeface="Calibri"/>
                    <a:cs typeface="Arial"/>
                  </a:rPr>
                  <a:t>Low to Moderate Need Programs:</a:t>
                </a:r>
                <a:endParaRPr lang="en-US" sz="1600">
                  <a:solidFill>
                    <a:srgbClr val="FFFFFF"/>
                  </a:solidFill>
                  <a:latin typeface="Calibri"/>
                  <a:ea typeface="Calibri"/>
                  <a:cs typeface="Calibri"/>
                </a:endParaRPr>
              </a:p>
              <a:p>
                <a:pPr algn="ctr"/>
                <a:r>
                  <a:rPr lang="en-US" sz="1600" b="1">
                    <a:solidFill>
                      <a:srgbClr val="000000"/>
                    </a:solidFill>
                    <a:latin typeface="Arial"/>
                    <a:ea typeface="Calibri"/>
                    <a:cs typeface="Arial"/>
                  </a:rPr>
                  <a:t>$88.6M</a:t>
                </a:r>
              </a:p>
              <a:p>
                <a:pPr algn="ctr"/>
                <a:r>
                  <a:rPr lang="en-US" sz="1600">
                    <a:solidFill>
                      <a:srgbClr val="000000"/>
                    </a:solidFill>
                    <a:latin typeface="Arial"/>
                    <a:ea typeface="Calibri"/>
                    <a:cs typeface="Arial"/>
                  </a:rPr>
                  <a:t>~ 6% of FY26 DMH Spending</a:t>
                </a:r>
              </a:p>
            </p:txBody>
          </p:sp>
        </p:grpSp>
        <p:sp>
          <p:nvSpPr>
            <p:cNvPr id="7" name="Oval 6">
              <a:extLst>
                <a:ext uri="{FF2B5EF4-FFF2-40B4-BE49-F238E27FC236}">
                  <a16:creationId xmlns:a16="http://schemas.microsoft.com/office/drawing/2014/main" id="{9AEFA306-0910-2949-E70A-54E2224A85EF}"/>
                </a:ext>
              </a:extLst>
            </p:cNvPr>
            <p:cNvSpPr/>
            <p:nvPr/>
          </p:nvSpPr>
          <p:spPr>
            <a:xfrm>
              <a:off x="4093889" y="1956003"/>
              <a:ext cx="674207" cy="654837"/>
            </a:xfrm>
            <a:prstGeom prst="ellipse">
              <a:avLst/>
            </a:prstGeom>
            <a:solidFill>
              <a:schemeClr val="bg1"/>
            </a:solidFill>
            <a:ln w="1270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a:extLst>
                <a:ext uri="{FF2B5EF4-FFF2-40B4-BE49-F238E27FC236}">
                  <a16:creationId xmlns:a16="http://schemas.microsoft.com/office/drawing/2014/main" id="{AE95611E-D01E-A5A4-0813-0F422FD7D22C}"/>
                </a:ext>
              </a:extLst>
            </p:cNvPr>
            <p:cNvPicPr>
              <a:picLocks noChangeAspect="1"/>
            </p:cNvPicPr>
            <p:nvPr/>
          </p:nvPicPr>
          <p:blipFill>
            <a:blip r:embed="rId2"/>
            <a:stretch>
              <a:fillRect/>
            </a:stretch>
          </p:blipFill>
          <p:spPr>
            <a:xfrm>
              <a:off x="4186116" y="2034965"/>
              <a:ext cx="478952" cy="505679"/>
            </a:xfrm>
            <a:prstGeom prst="rect">
              <a:avLst/>
            </a:prstGeom>
          </p:spPr>
        </p:pic>
      </p:grpSp>
      <p:grpSp>
        <p:nvGrpSpPr>
          <p:cNvPr id="30" name="Group 29">
            <a:extLst>
              <a:ext uri="{FF2B5EF4-FFF2-40B4-BE49-F238E27FC236}">
                <a16:creationId xmlns:a16="http://schemas.microsoft.com/office/drawing/2014/main" id="{DBFA94B5-4E3C-5EAD-5E54-D956015F45B3}"/>
              </a:ext>
            </a:extLst>
          </p:cNvPr>
          <p:cNvGrpSpPr/>
          <p:nvPr/>
        </p:nvGrpSpPr>
        <p:grpSpPr>
          <a:xfrm>
            <a:off x="255632" y="2173716"/>
            <a:ext cx="3585823" cy="3420154"/>
            <a:chOff x="271793" y="2512383"/>
            <a:chExt cx="3585823" cy="3420154"/>
          </a:xfrm>
        </p:grpSpPr>
        <p:grpSp>
          <p:nvGrpSpPr>
            <p:cNvPr id="9" name="Group 8">
              <a:extLst>
                <a:ext uri="{FF2B5EF4-FFF2-40B4-BE49-F238E27FC236}">
                  <a16:creationId xmlns:a16="http://schemas.microsoft.com/office/drawing/2014/main" id="{ABD043E9-AD42-D27F-0174-AACB3CB6A3A3}"/>
                </a:ext>
              </a:extLst>
            </p:cNvPr>
            <p:cNvGrpSpPr/>
            <p:nvPr/>
          </p:nvGrpSpPr>
          <p:grpSpPr>
            <a:xfrm>
              <a:off x="598787" y="2899429"/>
              <a:ext cx="3258829" cy="3033108"/>
              <a:chOff x="811231" y="3201810"/>
              <a:chExt cx="3258829" cy="3033108"/>
            </a:xfrm>
          </p:grpSpPr>
          <p:sp>
            <p:nvSpPr>
              <p:cNvPr id="8" name="Arrow: Down 7">
                <a:extLst>
                  <a:ext uri="{FF2B5EF4-FFF2-40B4-BE49-F238E27FC236}">
                    <a16:creationId xmlns:a16="http://schemas.microsoft.com/office/drawing/2014/main" id="{60B2E4C6-9DF7-32B0-0C59-CA880A413C55}"/>
                  </a:ext>
                </a:extLst>
              </p:cNvPr>
              <p:cNvSpPr/>
              <p:nvPr/>
            </p:nvSpPr>
            <p:spPr>
              <a:xfrm>
                <a:off x="2136551" y="4620693"/>
                <a:ext cx="602873" cy="492695"/>
              </a:xfrm>
              <a:prstGeom prst="downArrow">
                <a:avLst/>
              </a:prstGeom>
              <a:solidFill>
                <a:schemeClr val="bg1"/>
              </a:solidFill>
              <a:ln w="63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a:latin typeface="Arial"/>
                  <a:cs typeface="Arial"/>
                </a:endParaRPr>
              </a:p>
            </p:txBody>
          </p:sp>
          <p:sp>
            <p:nvSpPr>
              <p:cNvPr id="11" name="Rectangle 10">
                <a:extLst>
                  <a:ext uri="{FF2B5EF4-FFF2-40B4-BE49-F238E27FC236}">
                    <a16:creationId xmlns:a16="http://schemas.microsoft.com/office/drawing/2014/main" id="{D337BDD1-9027-6DEA-BF11-86B5B3FE07E9}"/>
                  </a:ext>
                </a:extLst>
              </p:cNvPr>
              <p:cNvSpPr/>
              <p:nvPr/>
            </p:nvSpPr>
            <p:spPr>
              <a:xfrm>
                <a:off x="817267" y="5105845"/>
                <a:ext cx="3252659" cy="1129073"/>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a:solidFill>
                      <a:srgbClr val="FFFFFF"/>
                    </a:solidFill>
                    <a:latin typeface="Arial"/>
                    <a:ea typeface="Calibri"/>
                    <a:cs typeface="Arial"/>
                  </a:rPr>
                  <a:t>All people in Massachusetts at all levels of need</a:t>
                </a:r>
                <a:endParaRPr lang="en-US" b="1">
                  <a:latin typeface="Arial"/>
                  <a:ea typeface="Calibri"/>
                  <a:cs typeface="Arial"/>
                </a:endParaRPr>
              </a:p>
            </p:txBody>
          </p:sp>
          <p:sp>
            <p:nvSpPr>
              <p:cNvPr id="16" name="Rectangle 15">
                <a:extLst>
                  <a:ext uri="{FF2B5EF4-FFF2-40B4-BE49-F238E27FC236}">
                    <a16:creationId xmlns:a16="http://schemas.microsoft.com/office/drawing/2014/main" id="{867FB75E-2C74-4BAA-5DB6-F6D4AB17D089}"/>
                  </a:ext>
                </a:extLst>
              </p:cNvPr>
              <p:cNvSpPr/>
              <p:nvPr/>
            </p:nvSpPr>
            <p:spPr>
              <a:xfrm>
                <a:off x="811231" y="3201810"/>
                <a:ext cx="3258829" cy="1426650"/>
              </a:xfrm>
              <a:prstGeom prst="rect">
                <a:avLst/>
              </a:prstGeom>
              <a:solidFill>
                <a:schemeClr val="bg1"/>
              </a:solidFill>
              <a:ln w="63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600" b="1">
                    <a:solidFill>
                      <a:srgbClr val="000000"/>
                    </a:solidFill>
                    <a:latin typeface="Arial"/>
                    <a:ea typeface="Calibri"/>
                    <a:cs typeface="Arial"/>
                  </a:rPr>
                  <a:t>Population Mental Health Programs:</a:t>
                </a:r>
              </a:p>
              <a:p>
                <a:pPr algn="ctr"/>
                <a:r>
                  <a:rPr lang="en-US" sz="1600" b="1">
                    <a:solidFill>
                      <a:srgbClr val="000000"/>
                    </a:solidFill>
                    <a:latin typeface="Arial"/>
                    <a:ea typeface="Calibri"/>
                    <a:cs typeface="Arial"/>
                  </a:rPr>
                  <a:t>$28.3M</a:t>
                </a:r>
              </a:p>
              <a:p>
                <a:pPr algn="ctr"/>
                <a:r>
                  <a:rPr lang="en-US" sz="1600">
                    <a:solidFill>
                      <a:srgbClr val="000000"/>
                    </a:solidFill>
                    <a:latin typeface="Arial"/>
                    <a:ea typeface="Calibri"/>
                    <a:cs typeface="Arial"/>
                  </a:rPr>
                  <a:t>~ 2% of FY26 DMH Spending</a:t>
                </a:r>
              </a:p>
              <a:p>
                <a:pPr algn="ctr"/>
                <a:r>
                  <a:rPr lang="en-US" sz="1200" b="1" i="1">
                    <a:solidFill>
                      <a:srgbClr val="000000"/>
                    </a:solidFill>
                    <a:latin typeface="Arial"/>
                    <a:ea typeface="Calibri"/>
                    <a:cs typeface="Arial"/>
                  </a:rPr>
                  <a:t>Note: Population programs are funded via trusts, not state appropriations.</a:t>
                </a:r>
              </a:p>
            </p:txBody>
          </p:sp>
        </p:grpSp>
        <p:sp>
          <p:nvSpPr>
            <p:cNvPr id="21" name="Oval 20">
              <a:extLst>
                <a:ext uri="{FF2B5EF4-FFF2-40B4-BE49-F238E27FC236}">
                  <a16:creationId xmlns:a16="http://schemas.microsoft.com/office/drawing/2014/main" id="{47302EA8-0910-1D77-6533-930AA6299FBD}"/>
                </a:ext>
              </a:extLst>
            </p:cNvPr>
            <p:cNvSpPr/>
            <p:nvPr/>
          </p:nvSpPr>
          <p:spPr>
            <a:xfrm>
              <a:off x="271793" y="2512383"/>
              <a:ext cx="674207" cy="654837"/>
            </a:xfrm>
            <a:prstGeom prst="ellipse">
              <a:avLst/>
            </a:prstGeom>
            <a:solidFill>
              <a:schemeClr val="bg1"/>
            </a:solidFill>
            <a:ln w="1270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DF55DFE0-1ABB-71AA-7E6B-8562178C5C99}"/>
                </a:ext>
              </a:extLst>
            </p:cNvPr>
            <p:cNvPicPr>
              <a:picLocks noChangeAspect="1"/>
            </p:cNvPicPr>
            <p:nvPr/>
          </p:nvPicPr>
          <p:blipFill>
            <a:blip r:embed="rId3"/>
            <a:stretch>
              <a:fillRect/>
            </a:stretch>
          </p:blipFill>
          <p:spPr>
            <a:xfrm>
              <a:off x="424920" y="2611059"/>
              <a:ext cx="383873" cy="436149"/>
            </a:xfrm>
            <a:prstGeom prst="rect">
              <a:avLst/>
            </a:prstGeom>
          </p:spPr>
        </p:pic>
      </p:grpSp>
      <p:grpSp>
        <p:nvGrpSpPr>
          <p:cNvPr id="28" name="Group 27">
            <a:extLst>
              <a:ext uri="{FF2B5EF4-FFF2-40B4-BE49-F238E27FC236}">
                <a16:creationId xmlns:a16="http://schemas.microsoft.com/office/drawing/2014/main" id="{F996E534-F362-F9BA-3A7C-B06F15AF28BE}"/>
              </a:ext>
            </a:extLst>
          </p:cNvPr>
          <p:cNvGrpSpPr/>
          <p:nvPr/>
        </p:nvGrpSpPr>
        <p:grpSpPr>
          <a:xfrm>
            <a:off x="8169184" y="1145622"/>
            <a:ext cx="3598124" cy="3373104"/>
            <a:chOff x="7988556" y="1508479"/>
            <a:chExt cx="3598124" cy="3373104"/>
          </a:xfrm>
        </p:grpSpPr>
        <p:sp>
          <p:nvSpPr>
            <p:cNvPr id="17" name="Arrow: Down 16">
              <a:extLst>
                <a:ext uri="{FF2B5EF4-FFF2-40B4-BE49-F238E27FC236}">
                  <a16:creationId xmlns:a16="http://schemas.microsoft.com/office/drawing/2014/main" id="{FAF6DC15-588C-2785-6D85-A99A489DEDBD}"/>
                </a:ext>
              </a:extLst>
            </p:cNvPr>
            <p:cNvSpPr/>
            <p:nvPr/>
          </p:nvSpPr>
          <p:spPr>
            <a:xfrm>
              <a:off x="9661931" y="3263059"/>
              <a:ext cx="602873" cy="492695"/>
            </a:xfrm>
            <a:prstGeom prst="downArrow">
              <a:avLst/>
            </a:prstGeom>
            <a:solidFill>
              <a:schemeClr val="bg1"/>
            </a:solidFill>
            <a:ln w="63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a:latin typeface="Arial"/>
                <a:cs typeface="Arial"/>
              </a:endParaRPr>
            </a:p>
          </p:txBody>
        </p:sp>
        <p:sp>
          <p:nvSpPr>
            <p:cNvPr id="20" name="Rectangle 19">
              <a:extLst>
                <a:ext uri="{FF2B5EF4-FFF2-40B4-BE49-F238E27FC236}">
                  <a16:creationId xmlns:a16="http://schemas.microsoft.com/office/drawing/2014/main" id="{FC1EDB56-3FEA-0F24-E186-B8CD6520EA1C}"/>
                </a:ext>
              </a:extLst>
            </p:cNvPr>
            <p:cNvSpPr/>
            <p:nvPr/>
          </p:nvSpPr>
          <p:spPr>
            <a:xfrm>
              <a:off x="8331275" y="1926178"/>
              <a:ext cx="3254543" cy="1346717"/>
            </a:xfrm>
            <a:prstGeom prst="rect">
              <a:avLst/>
            </a:prstGeom>
            <a:solidFill>
              <a:schemeClr val="bg1"/>
            </a:solidFill>
            <a:ln w="63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600" b="1">
                  <a:solidFill>
                    <a:srgbClr val="000000"/>
                  </a:solidFill>
                  <a:latin typeface="Arial"/>
                  <a:ea typeface="Calibri"/>
                  <a:cs typeface="Arial"/>
                </a:rPr>
                <a:t>High Need Programs: </a:t>
              </a:r>
            </a:p>
            <a:p>
              <a:pPr algn="ctr"/>
              <a:r>
                <a:rPr lang="en-US" sz="1600" b="1">
                  <a:solidFill>
                    <a:srgbClr val="000000"/>
                  </a:solidFill>
                  <a:latin typeface="Arial"/>
                  <a:ea typeface="Calibri"/>
                  <a:cs typeface="Arial"/>
                </a:rPr>
                <a:t>$1.2B</a:t>
              </a:r>
            </a:p>
            <a:p>
              <a:pPr algn="ctr"/>
              <a:r>
                <a:rPr lang="en-US" sz="1600">
                  <a:solidFill>
                    <a:srgbClr val="000000"/>
                  </a:solidFill>
                  <a:latin typeface="Arial"/>
                  <a:ea typeface="Calibri"/>
                  <a:cs typeface="Arial"/>
                </a:rPr>
                <a:t>~ 92% of DMH Spending</a:t>
              </a:r>
            </a:p>
          </p:txBody>
        </p:sp>
        <p:sp>
          <p:nvSpPr>
            <p:cNvPr id="15" name="Rectangle 14">
              <a:extLst>
                <a:ext uri="{FF2B5EF4-FFF2-40B4-BE49-F238E27FC236}">
                  <a16:creationId xmlns:a16="http://schemas.microsoft.com/office/drawing/2014/main" id="{93BC3F91-26D6-6548-65BA-C8C1EECCA3C5}"/>
                </a:ext>
              </a:extLst>
            </p:cNvPr>
            <p:cNvSpPr/>
            <p:nvPr/>
          </p:nvSpPr>
          <p:spPr>
            <a:xfrm>
              <a:off x="8336961" y="3749351"/>
              <a:ext cx="3249719" cy="1132232"/>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a:solidFill>
                    <a:srgbClr val="FFFFFF"/>
                  </a:solidFill>
                  <a:latin typeface="Arial"/>
                  <a:ea typeface="Calibri"/>
                  <a:cs typeface="Arial"/>
                </a:rPr>
                <a:t>People with high levels of complex, serious mental health needs</a:t>
              </a:r>
              <a:endParaRPr lang="en-US" sz="1600">
                <a:latin typeface="Arial"/>
                <a:cs typeface="Arial"/>
              </a:endParaRPr>
            </a:p>
          </p:txBody>
        </p:sp>
        <p:sp>
          <p:nvSpPr>
            <p:cNvPr id="10" name="Oval 9">
              <a:extLst>
                <a:ext uri="{FF2B5EF4-FFF2-40B4-BE49-F238E27FC236}">
                  <a16:creationId xmlns:a16="http://schemas.microsoft.com/office/drawing/2014/main" id="{F997BA22-45B3-FE14-BC3F-8674D8B74D60}"/>
                </a:ext>
              </a:extLst>
            </p:cNvPr>
            <p:cNvSpPr/>
            <p:nvPr/>
          </p:nvSpPr>
          <p:spPr>
            <a:xfrm>
              <a:off x="7988556" y="1508479"/>
              <a:ext cx="674207" cy="654837"/>
            </a:xfrm>
            <a:prstGeom prst="ellipse">
              <a:avLst/>
            </a:prstGeom>
            <a:solidFill>
              <a:schemeClr val="bg1"/>
            </a:solidFill>
            <a:ln w="1270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24">
              <a:extLst>
                <a:ext uri="{FF2B5EF4-FFF2-40B4-BE49-F238E27FC236}">
                  <a16:creationId xmlns:a16="http://schemas.microsoft.com/office/drawing/2014/main" id="{573BE82E-9865-0E0D-5F57-2413A5906A8D}"/>
                </a:ext>
              </a:extLst>
            </p:cNvPr>
            <p:cNvPicPr>
              <a:picLocks noChangeAspect="1"/>
            </p:cNvPicPr>
            <p:nvPr/>
          </p:nvPicPr>
          <p:blipFill>
            <a:blip r:embed="rId4"/>
            <a:stretch>
              <a:fillRect/>
            </a:stretch>
          </p:blipFill>
          <p:spPr>
            <a:xfrm>
              <a:off x="8145794" y="1555349"/>
              <a:ext cx="359392" cy="561607"/>
            </a:xfrm>
            <a:prstGeom prst="rect">
              <a:avLst/>
            </a:prstGeom>
          </p:spPr>
        </p:pic>
      </p:grpSp>
      <p:sp>
        <p:nvSpPr>
          <p:cNvPr id="32" name="Title 1">
            <a:extLst>
              <a:ext uri="{FF2B5EF4-FFF2-40B4-BE49-F238E27FC236}">
                <a16:creationId xmlns:a16="http://schemas.microsoft.com/office/drawing/2014/main" id="{9276E70D-19C3-1474-F854-9E4CB31370B5}"/>
              </a:ext>
            </a:extLst>
          </p:cNvPr>
          <p:cNvSpPr>
            <a:spLocks noGrp="1"/>
          </p:cNvSpPr>
          <p:nvPr>
            <p:ph type="title"/>
          </p:nvPr>
        </p:nvSpPr>
        <p:spPr>
          <a:xfrm>
            <a:off x="252838" y="179695"/>
            <a:ext cx="11108411" cy="738664"/>
          </a:xfrm>
        </p:spPr>
        <p:txBody>
          <a:bodyPr/>
          <a:lstStyle/>
          <a:p>
            <a:r>
              <a:rPr lang="en-US" sz="2400">
                <a:latin typeface="Arial"/>
                <a:cs typeface="Arial"/>
              </a:rPr>
              <a:t>FY26 Spending: DMH's investments in resources and services vary based on the intensity of the service and the size of the population served. </a:t>
            </a:r>
            <a:endParaRPr lang="en-US" sz="2400"/>
          </a:p>
        </p:txBody>
      </p:sp>
      <p:sp>
        <p:nvSpPr>
          <p:cNvPr id="12" name="TextBox 11">
            <a:extLst>
              <a:ext uri="{FF2B5EF4-FFF2-40B4-BE49-F238E27FC236}">
                <a16:creationId xmlns:a16="http://schemas.microsoft.com/office/drawing/2014/main" id="{1B6458E6-A734-A536-5243-626499E5F8D6}"/>
              </a:ext>
            </a:extLst>
          </p:cNvPr>
          <p:cNvSpPr txBox="1"/>
          <p:nvPr/>
        </p:nvSpPr>
        <p:spPr bwMode="auto">
          <a:xfrm>
            <a:off x="3386" y="6333287"/>
            <a:ext cx="10037373" cy="523220"/>
          </a:xfrm>
          <a:prstGeom prst="rect">
            <a:avLst/>
          </a:prstGeom>
          <a:no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76200" tIns="76200" rIns="76200" bIns="76200" numCol="1" spcCol="0" rtlCol="0" fromWordArt="0" anchor="ctr" anchorCtr="0" forceAA="0" compatLnSpc="1">
            <a:prstTxWarp prst="textNoShape">
              <a:avLst/>
            </a:prstTxWarp>
            <a:spAutoFit/>
          </a:bodyPr>
          <a:lstStyle/>
          <a:p>
            <a:r>
              <a:rPr lang="en-US" sz="1200" kern="0">
                <a:solidFill>
                  <a:srgbClr val="000000"/>
                </a:solidFill>
                <a:latin typeface="Arial"/>
                <a:cs typeface="Arial"/>
              </a:rPr>
              <a:t>Note: Grouping of spending across the continuum are high-level estimates intended to demonstrate orders of magnitude of spending across DMH's continuum. They are not based on exact accounting of budgets by need area. FY26 GAA: $1.3B. </a:t>
            </a:r>
            <a:endParaRPr lang="en-US" sz="1200" kern="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6791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B74A9-6489-2765-4172-ABFAC56A22A4}"/>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4CD5F67B-CE26-2E1F-FDD7-0FB7888BA1CC}"/>
              </a:ext>
            </a:extLst>
          </p:cNvPr>
          <p:cNvGrpSpPr/>
          <p:nvPr/>
        </p:nvGrpSpPr>
        <p:grpSpPr>
          <a:xfrm>
            <a:off x="588662" y="2766381"/>
            <a:ext cx="3252793" cy="2962770"/>
            <a:chOff x="817267" y="3201810"/>
            <a:chExt cx="3252793" cy="2962770"/>
          </a:xfrm>
        </p:grpSpPr>
        <p:sp>
          <p:nvSpPr>
            <p:cNvPr id="11" name="Rectangle 10">
              <a:extLst>
                <a:ext uri="{FF2B5EF4-FFF2-40B4-BE49-F238E27FC236}">
                  <a16:creationId xmlns:a16="http://schemas.microsoft.com/office/drawing/2014/main" id="{77C0F228-05FC-CCE0-3068-54148DD56FF8}"/>
                </a:ext>
              </a:extLst>
            </p:cNvPr>
            <p:cNvSpPr/>
            <p:nvPr/>
          </p:nvSpPr>
          <p:spPr>
            <a:xfrm>
              <a:off x="817267" y="5035507"/>
              <a:ext cx="3252659" cy="1129073"/>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a:solidFill>
                    <a:srgbClr val="FFFFFF"/>
                  </a:solidFill>
                  <a:latin typeface="Arial"/>
                  <a:ea typeface="Calibri"/>
                  <a:cs typeface="Arial"/>
                </a:rPr>
                <a:t>All people in Massachusetts at all levels of need</a:t>
              </a:r>
              <a:endParaRPr lang="en-US" b="1">
                <a:latin typeface="Arial"/>
                <a:ea typeface="Calibri"/>
                <a:cs typeface="Arial"/>
              </a:endParaRPr>
            </a:p>
          </p:txBody>
        </p:sp>
        <p:sp>
          <p:nvSpPr>
            <p:cNvPr id="16" name="Rectangle 15">
              <a:extLst>
                <a:ext uri="{FF2B5EF4-FFF2-40B4-BE49-F238E27FC236}">
                  <a16:creationId xmlns:a16="http://schemas.microsoft.com/office/drawing/2014/main" id="{F0A6FBB4-70B3-D54A-7689-A5CCFF05DC9A}"/>
                </a:ext>
              </a:extLst>
            </p:cNvPr>
            <p:cNvSpPr/>
            <p:nvPr/>
          </p:nvSpPr>
          <p:spPr>
            <a:xfrm>
              <a:off x="822954" y="3201810"/>
              <a:ext cx="3247106" cy="1356312"/>
            </a:xfrm>
            <a:prstGeom prst="rect">
              <a:avLst/>
            </a:prstGeom>
            <a:solidFill>
              <a:schemeClr val="bg1"/>
            </a:solidFill>
            <a:ln w="63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600" b="1">
                  <a:solidFill>
                    <a:srgbClr val="000000"/>
                  </a:solidFill>
                  <a:latin typeface="Arial"/>
                  <a:ea typeface="Calibri"/>
                  <a:cs typeface="Arial"/>
                </a:rPr>
                <a:t>Population Mental Health Programs:</a:t>
              </a:r>
            </a:p>
            <a:p>
              <a:pPr algn="ctr"/>
              <a:r>
                <a:rPr lang="en-US" sz="1600" b="1">
                  <a:solidFill>
                    <a:srgbClr val="000000"/>
                  </a:solidFill>
                  <a:latin typeface="Arial"/>
                  <a:ea typeface="Calibri"/>
                  <a:cs typeface="Arial"/>
                </a:rPr>
                <a:t>$28.3M</a:t>
              </a:r>
            </a:p>
            <a:p>
              <a:pPr algn="ctr"/>
              <a:r>
                <a:rPr lang="en-US" sz="1600">
                  <a:solidFill>
                    <a:srgbClr val="000000"/>
                  </a:solidFill>
                  <a:latin typeface="Arial"/>
                  <a:ea typeface="Calibri"/>
                  <a:cs typeface="Arial"/>
                </a:rPr>
                <a:t>~ 2% of FY26 DMH Spending</a:t>
              </a:r>
            </a:p>
          </p:txBody>
        </p:sp>
        <p:sp>
          <p:nvSpPr>
            <p:cNvPr id="8" name="Arrow: Down 7">
              <a:extLst>
                <a:ext uri="{FF2B5EF4-FFF2-40B4-BE49-F238E27FC236}">
                  <a16:creationId xmlns:a16="http://schemas.microsoft.com/office/drawing/2014/main" id="{0FF00CFE-8912-A382-529C-AB7CBE853029}"/>
                </a:ext>
              </a:extLst>
            </p:cNvPr>
            <p:cNvSpPr/>
            <p:nvPr/>
          </p:nvSpPr>
          <p:spPr>
            <a:xfrm>
              <a:off x="2136551" y="4550355"/>
              <a:ext cx="602873" cy="492695"/>
            </a:xfrm>
            <a:prstGeom prst="downArrow">
              <a:avLst/>
            </a:prstGeom>
            <a:solidFill>
              <a:schemeClr val="bg1"/>
            </a:solidFill>
            <a:ln w="63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a:latin typeface="Arial"/>
                <a:cs typeface="Arial"/>
              </a:endParaRPr>
            </a:p>
          </p:txBody>
        </p:sp>
      </p:grpSp>
      <p:sp>
        <p:nvSpPr>
          <p:cNvPr id="21" name="Oval 20">
            <a:extLst>
              <a:ext uri="{FF2B5EF4-FFF2-40B4-BE49-F238E27FC236}">
                <a16:creationId xmlns:a16="http://schemas.microsoft.com/office/drawing/2014/main" id="{5456DB6A-522F-61F7-1C04-7471ECE697A8}"/>
              </a:ext>
            </a:extLst>
          </p:cNvPr>
          <p:cNvSpPr/>
          <p:nvPr/>
        </p:nvSpPr>
        <p:spPr>
          <a:xfrm>
            <a:off x="255632" y="2379335"/>
            <a:ext cx="674207" cy="654837"/>
          </a:xfrm>
          <a:prstGeom prst="ellipse">
            <a:avLst/>
          </a:prstGeom>
          <a:solidFill>
            <a:schemeClr val="bg1"/>
          </a:solidFill>
          <a:ln w="1270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4D3F1D56-4EEA-0B54-DAFF-2B8F67CED3CF}"/>
              </a:ext>
            </a:extLst>
          </p:cNvPr>
          <p:cNvPicPr>
            <a:picLocks noChangeAspect="1"/>
          </p:cNvPicPr>
          <p:nvPr/>
        </p:nvPicPr>
        <p:blipFill>
          <a:blip r:embed="rId2"/>
          <a:stretch>
            <a:fillRect/>
          </a:stretch>
        </p:blipFill>
        <p:spPr>
          <a:xfrm>
            <a:off x="408759" y="2478011"/>
            <a:ext cx="383873" cy="436149"/>
          </a:xfrm>
          <a:prstGeom prst="rect">
            <a:avLst/>
          </a:prstGeom>
        </p:spPr>
      </p:pic>
      <p:sp>
        <p:nvSpPr>
          <p:cNvPr id="32" name="Title 1">
            <a:extLst>
              <a:ext uri="{FF2B5EF4-FFF2-40B4-BE49-F238E27FC236}">
                <a16:creationId xmlns:a16="http://schemas.microsoft.com/office/drawing/2014/main" id="{0EDA52EE-5240-8987-5E2D-A3A9D8D4ED43}"/>
              </a:ext>
            </a:extLst>
          </p:cNvPr>
          <p:cNvSpPr>
            <a:spLocks noGrp="1"/>
          </p:cNvSpPr>
          <p:nvPr>
            <p:ph type="title"/>
          </p:nvPr>
        </p:nvSpPr>
        <p:spPr>
          <a:xfrm>
            <a:off x="252838" y="72333"/>
            <a:ext cx="11108411" cy="1107996"/>
          </a:xfrm>
        </p:spPr>
        <p:txBody>
          <a:bodyPr/>
          <a:lstStyle/>
          <a:p>
            <a:r>
              <a:rPr lang="en-US" sz="2400">
                <a:latin typeface="Arial"/>
                <a:cs typeface="Arial"/>
              </a:rPr>
              <a:t>DMH's </a:t>
            </a:r>
            <a:r>
              <a:rPr lang="en-US" sz="2400">
                <a:solidFill>
                  <a:schemeClr val="tx2">
                    <a:lumMod val="25000"/>
                    <a:lumOff val="75000"/>
                  </a:schemeClr>
                </a:solidFill>
                <a:latin typeface="Arial"/>
                <a:cs typeface="Arial"/>
              </a:rPr>
              <a:t>population-level mental health programs</a:t>
            </a:r>
            <a:r>
              <a:rPr lang="en-US" sz="2400">
                <a:latin typeface="Arial"/>
                <a:cs typeface="Arial"/>
              </a:rPr>
              <a:t> seek to promote mental well-being, prevent mental illness, and advance knowledge about mental health. </a:t>
            </a:r>
            <a:endParaRPr lang="en-US" sz="2400"/>
          </a:p>
        </p:txBody>
      </p:sp>
      <p:cxnSp>
        <p:nvCxnSpPr>
          <p:cNvPr id="23" name="Straight Arrow Connector 22">
            <a:extLst>
              <a:ext uri="{FF2B5EF4-FFF2-40B4-BE49-F238E27FC236}">
                <a16:creationId xmlns:a16="http://schemas.microsoft.com/office/drawing/2014/main" id="{B8E4FADC-E26C-E19F-688C-E78F0DFEE309}"/>
              </a:ext>
            </a:extLst>
          </p:cNvPr>
          <p:cNvCxnSpPr/>
          <p:nvPr/>
        </p:nvCxnSpPr>
        <p:spPr>
          <a:xfrm flipV="1">
            <a:off x="3866066" y="1089196"/>
            <a:ext cx="758328" cy="1675647"/>
          </a:xfrm>
          <a:prstGeom prst="straightConnector1">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727A397B-D7B3-33C8-FD17-134815A28000}"/>
              </a:ext>
            </a:extLst>
          </p:cNvPr>
          <p:cNvCxnSpPr>
            <a:cxnSpLocks/>
          </p:cNvCxnSpPr>
          <p:nvPr/>
        </p:nvCxnSpPr>
        <p:spPr>
          <a:xfrm>
            <a:off x="3877583" y="4123376"/>
            <a:ext cx="753524" cy="1987925"/>
          </a:xfrm>
          <a:prstGeom prst="straightConnector1">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512E9360-BA07-B186-30E1-B7896AAC65E4}"/>
              </a:ext>
            </a:extLst>
          </p:cNvPr>
          <p:cNvGrpSpPr/>
          <p:nvPr/>
        </p:nvGrpSpPr>
        <p:grpSpPr>
          <a:xfrm>
            <a:off x="4661647" y="1069822"/>
            <a:ext cx="7231130" cy="5060152"/>
            <a:chOff x="4661647" y="770809"/>
            <a:chExt cx="7231130" cy="5060152"/>
          </a:xfrm>
        </p:grpSpPr>
        <p:sp>
          <p:nvSpPr>
            <p:cNvPr id="12" name="Rectangle 11">
              <a:extLst>
                <a:ext uri="{FF2B5EF4-FFF2-40B4-BE49-F238E27FC236}">
                  <a16:creationId xmlns:a16="http://schemas.microsoft.com/office/drawing/2014/main" id="{DB311222-8167-383B-CC91-FBD41AA82605}"/>
                </a:ext>
              </a:extLst>
            </p:cNvPr>
            <p:cNvSpPr/>
            <p:nvPr/>
          </p:nvSpPr>
          <p:spPr>
            <a:xfrm>
              <a:off x="4673370" y="770809"/>
              <a:ext cx="7212411" cy="5060152"/>
            </a:xfrm>
            <a:prstGeom prst="rect">
              <a:avLst/>
            </a:prstGeom>
            <a:solidFill>
              <a:schemeClr val="bg1"/>
            </a:solidFill>
            <a:ln w="6350">
              <a:solidFill>
                <a:schemeClr val="tx2"/>
              </a:solidFill>
              <a:prstDash val="dash"/>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b"/>
            <a:lstStyle/>
            <a:p>
              <a:pPr marL="285750" indent="-285750">
                <a:buFont typeface="Arial"/>
                <a:buChar char="•"/>
              </a:pPr>
              <a:r>
                <a:rPr lang="en-US" sz="1400" b="1">
                  <a:solidFill>
                    <a:srgbClr val="000000"/>
                  </a:solidFill>
                  <a:latin typeface="Arial"/>
                  <a:ea typeface="Calibri"/>
                  <a:cs typeface="Arial"/>
                </a:rPr>
                <a:t>Office of Behavioral Health Promotion and Prevention</a:t>
              </a:r>
            </a:p>
            <a:p>
              <a:pPr marL="742950" lvl="1" indent="-285750">
                <a:buFont typeface="Arial"/>
                <a:buChar char="•"/>
              </a:pPr>
              <a:r>
                <a:rPr lang="en-US" sz="1400">
                  <a:solidFill>
                    <a:srgbClr val="000000"/>
                  </a:solidFill>
                  <a:latin typeface="Arial"/>
                  <a:ea typeface="Calibri"/>
                  <a:cs typeface="Arial"/>
                </a:rPr>
                <a:t>Promotes behavioral health wellness and prevention of mental health conditions via statewide coordination and implementation of evidence-informed strategies</a:t>
              </a:r>
              <a:endParaRPr lang="en-US" sz="1400" u="sng">
                <a:solidFill>
                  <a:srgbClr val="000000"/>
                </a:solidFill>
                <a:latin typeface="Arial"/>
                <a:ea typeface="Calibri"/>
                <a:cs typeface="Arial"/>
              </a:endParaRPr>
            </a:p>
            <a:p>
              <a:pPr marL="742950" lvl="1" indent="-285750">
                <a:buFont typeface="Arial"/>
                <a:buChar char="•"/>
              </a:pPr>
              <a:r>
                <a:rPr lang="en-US" sz="1400" u="sng">
                  <a:solidFill>
                    <a:srgbClr val="000000"/>
                  </a:solidFill>
                  <a:latin typeface="Arial"/>
                  <a:ea typeface="Calibri"/>
                  <a:cs typeface="Arial"/>
                </a:rPr>
                <a:t>FY26 Budget</a:t>
              </a:r>
              <a:r>
                <a:rPr lang="en-US" sz="1400">
                  <a:solidFill>
                    <a:srgbClr val="000000"/>
                  </a:solidFill>
                  <a:latin typeface="Arial"/>
                  <a:ea typeface="Calibri"/>
                  <a:cs typeface="Arial"/>
                </a:rPr>
                <a:t>: $3.7M, or ~$0.52 per Massachusetts resident</a:t>
              </a:r>
              <a:endParaRPr lang="en-US" sz="1400" b="1">
                <a:solidFill>
                  <a:srgbClr val="000000"/>
                </a:solidFill>
                <a:latin typeface="Arial"/>
                <a:ea typeface="Calibri"/>
                <a:cs typeface="Arial"/>
              </a:endParaRPr>
            </a:p>
            <a:p>
              <a:pPr marL="1200150" lvl="2" indent="-285750">
                <a:buFont typeface="Arial"/>
                <a:buChar char="•"/>
              </a:pPr>
              <a:r>
                <a:rPr lang="en-US" sz="1400" u="sng">
                  <a:solidFill>
                    <a:schemeClr val="tx1"/>
                  </a:solidFill>
                  <a:latin typeface="Arial"/>
                  <a:ea typeface="Calibri"/>
                  <a:cs typeface="Arial"/>
                </a:rPr>
                <a:t>Projected FY26 OBHPP annual grant budget</a:t>
              </a:r>
              <a:r>
                <a:rPr lang="en-US" sz="1400">
                  <a:solidFill>
                    <a:schemeClr val="tx1"/>
                  </a:solidFill>
                  <a:latin typeface="Arial"/>
                  <a:ea typeface="Calibri"/>
                  <a:cs typeface="Arial"/>
                </a:rPr>
                <a:t>: $3M-4M </a:t>
              </a:r>
            </a:p>
            <a:p>
              <a:pPr marL="1200150" lvl="2" indent="-285750">
                <a:buFont typeface="Arial"/>
                <a:buChar char="•"/>
              </a:pPr>
              <a:r>
                <a:rPr lang="en-US" sz="1400">
                  <a:solidFill>
                    <a:srgbClr val="000000"/>
                  </a:solidFill>
                  <a:latin typeface="Arial"/>
                  <a:ea typeface="Calibri"/>
                  <a:cs typeface="Arial"/>
                </a:rPr>
                <a:t>Note: Funded via dedicated trust, not state appropriations</a:t>
              </a:r>
            </a:p>
            <a:p>
              <a:pPr marL="742950" lvl="1" indent="-285750">
                <a:buFont typeface="Arial"/>
                <a:buChar char="•"/>
              </a:pPr>
              <a:endParaRPr lang="en-US" sz="1400">
                <a:solidFill>
                  <a:srgbClr val="000000"/>
                </a:solidFill>
                <a:latin typeface="Arial"/>
                <a:ea typeface="Calibri"/>
                <a:cs typeface="Arial"/>
              </a:endParaRPr>
            </a:p>
            <a:p>
              <a:pPr marL="285750" indent="-285750">
                <a:buFont typeface="Arial"/>
                <a:buChar char="•"/>
              </a:pPr>
              <a:r>
                <a:rPr lang="en-US" sz="1400" b="1">
                  <a:solidFill>
                    <a:srgbClr val="000000"/>
                  </a:solidFill>
                  <a:latin typeface="Arial"/>
                  <a:ea typeface="Calibri"/>
                  <a:cs typeface="Arial"/>
                </a:rPr>
                <a:t>Behavioral Health Help Line</a:t>
              </a:r>
            </a:p>
            <a:p>
              <a:pPr marL="742950" lvl="1" indent="-285750">
                <a:buFont typeface="Arial"/>
                <a:buChar char="•"/>
              </a:pPr>
              <a:r>
                <a:rPr lang="en-US" sz="1400">
                  <a:solidFill>
                    <a:srgbClr val="000000"/>
                  </a:solidFill>
                  <a:latin typeface="Arial"/>
                  <a:ea typeface="Calibri"/>
                  <a:cs typeface="Arial"/>
                </a:rPr>
                <a:t>Free call, text, and chat line that connects callers with behavioral health resources and support in real time, including to crisis services and substance use treatment. Handled over 41,000 calls in 2024</a:t>
              </a:r>
            </a:p>
            <a:p>
              <a:pPr marL="742950" lvl="1" indent="-285750">
                <a:buFont typeface="Arial"/>
                <a:buChar char="•"/>
              </a:pPr>
              <a:r>
                <a:rPr lang="en-US" sz="1400" u="sng">
                  <a:solidFill>
                    <a:srgbClr val="000000"/>
                  </a:solidFill>
                  <a:latin typeface="Arial"/>
                  <a:ea typeface="Calibri"/>
                  <a:cs typeface="Arial"/>
                </a:rPr>
                <a:t>FY26 Budget</a:t>
              </a:r>
              <a:r>
                <a:rPr lang="en-US" sz="1400">
                  <a:solidFill>
                    <a:srgbClr val="000000"/>
                  </a:solidFill>
                  <a:latin typeface="Arial"/>
                  <a:ea typeface="Calibri"/>
                  <a:cs typeface="Arial"/>
                </a:rPr>
                <a:t>: $20.6M, or ~$3 per Massachusetts resident</a:t>
              </a:r>
              <a:endParaRPr lang="en-US" sz="1400" b="1">
                <a:solidFill>
                  <a:srgbClr val="000000"/>
                </a:solidFill>
                <a:latin typeface="Arial"/>
                <a:ea typeface="Calibri"/>
                <a:cs typeface="Arial"/>
              </a:endParaRPr>
            </a:p>
            <a:p>
              <a:pPr marL="1200150" lvl="2" indent="-285750">
                <a:buFont typeface="Arial"/>
                <a:buChar char="•"/>
              </a:pPr>
              <a:r>
                <a:rPr lang="en-US" sz="1400">
                  <a:solidFill>
                    <a:srgbClr val="000000"/>
                  </a:solidFill>
                  <a:latin typeface="Arial"/>
                  <a:ea typeface="Calibri"/>
                  <a:cs typeface="Arial"/>
                </a:rPr>
                <a:t>Funded via dedicated trust as well as Federal Financial Participation (FFP) matching dollars, not state appropriations</a:t>
              </a:r>
            </a:p>
            <a:p>
              <a:pPr marL="742950" lvl="1" indent="-285750">
                <a:buFont typeface="Arial"/>
                <a:buChar char="•"/>
              </a:pPr>
              <a:endParaRPr lang="en-US" sz="1400" b="1">
                <a:solidFill>
                  <a:srgbClr val="000000"/>
                </a:solidFill>
                <a:latin typeface="Arial"/>
                <a:ea typeface="Calibri"/>
                <a:cs typeface="Arial"/>
              </a:endParaRPr>
            </a:p>
            <a:p>
              <a:pPr marL="285750" indent="-285750">
                <a:buFont typeface="Arial"/>
                <a:buChar char="•"/>
              </a:pPr>
              <a:r>
                <a:rPr lang="en-US" sz="1400" b="1">
                  <a:solidFill>
                    <a:srgbClr val="000000"/>
                  </a:solidFill>
                  <a:latin typeface="Arial"/>
                  <a:ea typeface="Calibri"/>
                  <a:cs typeface="Arial"/>
                </a:rPr>
                <a:t>Research Centers of Excellence </a:t>
              </a:r>
            </a:p>
            <a:p>
              <a:pPr marL="742950" lvl="1" indent="-285750">
                <a:buFont typeface="Arial"/>
                <a:buChar char="•"/>
              </a:pPr>
              <a:r>
                <a:rPr lang="en-US" sz="1400">
                  <a:solidFill>
                    <a:srgbClr val="000000"/>
                  </a:solidFill>
                  <a:latin typeface="Arial"/>
                  <a:ea typeface="Calibri"/>
                  <a:cs typeface="Arial"/>
                </a:rPr>
                <a:t>DMH-supported research has advanced empirical evidence regarding topics such as first-episode psychosis treatment and aggression management</a:t>
              </a:r>
              <a:endParaRPr lang="en-US" sz="1400" b="1">
                <a:solidFill>
                  <a:srgbClr val="000000"/>
                </a:solidFill>
                <a:latin typeface="Arial"/>
                <a:ea typeface="Calibri"/>
                <a:cs typeface="Arial"/>
              </a:endParaRPr>
            </a:p>
            <a:p>
              <a:pPr marL="742950" lvl="1" indent="-285750">
                <a:buFont typeface="Arial"/>
                <a:buChar char="•"/>
              </a:pPr>
              <a:r>
                <a:rPr lang="en-US" sz="1400" u="sng">
                  <a:solidFill>
                    <a:srgbClr val="000000"/>
                  </a:solidFill>
                  <a:latin typeface="Arial"/>
                  <a:ea typeface="Calibri"/>
                  <a:cs typeface="Arial"/>
                </a:rPr>
                <a:t>FY26 Budget</a:t>
              </a:r>
              <a:r>
                <a:rPr lang="en-US" sz="1400">
                  <a:solidFill>
                    <a:srgbClr val="000000"/>
                  </a:solidFill>
                  <a:latin typeface="Arial"/>
                  <a:ea typeface="Calibri"/>
                  <a:cs typeface="Arial"/>
                </a:rPr>
                <a:t>: $4.1M, or ~$0.58 per Massachusetts resident</a:t>
              </a:r>
            </a:p>
          </p:txBody>
        </p:sp>
        <p:sp>
          <p:nvSpPr>
            <p:cNvPr id="2" name="Rectangle 1">
              <a:extLst>
                <a:ext uri="{FF2B5EF4-FFF2-40B4-BE49-F238E27FC236}">
                  <a16:creationId xmlns:a16="http://schemas.microsoft.com/office/drawing/2014/main" id="{C6BD51CB-24A6-EB2B-06DF-10CBB3C64150}"/>
                </a:ext>
              </a:extLst>
            </p:cNvPr>
            <p:cNvSpPr/>
            <p:nvPr/>
          </p:nvSpPr>
          <p:spPr>
            <a:xfrm>
              <a:off x="4661647" y="772840"/>
              <a:ext cx="7231130" cy="625370"/>
            </a:xfrm>
            <a:prstGeom prst="rect">
              <a:avLst/>
            </a:prstGeom>
            <a:solidFill>
              <a:schemeClr val="tx2"/>
            </a:solidFill>
            <a:ln w="28575">
              <a:noFill/>
              <a:headEnd type="triangle"/>
              <a:tailEnd type="triangle"/>
            </a:ln>
          </p:spPr>
          <p:style>
            <a:lnRef idx="1">
              <a:schemeClr val="accent1"/>
            </a:lnRef>
            <a:fillRef idx="0">
              <a:schemeClr val="accent1"/>
            </a:fillRef>
            <a:effectRef idx="0">
              <a:schemeClr val="accent1"/>
            </a:effectRef>
            <a:fontRef idx="minor">
              <a:schemeClr val="tx1"/>
            </a:fontRef>
          </p:style>
          <p:txBody>
            <a:bodyPr lIns="91440" tIns="45720" rIns="91440" bIns="45720" rtlCol="0" anchor="ctr"/>
            <a:lstStyle/>
            <a:p>
              <a:pPr algn="ctr"/>
              <a:r>
                <a:rPr lang="en-US" sz="1600" b="1">
                  <a:solidFill>
                    <a:srgbClr val="FFFFFF"/>
                  </a:solidFill>
                  <a:latin typeface="Arial"/>
                  <a:ea typeface="Calibri"/>
                  <a:cs typeface="Arial"/>
                </a:rPr>
                <a:t>Example DMH Population Mental Health Programs</a:t>
              </a:r>
              <a:endParaRPr lang="en-US" sz="1600">
                <a:ea typeface="Calibri"/>
                <a:cs typeface="Calibri"/>
              </a:endParaRPr>
            </a:p>
          </p:txBody>
        </p:sp>
      </p:grpSp>
      <p:sp>
        <p:nvSpPr>
          <p:cNvPr id="3" name="TextBox 2">
            <a:extLst>
              <a:ext uri="{FF2B5EF4-FFF2-40B4-BE49-F238E27FC236}">
                <a16:creationId xmlns:a16="http://schemas.microsoft.com/office/drawing/2014/main" id="{0AC67217-68B8-C409-20E3-5B1CC9221B9A}"/>
              </a:ext>
            </a:extLst>
          </p:cNvPr>
          <p:cNvSpPr txBox="1"/>
          <p:nvPr/>
        </p:nvSpPr>
        <p:spPr bwMode="auto">
          <a:xfrm>
            <a:off x="3386" y="6333287"/>
            <a:ext cx="10037373" cy="523220"/>
          </a:xfrm>
          <a:prstGeom prst="rect">
            <a:avLst/>
          </a:prstGeom>
          <a:no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76200" tIns="76200" rIns="76200" bIns="76200" numCol="1" spcCol="0" rtlCol="0" fromWordArt="0" anchor="ctr" anchorCtr="0" forceAA="0" compatLnSpc="1">
            <a:prstTxWarp prst="textNoShape">
              <a:avLst/>
            </a:prstTxWarp>
            <a:spAutoFit/>
          </a:bodyPr>
          <a:lstStyle/>
          <a:p>
            <a:r>
              <a:rPr lang="en-US" sz="1200" kern="0">
                <a:solidFill>
                  <a:srgbClr val="000000"/>
                </a:solidFill>
                <a:latin typeface="Arial"/>
                <a:cs typeface="Arial"/>
              </a:rPr>
              <a:t>Note: Per unit costs are high-level estimates intended only to demonstrate orders of magnitude of spending across DMH's continuum. They are not exact measures of fixed and variable costs per person or intervention. </a:t>
            </a:r>
            <a:endParaRPr lang="en-US" sz="1200" kern="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799627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B61CC7-A857-3098-C058-E1D396C3B1EE}"/>
            </a:ext>
          </a:extLst>
        </p:cNvPr>
        <p:cNvGrpSpPr/>
        <p:nvPr/>
      </p:nvGrpSpPr>
      <p:grpSpPr>
        <a:xfrm>
          <a:off x="0" y="0"/>
          <a:ext cx="0" cy="0"/>
          <a:chOff x="0" y="0"/>
          <a:chExt cx="0" cy="0"/>
        </a:xfrm>
      </p:grpSpPr>
      <p:sp>
        <p:nvSpPr>
          <p:cNvPr id="32" name="Title 1">
            <a:extLst>
              <a:ext uri="{FF2B5EF4-FFF2-40B4-BE49-F238E27FC236}">
                <a16:creationId xmlns:a16="http://schemas.microsoft.com/office/drawing/2014/main" id="{9D408C0B-6F29-9D5E-6CB3-8D7BE54F8E1D}"/>
              </a:ext>
            </a:extLst>
          </p:cNvPr>
          <p:cNvSpPr>
            <a:spLocks noGrp="1"/>
          </p:cNvSpPr>
          <p:nvPr>
            <p:ph type="title"/>
          </p:nvPr>
        </p:nvSpPr>
        <p:spPr>
          <a:xfrm>
            <a:off x="170777" y="121792"/>
            <a:ext cx="11108411" cy="1477328"/>
          </a:xfrm>
        </p:spPr>
        <p:txBody>
          <a:bodyPr/>
          <a:lstStyle/>
          <a:p>
            <a:r>
              <a:rPr lang="en-US" sz="2400">
                <a:latin typeface="Arial"/>
                <a:cs typeface="Arial"/>
              </a:rPr>
              <a:t>To benefit </a:t>
            </a:r>
            <a:r>
              <a:rPr lang="en-US" sz="2400">
                <a:solidFill>
                  <a:schemeClr val="tx2">
                    <a:lumMod val="25000"/>
                    <a:lumOff val="75000"/>
                  </a:schemeClr>
                </a:solidFill>
                <a:latin typeface="Arial"/>
                <a:cs typeface="Arial"/>
              </a:rPr>
              <a:t>residents with low to moderate mental health needs</a:t>
            </a:r>
            <a:r>
              <a:rPr lang="en-US" sz="2400">
                <a:latin typeface="Arial"/>
                <a:cs typeface="Arial"/>
              </a:rPr>
              <a:t>, DMH provides </a:t>
            </a:r>
            <a:r>
              <a:rPr lang="en-US" sz="2400">
                <a:solidFill>
                  <a:schemeClr val="tx2">
                    <a:lumMod val="25000"/>
                    <a:lumOff val="75000"/>
                  </a:schemeClr>
                </a:solidFill>
                <a:latin typeface="Arial"/>
                <a:cs typeface="Arial"/>
              </a:rPr>
              <a:t>flexible supports to complement existing care. </a:t>
            </a:r>
            <a:r>
              <a:rPr lang="en-US" sz="2400">
                <a:latin typeface="Arial"/>
                <a:cs typeface="Arial"/>
              </a:rPr>
              <a:t>These supports are typically not payor-reimbursed, so they are not limited by payment eligibility requirements.</a:t>
            </a:r>
            <a:r>
              <a:rPr lang="en-US" sz="2400">
                <a:solidFill>
                  <a:schemeClr val="tx2">
                    <a:lumMod val="25000"/>
                    <a:lumOff val="75000"/>
                  </a:schemeClr>
                </a:solidFill>
                <a:latin typeface="Arial"/>
                <a:cs typeface="Arial"/>
              </a:rPr>
              <a:t> </a:t>
            </a:r>
          </a:p>
        </p:txBody>
      </p:sp>
      <p:cxnSp>
        <p:nvCxnSpPr>
          <p:cNvPr id="23" name="Straight Arrow Connector 22">
            <a:extLst>
              <a:ext uri="{FF2B5EF4-FFF2-40B4-BE49-F238E27FC236}">
                <a16:creationId xmlns:a16="http://schemas.microsoft.com/office/drawing/2014/main" id="{A1033DC8-DD07-71A6-CA39-0D5E18A3632A}"/>
              </a:ext>
            </a:extLst>
          </p:cNvPr>
          <p:cNvCxnSpPr/>
          <p:nvPr/>
        </p:nvCxnSpPr>
        <p:spPr>
          <a:xfrm flipV="1">
            <a:off x="3756070" y="1424619"/>
            <a:ext cx="799743" cy="1670487"/>
          </a:xfrm>
          <a:prstGeom prst="straightConnector1">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47B596F0-F77F-3A97-C8E0-80AE92529AF3}"/>
              </a:ext>
            </a:extLst>
          </p:cNvPr>
          <p:cNvCxnSpPr>
            <a:cxnSpLocks/>
          </p:cNvCxnSpPr>
          <p:nvPr/>
        </p:nvCxnSpPr>
        <p:spPr>
          <a:xfrm>
            <a:off x="3756259" y="4281657"/>
            <a:ext cx="820077" cy="1654846"/>
          </a:xfrm>
          <a:prstGeom prst="straightConnector1">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FAA4E107-D80E-ED24-59DA-68E05C530EA0}"/>
              </a:ext>
            </a:extLst>
          </p:cNvPr>
          <p:cNvGrpSpPr/>
          <p:nvPr/>
        </p:nvGrpSpPr>
        <p:grpSpPr>
          <a:xfrm>
            <a:off x="4596129" y="1393275"/>
            <a:ext cx="7210336" cy="4589007"/>
            <a:chOff x="4572688" y="693453"/>
            <a:chExt cx="7233777" cy="4293250"/>
          </a:xfrm>
        </p:grpSpPr>
        <p:sp>
          <p:nvSpPr>
            <p:cNvPr id="12" name="Rectangle 11">
              <a:extLst>
                <a:ext uri="{FF2B5EF4-FFF2-40B4-BE49-F238E27FC236}">
                  <a16:creationId xmlns:a16="http://schemas.microsoft.com/office/drawing/2014/main" id="{5BF3E2C9-8D17-CD89-452F-DCB1523AA12B}"/>
                </a:ext>
              </a:extLst>
            </p:cNvPr>
            <p:cNvSpPr/>
            <p:nvPr/>
          </p:nvSpPr>
          <p:spPr>
            <a:xfrm>
              <a:off x="4594648" y="881250"/>
              <a:ext cx="7211817" cy="4105453"/>
            </a:xfrm>
            <a:prstGeom prst="rect">
              <a:avLst/>
            </a:prstGeom>
            <a:noFill/>
            <a:ln w="6350">
              <a:solidFill>
                <a:schemeClr val="tx2"/>
              </a:solidFill>
              <a:prstDash val="dash"/>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b"/>
            <a:lstStyle/>
            <a:p>
              <a:pPr marL="285750" indent="-285750">
                <a:buFont typeface="Arial"/>
                <a:buChar char="•"/>
              </a:pPr>
              <a:r>
                <a:rPr lang="en-US" sz="1400" b="1">
                  <a:solidFill>
                    <a:srgbClr val="000000"/>
                  </a:solidFill>
                  <a:latin typeface="Arial"/>
                  <a:ea typeface="Calibri"/>
                  <a:cs typeface="Arial"/>
                </a:rPr>
                <a:t>Young Adult Access Centers, Recovery Learning Communities</a:t>
              </a:r>
              <a:endParaRPr lang="en-US" sz="1400">
                <a:ea typeface="Calibri"/>
                <a:cs typeface="Calibri"/>
              </a:endParaRPr>
            </a:p>
            <a:p>
              <a:pPr marL="742950" lvl="1" indent="-285750">
                <a:buFont typeface="Arial"/>
                <a:buChar char="•"/>
              </a:pPr>
              <a:r>
                <a:rPr lang="en-US" sz="1400">
                  <a:solidFill>
                    <a:srgbClr val="000000"/>
                  </a:solidFill>
                  <a:latin typeface="Arial"/>
                  <a:ea typeface="Calibri"/>
                  <a:cs typeface="Arial"/>
                </a:rPr>
                <a:t>Two program models that provide paces for young adults and adults with mental health needs to seek peer support, drop-in services, and skill-building. Does not require insurance</a:t>
              </a:r>
            </a:p>
            <a:p>
              <a:pPr marL="742950" lvl="1" indent="-285750">
                <a:buFont typeface="Arial"/>
                <a:buChar char="•"/>
              </a:pPr>
              <a:r>
                <a:rPr lang="en-US" sz="1400" u="sng">
                  <a:solidFill>
                    <a:srgbClr val="000000"/>
                  </a:solidFill>
                  <a:latin typeface="Arial"/>
                  <a:ea typeface="Calibri"/>
                  <a:cs typeface="Arial"/>
                </a:rPr>
                <a:t>FY26 Budget</a:t>
              </a:r>
              <a:r>
                <a:rPr lang="en-US" sz="1400">
                  <a:solidFill>
                    <a:srgbClr val="000000"/>
                  </a:solidFill>
                  <a:latin typeface="Arial"/>
                  <a:ea typeface="Calibri"/>
                  <a:cs typeface="Arial"/>
                </a:rPr>
                <a:t>: $12.4M combined, ~$4.5K-6K per person served</a:t>
              </a:r>
              <a:endParaRPr lang="en-US" sz="1400" b="1">
                <a:solidFill>
                  <a:srgbClr val="000000"/>
                </a:solidFill>
                <a:latin typeface="Arial"/>
                <a:ea typeface="Calibri"/>
                <a:cs typeface="Arial"/>
              </a:endParaRPr>
            </a:p>
            <a:p>
              <a:pPr lvl="1"/>
              <a:endParaRPr lang="en-US" sz="1400">
                <a:solidFill>
                  <a:srgbClr val="000000"/>
                </a:solidFill>
                <a:latin typeface="Arial"/>
                <a:ea typeface="Calibri"/>
                <a:cs typeface="Arial"/>
              </a:endParaRPr>
            </a:p>
            <a:p>
              <a:pPr marL="285750" indent="-285750">
                <a:buFont typeface="Arial"/>
                <a:buChar char="•"/>
              </a:pPr>
              <a:r>
                <a:rPr lang="en-US" sz="1400" b="1">
                  <a:solidFill>
                    <a:srgbClr val="000000"/>
                  </a:solidFill>
                  <a:latin typeface="Arial"/>
                  <a:ea typeface="Calibri"/>
                  <a:cs typeface="Arial"/>
                </a:rPr>
                <a:t>Clubhouses</a:t>
              </a:r>
              <a:r>
                <a:rPr lang="en-US" sz="1400">
                  <a:solidFill>
                    <a:srgbClr val="000000"/>
                  </a:solidFill>
                  <a:latin typeface="Arial"/>
                  <a:ea typeface="Calibri"/>
                  <a:cs typeface="Arial"/>
                </a:rPr>
                <a:t> </a:t>
              </a:r>
            </a:p>
            <a:p>
              <a:pPr marL="742950" lvl="1" indent="-285750">
                <a:buFont typeface="Arial"/>
                <a:buChar char="•"/>
              </a:pPr>
              <a:r>
                <a:rPr lang="en-US" sz="1400">
                  <a:solidFill>
                    <a:srgbClr val="000000"/>
                  </a:solidFill>
                  <a:latin typeface="Arial"/>
                  <a:ea typeface="Calibri"/>
                  <a:cs typeface="Arial"/>
                </a:rPr>
                <a:t>Program model providing employment, housing, education, social, and leadership opportunities for adults with long-term mental health challenges</a:t>
              </a:r>
            </a:p>
            <a:p>
              <a:pPr marL="742950" lvl="1" indent="-285750">
                <a:buFont typeface="Arial"/>
                <a:buChar char="•"/>
              </a:pPr>
              <a:r>
                <a:rPr lang="en-US" sz="1400" u="sng">
                  <a:solidFill>
                    <a:srgbClr val="000000"/>
                  </a:solidFill>
                  <a:latin typeface="Arial"/>
                  <a:ea typeface="Calibri"/>
                  <a:cs typeface="Arial"/>
                </a:rPr>
                <a:t>FY26 Budget</a:t>
              </a:r>
              <a:r>
                <a:rPr lang="en-US" sz="1400">
                  <a:solidFill>
                    <a:srgbClr val="000000"/>
                  </a:solidFill>
                  <a:latin typeface="Arial"/>
                  <a:ea typeface="Calibri"/>
                  <a:cs typeface="Arial"/>
                </a:rPr>
                <a:t>: $32.8M, $5.4K per person served</a:t>
              </a:r>
            </a:p>
            <a:p>
              <a:pPr marL="285750" indent="-285750">
                <a:buFont typeface="Arial" panose="020B0604020202020204" pitchFamily="34" charset="0"/>
                <a:buChar char="•"/>
              </a:pPr>
              <a:endParaRPr lang="en-US" sz="1400">
                <a:solidFill>
                  <a:srgbClr val="000000"/>
                </a:solidFill>
                <a:latin typeface="Arial"/>
                <a:ea typeface="Calibri"/>
                <a:cs typeface="Arial"/>
              </a:endParaRPr>
            </a:p>
            <a:p>
              <a:pPr marL="285750" indent="-285750">
                <a:buFont typeface="Arial" panose="020B0604020202020204" pitchFamily="34" charset="0"/>
                <a:buChar char="•"/>
              </a:pPr>
              <a:r>
                <a:rPr lang="en-US" sz="1400" b="1">
                  <a:solidFill>
                    <a:srgbClr val="000000"/>
                  </a:solidFill>
                  <a:latin typeface="Arial"/>
                  <a:ea typeface="Calibri"/>
                  <a:cs typeface="Arial"/>
                </a:rPr>
                <a:t>Emergency Department (ED) Diversion, Expedited Psychiatric Inpatient Admission (EPIA) Program</a:t>
              </a:r>
            </a:p>
            <a:p>
              <a:pPr marL="742950" lvl="1" indent="-285750">
                <a:buFont typeface="Arial" panose="020B0604020202020204" pitchFamily="34" charset="0"/>
                <a:buChar char="•"/>
              </a:pPr>
              <a:r>
                <a:rPr lang="en-US" sz="1400">
                  <a:solidFill>
                    <a:srgbClr val="000000"/>
                  </a:solidFill>
                  <a:latin typeface="Arial"/>
                  <a:ea typeface="Calibri"/>
                  <a:cs typeface="Arial"/>
                </a:rPr>
                <a:t>Transitional support to reduce ED boarding for youth, adults, and older adults with mental health challenges</a:t>
              </a:r>
            </a:p>
            <a:p>
              <a:pPr marL="742950" lvl="1" indent="-285750">
                <a:buFont typeface="Arial" panose="020B0604020202020204" pitchFamily="34" charset="0"/>
                <a:buChar char="•"/>
              </a:pPr>
              <a:r>
                <a:rPr lang="en-US" sz="1400" u="sng">
                  <a:solidFill>
                    <a:srgbClr val="000000"/>
                  </a:solidFill>
                  <a:latin typeface="Arial"/>
                  <a:ea typeface="Calibri"/>
                  <a:cs typeface="Arial"/>
                </a:rPr>
                <a:t>FY26 Budget (EPIA)</a:t>
              </a:r>
              <a:r>
                <a:rPr lang="en-US" sz="1400">
                  <a:solidFill>
                    <a:srgbClr val="000000"/>
                  </a:solidFill>
                  <a:latin typeface="Arial"/>
                  <a:ea typeface="Calibri"/>
                  <a:cs typeface="Arial"/>
                </a:rPr>
                <a:t>: $0.7M, ~$200 per person served</a:t>
              </a:r>
            </a:p>
            <a:p>
              <a:pPr marL="742950" lvl="1" indent="-285750">
                <a:buFont typeface="Arial" panose="020B0604020202020204" pitchFamily="34" charset="0"/>
                <a:buChar char="•"/>
              </a:pPr>
              <a:endParaRPr lang="en-US" sz="1400">
                <a:solidFill>
                  <a:srgbClr val="000000"/>
                </a:solidFill>
                <a:latin typeface="Arial"/>
                <a:ea typeface="Calibri"/>
                <a:cs typeface="Arial"/>
              </a:endParaRPr>
            </a:p>
          </p:txBody>
        </p:sp>
        <p:sp>
          <p:nvSpPr>
            <p:cNvPr id="2" name="Rectangle 1">
              <a:extLst>
                <a:ext uri="{FF2B5EF4-FFF2-40B4-BE49-F238E27FC236}">
                  <a16:creationId xmlns:a16="http://schemas.microsoft.com/office/drawing/2014/main" id="{01A6C7EC-B096-4795-7FF9-D2745C081DF9}"/>
                </a:ext>
              </a:extLst>
            </p:cNvPr>
            <p:cNvSpPr/>
            <p:nvPr/>
          </p:nvSpPr>
          <p:spPr>
            <a:xfrm>
              <a:off x="4572688" y="693453"/>
              <a:ext cx="7231130" cy="614164"/>
            </a:xfrm>
            <a:prstGeom prst="rect">
              <a:avLst/>
            </a:prstGeom>
            <a:solidFill>
              <a:schemeClr val="tx2"/>
            </a:solidFill>
            <a:ln w="28575">
              <a:noFill/>
              <a:headEnd type="triangle"/>
              <a:tailEnd type="triangle"/>
            </a:ln>
          </p:spPr>
          <p:style>
            <a:lnRef idx="1">
              <a:schemeClr val="accent1"/>
            </a:lnRef>
            <a:fillRef idx="0">
              <a:schemeClr val="accent1"/>
            </a:fillRef>
            <a:effectRef idx="0">
              <a:schemeClr val="accent1"/>
            </a:effectRef>
            <a:fontRef idx="minor">
              <a:schemeClr val="tx1"/>
            </a:fontRef>
          </p:style>
          <p:txBody>
            <a:bodyPr lIns="91440" tIns="45720" rIns="91440" bIns="45720" rtlCol="0" anchor="ctr"/>
            <a:lstStyle/>
            <a:p>
              <a:pPr algn="ctr"/>
              <a:r>
                <a:rPr lang="en-US" sz="1600" b="1">
                  <a:solidFill>
                    <a:srgbClr val="FFFFFF"/>
                  </a:solidFill>
                  <a:latin typeface="Arial"/>
                  <a:ea typeface="Calibri"/>
                  <a:cs typeface="Arial"/>
                </a:rPr>
                <a:t>Example DMH Programs for Low to Moderate Need Populations</a:t>
              </a:r>
              <a:endParaRPr lang="en-US" sz="1600">
                <a:ea typeface="Calibri"/>
                <a:cs typeface="Calibri"/>
              </a:endParaRPr>
            </a:p>
          </p:txBody>
        </p:sp>
      </p:grpSp>
      <p:grpSp>
        <p:nvGrpSpPr>
          <p:cNvPr id="20" name="Group 19">
            <a:extLst>
              <a:ext uri="{FF2B5EF4-FFF2-40B4-BE49-F238E27FC236}">
                <a16:creationId xmlns:a16="http://schemas.microsoft.com/office/drawing/2014/main" id="{EFA6CAD5-6327-3085-62D5-2C035A0F888D}"/>
              </a:ext>
            </a:extLst>
          </p:cNvPr>
          <p:cNvGrpSpPr/>
          <p:nvPr/>
        </p:nvGrpSpPr>
        <p:grpSpPr>
          <a:xfrm>
            <a:off x="166195" y="2552382"/>
            <a:ext cx="3629958" cy="3398668"/>
            <a:chOff x="4093889" y="1956003"/>
            <a:chExt cx="3629958" cy="3398668"/>
          </a:xfrm>
        </p:grpSpPr>
        <p:grpSp>
          <p:nvGrpSpPr>
            <p:cNvPr id="13" name="Group 12">
              <a:extLst>
                <a:ext uri="{FF2B5EF4-FFF2-40B4-BE49-F238E27FC236}">
                  <a16:creationId xmlns:a16="http://schemas.microsoft.com/office/drawing/2014/main" id="{4A3A2AE5-CB88-B49C-ABA3-DFB17B47B348}"/>
                </a:ext>
              </a:extLst>
            </p:cNvPr>
            <p:cNvGrpSpPr/>
            <p:nvPr/>
          </p:nvGrpSpPr>
          <p:grpSpPr>
            <a:xfrm>
              <a:off x="4462363" y="2396844"/>
              <a:ext cx="3261484" cy="2957827"/>
              <a:chOff x="4468049" y="2562747"/>
              <a:chExt cx="3261484" cy="2957827"/>
            </a:xfrm>
          </p:grpSpPr>
          <p:sp>
            <p:nvSpPr>
              <p:cNvPr id="17" name="Arrow: Down 16">
                <a:extLst>
                  <a:ext uri="{FF2B5EF4-FFF2-40B4-BE49-F238E27FC236}">
                    <a16:creationId xmlns:a16="http://schemas.microsoft.com/office/drawing/2014/main" id="{EDACA3B3-4962-7A2A-7E08-82803A97C15E}"/>
                  </a:ext>
                </a:extLst>
              </p:cNvPr>
              <p:cNvSpPr/>
              <p:nvPr/>
            </p:nvSpPr>
            <p:spPr>
              <a:xfrm>
                <a:off x="5793019" y="3920897"/>
                <a:ext cx="602873" cy="492695"/>
              </a:xfrm>
              <a:prstGeom prst="downArrow">
                <a:avLst/>
              </a:prstGeom>
              <a:solidFill>
                <a:schemeClr val="bg1"/>
              </a:solidFill>
              <a:ln w="63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a:latin typeface="Arial"/>
                  <a:cs typeface="Arial"/>
                </a:endParaRPr>
              </a:p>
            </p:txBody>
          </p:sp>
          <p:sp>
            <p:nvSpPr>
              <p:cNvPr id="18" name="Rectangle 17">
                <a:extLst>
                  <a:ext uri="{FF2B5EF4-FFF2-40B4-BE49-F238E27FC236}">
                    <a16:creationId xmlns:a16="http://schemas.microsoft.com/office/drawing/2014/main" id="{A066A3DC-7565-7ABA-3397-61F96932BFC0}"/>
                  </a:ext>
                </a:extLst>
              </p:cNvPr>
              <p:cNvSpPr/>
              <p:nvPr/>
            </p:nvSpPr>
            <p:spPr>
              <a:xfrm>
                <a:off x="4468049" y="4391501"/>
                <a:ext cx="3247564" cy="1129073"/>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a:solidFill>
                      <a:srgbClr val="FFFFFF"/>
                    </a:solidFill>
                    <a:latin typeface="Arial"/>
                    <a:ea typeface="Calibri"/>
                    <a:cs typeface="Arial"/>
                  </a:rPr>
                  <a:t>People with low to moderate levels of mental health needs</a:t>
                </a:r>
                <a:endParaRPr lang="en-US" sz="1600">
                  <a:latin typeface="Arial"/>
                  <a:cs typeface="Arial"/>
                </a:endParaRPr>
              </a:p>
            </p:txBody>
          </p:sp>
          <p:sp>
            <p:nvSpPr>
              <p:cNvPr id="19" name="Rectangle 18">
                <a:extLst>
                  <a:ext uri="{FF2B5EF4-FFF2-40B4-BE49-F238E27FC236}">
                    <a16:creationId xmlns:a16="http://schemas.microsoft.com/office/drawing/2014/main" id="{06ECDD23-BA20-08DC-2F06-619F10D5CE84}"/>
                  </a:ext>
                </a:extLst>
              </p:cNvPr>
              <p:cNvSpPr/>
              <p:nvPr/>
            </p:nvSpPr>
            <p:spPr>
              <a:xfrm>
                <a:off x="4468049" y="2562747"/>
                <a:ext cx="3261484" cy="1350365"/>
              </a:xfrm>
              <a:prstGeom prst="rect">
                <a:avLst/>
              </a:prstGeom>
              <a:solidFill>
                <a:schemeClr val="bg1"/>
              </a:solidFill>
              <a:ln w="63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600" b="1">
                    <a:solidFill>
                      <a:srgbClr val="000000"/>
                    </a:solidFill>
                    <a:latin typeface="Arial"/>
                    <a:ea typeface="Calibri"/>
                    <a:cs typeface="Arial"/>
                  </a:rPr>
                  <a:t>Low to Moderate Need Programs:</a:t>
                </a:r>
                <a:endParaRPr lang="en-US" sz="1600">
                  <a:solidFill>
                    <a:srgbClr val="FFFFFF"/>
                  </a:solidFill>
                  <a:latin typeface="Calibri"/>
                  <a:ea typeface="Calibri"/>
                  <a:cs typeface="Calibri"/>
                </a:endParaRPr>
              </a:p>
              <a:p>
                <a:pPr algn="ctr"/>
                <a:r>
                  <a:rPr lang="en-US" sz="1600" b="1">
                    <a:solidFill>
                      <a:srgbClr val="000000"/>
                    </a:solidFill>
                    <a:latin typeface="Arial"/>
                    <a:ea typeface="Calibri"/>
                    <a:cs typeface="Arial"/>
                  </a:rPr>
                  <a:t>$88.6M</a:t>
                </a:r>
              </a:p>
              <a:p>
                <a:pPr algn="ctr"/>
                <a:r>
                  <a:rPr lang="en-US" sz="1600">
                    <a:solidFill>
                      <a:srgbClr val="000000"/>
                    </a:solidFill>
                    <a:latin typeface="Arial"/>
                    <a:ea typeface="Calibri"/>
                    <a:cs typeface="Arial"/>
                  </a:rPr>
                  <a:t>~ 6% of FY26 DMH Spending</a:t>
                </a:r>
              </a:p>
            </p:txBody>
          </p:sp>
        </p:grpSp>
        <p:sp>
          <p:nvSpPr>
            <p:cNvPr id="14" name="Oval 13">
              <a:extLst>
                <a:ext uri="{FF2B5EF4-FFF2-40B4-BE49-F238E27FC236}">
                  <a16:creationId xmlns:a16="http://schemas.microsoft.com/office/drawing/2014/main" id="{48F04CE5-527A-3E1D-C3AE-F1C7A8D36EFB}"/>
                </a:ext>
              </a:extLst>
            </p:cNvPr>
            <p:cNvSpPr/>
            <p:nvPr/>
          </p:nvSpPr>
          <p:spPr>
            <a:xfrm>
              <a:off x="4093889" y="1956003"/>
              <a:ext cx="674207" cy="654837"/>
            </a:xfrm>
            <a:prstGeom prst="ellipse">
              <a:avLst/>
            </a:prstGeom>
            <a:solidFill>
              <a:schemeClr val="bg1"/>
            </a:solidFill>
            <a:ln w="1270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90B6E111-1CA3-FC67-722B-AF96D34AC86E}"/>
                </a:ext>
              </a:extLst>
            </p:cNvPr>
            <p:cNvPicPr>
              <a:picLocks noChangeAspect="1"/>
            </p:cNvPicPr>
            <p:nvPr/>
          </p:nvPicPr>
          <p:blipFill>
            <a:blip r:embed="rId2"/>
            <a:stretch>
              <a:fillRect/>
            </a:stretch>
          </p:blipFill>
          <p:spPr>
            <a:xfrm>
              <a:off x="4186116" y="2034965"/>
              <a:ext cx="478952" cy="505679"/>
            </a:xfrm>
            <a:prstGeom prst="rect">
              <a:avLst/>
            </a:prstGeom>
          </p:spPr>
        </p:pic>
      </p:grpSp>
      <p:sp>
        <p:nvSpPr>
          <p:cNvPr id="6" name="TextBox 5">
            <a:extLst>
              <a:ext uri="{FF2B5EF4-FFF2-40B4-BE49-F238E27FC236}">
                <a16:creationId xmlns:a16="http://schemas.microsoft.com/office/drawing/2014/main" id="{2765A6BE-FD2E-24DB-15F0-32DFFF479610}"/>
              </a:ext>
            </a:extLst>
          </p:cNvPr>
          <p:cNvSpPr txBox="1"/>
          <p:nvPr/>
        </p:nvSpPr>
        <p:spPr bwMode="auto">
          <a:xfrm>
            <a:off x="3386" y="6333287"/>
            <a:ext cx="10037373" cy="523220"/>
          </a:xfrm>
          <a:prstGeom prst="rect">
            <a:avLst/>
          </a:prstGeom>
          <a:no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76200" tIns="76200" rIns="76200" bIns="76200" numCol="1" spcCol="0" rtlCol="0" fromWordArt="0" anchor="ctr" anchorCtr="0" forceAA="0" compatLnSpc="1">
            <a:prstTxWarp prst="textNoShape">
              <a:avLst/>
            </a:prstTxWarp>
            <a:spAutoFit/>
          </a:bodyPr>
          <a:lstStyle/>
          <a:p>
            <a:r>
              <a:rPr lang="en-US" sz="1200" kern="0">
                <a:solidFill>
                  <a:srgbClr val="000000"/>
                </a:solidFill>
                <a:latin typeface="Arial"/>
                <a:cs typeface="Arial"/>
              </a:rPr>
              <a:t>Note: Per unit costs are high-level estimates intended only to demonstrate orders of magnitude of spending across DMH's continuum. They are not exact measures of fixed and variable costs per person or intervention. </a:t>
            </a:r>
            <a:endParaRPr lang="en-US" sz="1200" kern="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29462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A67851-AFA5-CF69-A7E7-AD1E9F0A70D9}"/>
            </a:ext>
          </a:extLst>
        </p:cNvPr>
        <p:cNvGrpSpPr/>
        <p:nvPr/>
      </p:nvGrpSpPr>
      <p:grpSpPr>
        <a:xfrm>
          <a:off x="0" y="0"/>
          <a:ext cx="0" cy="0"/>
          <a:chOff x="0" y="0"/>
          <a:chExt cx="0" cy="0"/>
        </a:xfrm>
      </p:grpSpPr>
      <p:sp>
        <p:nvSpPr>
          <p:cNvPr id="25" name="Rectangle 24">
            <a:extLst>
              <a:ext uri="{FF2B5EF4-FFF2-40B4-BE49-F238E27FC236}">
                <a16:creationId xmlns:a16="http://schemas.microsoft.com/office/drawing/2014/main" id="{D63FED9D-2AA0-3491-FD79-F83224D94F7E}"/>
              </a:ext>
            </a:extLst>
          </p:cNvPr>
          <p:cNvSpPr/>
          <p:nvPr/>
        </p:nvSpPr>
        <p:spPr>
          <a:xfrm>
            <a:off x="4576907" y="4911580"/>
            <a:ext cx="7231130" cy="1250633"/>
          </a:xfrm>
          <a:prstGeom prst="rect">
            <a:avLst/>
          </a:prstGeom>
          <a:solidFill>
            <a:schemeClr val="accent5">
              <a:lumMod val="20000"/>
              <a:lumOff val="80000"/>
            </a:schemeClr>
          </a:solidFill>
          <a:ln w="28575">
            <a:noFill/>
            <a:headEnd type="triangle"/>
            <a:tailEnd type="triangle"/>
          </a:ln>
        </p:spPr>
        <p:style>
          <a:lnRef idx="1">
            <a:schemeClr val="accent1"/>
          </a:lnRef>
          <a:fillRef idx="0">
            <a:schemeClr val="accent1"/>
          </a:fillRef>
          <a:effectRef idx="0">
            <a:schemeClr val="accent1"/>
          </a:effectRef>
          <a:fontRef idx="minor">
            <a:schemeClr val="tx1"/>
          </a:fontRef>
        </p:style>
        <p:txBody>
          <a:bodyPr lIns="91440" tIns="45720" rIns="91440" bIns="45720" rtlCol="0" anchor="ctr"/>
          <a:lstStyle/>
          <a:p>
            <a:pPr algn="ctr"/>
            <a:endParaRPr lang="en-US" sz="1600" b="1">
              <a:solidFill>
                <a:srgbClr val="FFFFFF"/>
              </a:solidFill>
              <a:latin typeface="Arial"/>
              <a:ea typeface="Calibri"/>
              <a:cs typeface="Arial"/>
            </a:endParaRPr>
          </a:p>
        </p:txBody>
      </p:sp>
      <p:cxnSp>
        <p:nvCxnSpPr>
          <p:cNvPr id="23" name="Straight Arrow Connector 22">
            <a:extLst>
              <a:ext uri="{FF2B5EF4-FFF2-40B4-BE49-F238E27FC236}">
                <a16:creationId xmlns:a16="http://schemas.microsoft.com/office/drawing/2014/main" id="{DB4922CF-CF3E-76AF-9DAC-D0F9891FF41A}"/>
              </a:ext>
            </a:extLst>
          </p:cNvPr>
          <p:cNvCxnSpPr/>
          <p:nvPr/>
        </p:nvCxnSpPr>
        <p:spPr>
          <a:xfrm flipV="1">
            <a:off x="3756070" y="1382966"/>
            <a:ext cx="798905" cy="1365688"/>
          </a:xfrm>
          <a:prstGeom prst="straightConnector1">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F24BA2AA-60D9-EEA0-B7B9-FD57BFF24967}"/>
              </a:ext>
            </a:extLst>
          </p:cNvPr>
          <p:cNvCxnSpPr>
            <a:cxnSpLocks/>
          </p:cNvCxnSpPr>
          <p:nvPr/>
        </p:nvCxnSpPr>
        <p:spPr>
          <a:xfrm>
            <a:off x="3756259" y="3959490"/>
            <a:ext cx="785745" cy="2186571"/>
          </a:xfrm>
          <a:prstGeom prst="straightConnector1">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1CD0837F-E1F7-050E-16CD-15B63E7710CB}"/>
              </a:ext>
            </a:extLst>
          </p:cNvPr>
          <p:cNvGrpSpPr/>
          <p:nvPr/>
        </p:nvGrpSpPr>
        <p:grpSpPr>
          <a:xfrm>
            <a:off x="4571850" y="1370046"/>
            <a:ext cx="7244662" cy="4801698"/>
            <a:chOff x="4842319" y="917771"/>
            <a:chExt cx="7244662" cy="4481916"/>
          </a:xfrm>
        </p:grpSpPr>
        <p:sp>
          <p:nvSpPr>
            <p:cNvPr id="12" name="Rectangle 11">
              <a:extLst>
                <a:ext uri="{FF2B5EF4-FFF2-40B4-BE49-F238E27FC236}">
                  <a16:creationId xmlns:a16="http://schemas.microsoft.com/office/drawing/2014/main" id="{78CEBBCE-17B0-F1E3-5CE7-25EB979B842E}"/>
                </a:ext>
              </a:extLst>
            </p:cNvPr>
            <p:cNvSpPr/>
            <p:nvPr/>
          </p:nvSpPr>
          <p:spPr>
            <a:xfrm>
              <a:off x="4851642" y="945189"/>
              <a:ext cx="7235339" cy="4454498"/>
            </a:xfrm>
            <a:prstGeom prst="rect">
              <a:avLst/>
            </a:prstGeom>
            <a:noFill/>
            <a:ln w="6350">
              <a:solidFill>
                <a:schemeClr val="tx2"/>
              </a:solidFill>
              <a:prstDash val="dash"/>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b"/>
            <a:lstStyle/>
            <a:p>
              <a:pPr marL="285750" indent="-285750">
                <a:buFont typeface="Arial"/>
                <a:buChar char="•"/>
              </a:pPr>
              <a:r>
                <a:rPr lang="en-US" sz="1400" b="1">
                  <a:solidFill>
                    <a:srgbClr val="000000"/>
                  </a:solidFill>
                  <a:latin typeface="Arial"/>
                  <a:ea typeface="Calibri"/>
                  <a:cs typeface="Arial"/>
                </a:rPr>
                <a:t>DMH Licensing Program</a:t>
              </a:r>
              <a:endParaRPr lang="en-US">
                <a:ea typeface="Calibri"/>
                <a:cs typeface="Calibri"/>
              </a:endParaRPr>
            </a:p>
            <a:p>
              <a:pPr marL="742950" lvl="1" indent="-285750">
                <a:buFont typeface="Arial"/>
                <a:buChar char="•"/>
              </a:pPr>
              <a:r>
                <a:rPr lang="en-US" sz="1400">
                  <a:solidFill>
                    <a:srgbClr val="000000"/>
                  </a:solidFill>
                  <a:latin typeface="Arial"/>
                  <a:ea typeface="Calibri"/>
                  <a:cs typeface="Arial"/>
                </a:rPr>
                <a:t>DMH regulates and licenses private psychiatric inpatient units and facilities, as well as Community Crisis Stabilization (CCS) services </a:t>
              </a:r>
            </a:p>
            <a:p>
              <a:pPr marL="742950" lvl="1" indent="-285750">
                <a:buFont typeface="Arial"/>
                <a:buChar char="•"/>
              </a:pPr>
              <a:r>
                <a:rPr lang="en-US" sz="1400" u="sng">
                  <a:solidFill>
                    <a:srgbClr val="000000"/>
                  </a:solidFill>
                  <a:latin typeface="Arial"/>
                  <a:ea typeface="Calibri"/>
                  <a:cs typeface="Arial"/>
                </a:rPr>
                <a:t>FY26 Budget</a:t>
              </a:r>
              <a:r>
                <a:rPr lang="en-US" sz="1400">
                  <a:solidFill>
                    <a:srgbClr val="000000"/>
                  </a:solidFill>
                  <a:latin typeface="Arial"/>
                  <a:ea typeface="Calibri"/>
                  <a:cs typeface="Arial"/>
                </a:rPr>
                <a:t>: $0.55M, or &lt;$5 per inpatient psychiatric admission</a:t>
              </a:r>
            </a:p>
            <a:p>
              <a:pPr marL="742950" lvl="1" indent="-285750">
                <a:buFont typeface="Arial"/>
                <a:buChar char="•"/>
              </a:pPr>
              <a:endParaRPr lang="en-US" sz="1400">
                <a:solidFill>
                  <a:srgbClr val="000000"/>
                </a:solidFill>
                <a:latin typeface="Arial"/>
                <a:ea typeface="Calibri"/>
                <a:cs typeface="Arial"/>
              </a:endParaRPr>
            </a:p>
            <a:p>
              <a:pPr marL="285750" indent="-285750">
                <a:buFont typeface="Arial" panose="020B0604020202020204" pitchFamily="34" charset="0"/>
                <a:buChar char="•"/>
              </a:pPr>
              <a:r>
                <a:rPr lang="en-US" sz="1400" b="1">
                  <a:solidFill>
                    <a:srgbClr val="000000"/>
                  </a:solidFill>
                  <a:latin typeface="Arial"/>
                  <a:ea typeface="Calibri"/>
                  <a:cs typeface="Arial"/>
                </a:rPr>
                <a:t>Court Evaluations and Jail Diversion</a:t>
              </a:r>
            </a:p>
            <a:p>
              <a:pPr marL="742950" indent="-285750">
                <a:buFont typeface="Arial" panose="020B0604020202020204" pitchFamily="34" charset="0"/>
                <a:buChar char="•"/>
              </a:pPr>
              <a:r>
                <a:rPr lang="en-US" sz="1400">
                  <a:solidFill>
                    <a:srgbClr val="000000"/>
                  </a:solidFill>
                  <a:latin typeface="Arial"/>
                  <a:ea typeface="Calibri"/>
                  <a:cs typeface="Arial"/>
                </a:rPr>
                <a:t>Court-based mental health assessments and consultations for persons facing court proceedings. (For many, assessments serve as the first clinical evaluation and opportunity to connect to mental health care in their lifetimes.) </a:t>
              </a:r>
            </a:p>
            <a:p>
              <a:pPr marL="742950" indent="-285750">
                <a:buFont typeface="Arial" panose="020B0604020202020204" pitchFamily="34" charset="0"/>
                <a:buChar char="•"/>
              </a:pPr>
              <a:r>
                <a:rPr lang="en-US" sz="1400">
                  <a:solidFill>
                    <a:srgbClr val="000000"/>
                  </a:solidFill>
                  <a:latin typeface="Arial"/>
                  <a:ea typeface="Calibri"/>
                  <a:cs typeface="Arial"/>
                </a:rPr>
                <a:t>Jail diversion offers alternatives to arrest and provides a connection to treatment for people with mental illness encountering police.  </a:t>
              </a:r>
              <a:endParaRPr lang="en-US"/>
            </a:p>
            <a:p>
              <a:pPr marL="1200150" lvl="1" indent="-285750">
                <a:buFont typeface="Arial" panose="020B0604020202020204" pitchFamily="34" charset="0"/>
                <a:buChar char="•"/>
              </a:pPr>
              <a:r>
                <a:rPr lang="en-US" sz="1400" u="sng">
                  <a:solidFill>
                    <a:srgbClr val="000000"/>
                  </a:solidFill>
                  <a:latin typeface="Arial"/>
                  <a:ea typeface="Calibri"/>
                  <a:cs typeface="Arial"/>
                </a:rPr>
                <a:t>FY26 Budget (Jail Diversion)</a:t>
              </a:r>
              <a:r>
                <a:rPr lang="en-US" sz="1400">
                  <a:solidFill>
                    <a:srgbClr val="000000"/>
                  </a:solidFill>
                  <a:latin typeface="Arial"/>
                  <a:ea typeface="Calibri"/>
                  <a:cs typeface="Arial"/>
                </a:rPr>
                <a:t>: $19.0M, or ~$620 per intervention</a:t>
              </a:r>
            </a:p>
            <a:p>
              <a:pPr marL="1200150" lvl="1" indent="-285750">
                <a:buFont typeface="Arial" panose="020B0604020202020204" pitchFamily="34" charset="0"/>
                <a:buChar char="•"/>
              </a:pPr>
              <a:endParaRPr lang="en-US" sz="1400">
                <a:solidFill>
                  <a:srgbClr val="000000"/>
                </a:solidFill>
                <a:latin typeface="Arial"/>
                <a:ea typeface="Calibri"/>
                <a:cs typeface="Arial"/>
              </a:endParaRPr>
            </a:p>
            <a:p>
              <a:pPr marL="285750" indent="-285750">
                <a:buFont typeface="Arial"/>
                <a:buChar char="•"/>
              </a:pPr>
              <a:r>
                <a:rPr lang="en-US" sz="1400" b="1">
                  <a:solidFill>
                    <a:srgbClr val="000000"/>
                  </a:solidFill>
                  <a:latin typeface="Arial"/>
                  <a:ea typeface="Calibri"/>
                  <a:cs typeface="Arial"/>
                </a:rPr>
                <a:t>Opportunity and Vision:</a:t>
              </a:r>
              <a:r>
                <a:rPr lang="en-US" sz="1400">
                  <a:solidFill>
                    <a:srgbClr val="000000"/>
                  </a:solidFill>
                  <a:latin typeface="Arial"/>
                  <a:ea typeface="Calibri"/>
                  <a:cs typeface="Arial"/>
                </a:rPr>
                <a:t> DMH seeks to strengthen its mental health delivery system leadership via key roles such as: </a:t>
              </a:r>
              <a:endParaRPr lang="en-US" sz="1400" b="1">
                <a:solidFill>
                  <a:srgbClr val="000000"/>
                </a:solidFill>
                <a:latin typeface="Arial"/>
                <a:ea typeface="Calibri"/>
                <a:cs typeface="Arial"/>
              </a:endParaRPr>
            </a:p>
            <a:p>
              <a:pPr marL="742950" lvl="1" indent="-285750">
                <a:buFont typeface="Arial"/>
                <a:buChar char="•"/>
              </a:pPr>
              <a:r>
                <a:rPr lang="en-US" sz="1400">
                  <a:solidFill>
                    <a:srgbClr val="000000"/>
                  </a:solidFill>
                  <a:latin typeface="Arial"/>
                  <a:ea typeface="Calibri"/>
                  <a:cs typeface="Arial"/>
                </a:rPr>
                <a:t>Convening stakeholders across public, private, and advocate sectors</a:t>
              </a:r>
            </a:p>
            <a:p>
              <a:pPr marL="742950" lvl="1" indent="-285750">
                <a:buFont typeface="Arial"/>
                <a:buChar char="•"/>
              </a:pPr>
              <a:r>
                <a:rPr lang="en-US" sz="1400">
                  <a:solidFill>
                    <a:srgbClr val="000000"/>
                  </a:solidFill>
                  <a:latin typeface="Arial"/>
                  <a:ea typeface="Calibri"/>
                  <a:cs typeface="Arial"/>
                </a:rPr>
                <a:t>Monitoring and advancing equitable access to mental health care and supports </a:t>
              </a:r>
            </a:p>
            <a:p>
              <a:pPr marL="742950" lvl="1" indent="-285750">
                <a:buFont typeface="Arial"/>
                <a:buChar char="•"/>
              </a:pPr>
              <a:r>
                <a:rPr lang="en-US" sz="1400">
                  <a:solidFill>
                    <a:srgbClr val="000000"/>
                  </a:solidFill>
                  <a:latin typeface="Arial"/>
                  <a:ea typeface="Calibri"/>
                  <a:cs typeface="Arial"/>
                </a:rPr>
                <a:t>Improving dissemination of evidence-based mental health practices</a:t>
              </a:r>
            </a:p>
          </p:txBody>
        </p:sp>
        <p:sp>
          <p:nvSpPr>
            <p:cNvPr id="2" name="Rectangle 1">
              <a:extLst>
                <a:ext uri="{FF2B5EF4-FFF2-40B4-BE49-F238E27FC236}">
                  <a16:creationId xmlns:a16="http://schemas.microsoft.com/office/drawing/2014/main" id="{8F1EE726-DA5A-A5E0-B701-F3EA72246969}"/>
                </a:ext>
              </a:extLst>
            </p:cNvPr>
            <p:cNvSpPr/>
            <p:nvPr/>
          </p:nvSpPr>
          <p:spPr>
            <a:xfrm>
              <a:off x="4842319" y="917771"/>
              <a:ext cx="7231130" cy="614164"/>
            </a:xfrm>
            <a:prstGeom prst="rect">
              <a:avLst/>
            </a:prstGeom>
            <a:solidFill>
              <a:schemeClr val="tx2"/>
            </a:solidFill>
            <a:ln w="28575">
              <a:noFill/>
              <a:headEnd type="triangle"/>
              <a:tailEnd type="triangle"/>
            </a:ln>
          </p:spPr>
          <p:style>
            <a:lnRef idx="1">
              <a:schemeClr val="accent1"/>
            </a:lnRef>
            <a:fillRef idx="0">
              <a:schemeClr val="accent1"/>
            </a:fillRef>
            <a:effectRef idx="0">
              <a:schemeClr val="accent1"/>
            </a:effectRef>
            <a:fontRef idx="minor">
              <a:schemeClr val="tx1"/>
            </a:fontRef>
          </p:style>
          <p:txBody>
            <a:bodyPr lIns="91440" tIns="45720" rIns="91440" bIns="45720" rtlCol="0" anchor="ctr"/>
            <a:lstStyle/>
            <a:p>
              <a:pPr algn="ctr"/>
              <a:r>
                <a:rPr lang="en-US" sz="1600" b="1">
                  <a:solidFill>
                    <a:srgbClr val="FFFFFF"/>
                  </a:solidFill>
                  <a:latin typeface="Arial"/>
                  <a:ea typeface="Calibri"/>
                  <a:cs typeface="Arial"/>
                </a:rPr>
                <a:t>Example DMH Programs for Low to Moderate Need Populations</a:t>
              </a:r>
              <a:endParaRPr lang="en-US" sz="1600">
                <a:ea typeface="Calibri"/>
                <a:cs typeface="Calibri"/>
              </a:endParaRPr>
            </a:p>
          </p:txBody>
        </p:sp>
      </p:grpSp>
      <p:grpSp>
        <p:nvGrpSpPr>
          <p:cNvPr id="20" name="Group 19">
            <a:extLst>
              <a:ext uri="{FF2B5EF4-FFF2-40B4-BE49-F238E27FC236}">
                <a16:creationId xmlns:a16="http://schemas.microsoft.com/office/drawing/2014/main" id="{741CA139-08B8-19A1-FA6B-4E16C7943DE5}"/>
              </a:ext>
            </a:extLst>
          </p:cNvPr>
          <p:cNvGrpSpPr/>
          <p:nvPr/>
        </p:nvGrpSpPr>
        <p:grpSpPr>
          <a:xfrm>
            <a:off x="166195" y="2241937"/>
            <a:ext cx="3629958" cy="3398668"/>
            <a:chOff x="4093889" y="1956003"/>
            <a:chExt cx="3629958" cy="3398668"/>
          </a:xfrm>
        </p:grpSpPr>
        <p:grpSp>
          <p:nvGrpSpPr>
            <p:cNvPr id="13" name="Group 12">
              <a:extLst>
                <a:ext uri="{FF2B5EF4-FFF2-40B4-BE49-F238E27FC236}">
                  <a16:creationId xmlns:a16="http://schemas.microsoft.com/office/drawing/2014/main" id="{E1FF1A48-5176-B4C7-05FA-28ECB719EABC}"/>
                </a:ext>
              </a:extLst>
            </p:cNvPr>
            <p:cNvGrpSpPr/>
            <p:nvPr/>
          </p:nvGrpSpPr>
          <p:grpSpPr>
            <a:xfrm>
              <a:off x="4462363" y="2396844"/>
              <a:ext cx="3261484" cy="2957827"/>
              <a:chOff x="4468049" y="2562747"/>
              <a:chExt cx="3261484" cy="2957827"/>
            </a:xfrm>
          </p:grpSpPr>
          <p:sp>
            <p:nvSpPr>
              <p:cNvPr id="17" name="Arrow: Down 16">
                <a:extLst>
                  <a:ext uri="{FF2B5EF4-FFF2-40B4-BE49-F238E27FC236}">
                    <a16:creationId xmlns:a16="http://schemas.microsoft.com/office/drawing/2014/main" id="{5AE26E5D-DF63-5CF8-6FDB-A8963340AC62}"/>
                  </a:ext>
                </a:extLst>
              </p:cNvPr>
              <p:cNvSpPr/>
              <p:nvPr/>
            </p:nvSpPr>
            <p:spPr>
              <a:xfrm>
                <a:off x="5793019" y="3920897"/>
                <a:ext cx="602873" cy="492695"/>
              </a:xfrm>
              <a:prstGeom prst="downArrow">
                <a:avLst/>
              </a:prstGeom>
              <a:solidFill>
                <a:schemeClr val="bg1"/>
              </a:solidFill>
              <a:ln w="63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a:latin typeface="Arial"/>
                  <a:cs typeface="Arial"/>
                </a:endParaRPr>
              </a:p>
            </p:txBody>
          </p:sp>
          <p:sp>
            <p:nvSpPr>
              <p:cNvPr id="18" name="Rectangle 17">
                <a:extLst>
                  <a:ext uri="{FF2B5EF4-FFF2-40B4-BE49-F238E27FC236}">
                    <a16:creationId xmlns:a16="http://schemas.microsoft.com/office/drawing/2014/main" id="{EB008DB1-AC58-9936-802A-EE722D86AB9A}"/>
                  </a:ext>
                </a:extLst>
              </p:cNvPr>
              <p:cNvSpPr/>
              <p:nvPr/>
            </p:nvSpPr>
            <p:spPr>
              <a:xfrm>
                <a:off x="4468049" y="4391501"/>
                <a:ext cx="3247564" cy="1129073"/>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a:solidFill>
                      <a:srgbClr val="FFFFFF"/>
                    </a:solidFill>
                    <a:latin typeface="Arial"/>
                    <a:ea typeface="Calibri"/>
                    <a:cs typeface="Arial"/>
                  </a:rPr>
                  <a:t>People with low to moderate levels of mental health needs</a:t>
                </a:r>
                <a:endParaRPr lang="en-US" sz="1600">
                  <a:latin typeface="Arial"/>
                  <a:cs typeface="Arial"/>
                </a:endParaRPr>
              </a:p>
            </p:txBody>
          </p:sp>
          <p:sp>
            <p:nvSpPr>
              <p:cNvPr id="19" name="Rectangle 18">
                <a:extLst>
                  <a:ext uri="{FF2B5EF4-FFF2-40B4-BE49-F238E27FC236}">
                    <a16:creationId xmlns:a16="http://schemas.microsoft.com/office/drawing/2014/main" id="{94BE584B-0D9F-AE55-51FC-BA9092AFDB2A}"/>
                  </a:ext>
                </a:extLst>
              </p:cNvPr>
              <p:cNvSpPr/>
              <p:nvPr/>
            </p:nvSpPr>
            <p:spPr>
              <a:xfrm>
                <a:off x="4468049" y="2562747"/>
                <a:ext cx="3261484" cy="1350365"/>
              </a:xfrm>
              <a:prstGeom prst="rect">
                <a:avLst/>
              </a:prstGeom>
              <a:solidFill>
                <a:schemeClr val="bg1"/>
              </a:solidFill>
              <a:ln w="63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600" b="1">
                    <a:solidFill>
                      <a:srgbClr val="000000"/>
                    </a:solidFill>
                    <a:latin typeface="Arial"/>
                    <a:ea typeface="Calibri"/>
                    <a:cs typeface="Arial"/>
                  </a:rPr>
                  <a:t>Low to Moderate Need Programs:</a:t>
                </a:r>
                <a:endParaRPr lang="en-US" sz="1600">
                  <a:solidFill>
                    <a:srgbClr val="FFFFFF"/>
                  </a:solidFill>
                  <a:latin typeface="Calibri"/>
                  <a:ea typeface="Calibri"/>
                  <a:cs typeface="Calibri"/>
                </a:endParaRPr>
              </a:p>
              <a:p>
                <a:pPr algn="ctr"/>
                <a:r>
                  <a:rPr lang="en-US" sz="1600" b="1">
                    <a:solidFill>
                      <a:srgbClr val="000000"/>
                    </a:solidFill>
                    <a:latin typeface="Arial"/>
                    <a:ea typeface="Calibri"/>
                    <a:cs typeface="Arial"/>
                  </a:rPr>
                  <a:t>$88.6M</a:t>
                </a:r>
              </a:p>
              <a:p>
                <a:pPr algn="ctr"/>
                <a:r>
                  <a:rPr lang="en-US" sz="1600">
                    <a:solidFill>
                      <a:srgbClr val="000000"/>
                    </a:solidFill>
                    <a:latin typeface="Arial"/>
                    <a:ea typeface="Calibri"/>
                    <a:cs typeface="Arial"/>
                  </a:rPr>
                  <a:t>~ 6% of FY26 DMH Spending</a:t>
                </a:r>
              </a:p>
            </p:txBody>
          </p:sp>
        </p:grpSp>
        <p:sp>
          <p:nvSpPr>
            <p:cNvPr id="14" name="Oval 13">
              <a:extLst>
                <a:ext uri="{FF2B5EF4-FFF2-40B4-BE49-F238E27FC236}">
                  <a16:creationId xmlns:a16="http://schemas.microsoft.com/office/drawing/2014/main" id="{D6F24ED1-FD9C-D478-2FF1-8181048C6F3C}"/>
                </a:ext>
              </a:extLst>
            </p:cNvPr>
            <p:cNvSpPr/>
            <p:nvPr/>
          </p:nvSpPr>
          <p:spPr>
            <a:xfrm>
              <a:off x="4093889" y="1956003"/>
              <a:ext cx="674207" cy="654837"/>
            </a:xfrm>
            <a:prstGeom prst="ellipse">
              <a:avLst/>
            </a:prstGeom>
            <a:solidFill>
              <a:schemeClr val="bg1"/>
            </a:solidFill>
            <a:ln w="1270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8106E966-F960-60F2-4CDB-AB128CBCF8A5}"/>
                </a:ext>
              </a:extLst>
            </p:cNvPr>
            <p:cNvPicPr>
              <a:picLocks noChangeAspect="1"/>
            </p:cNvPicPr>
            <p:nvPr/>
          </p:nvPicPr>
          <p:blipFill>
            <a:blip r:embed="rId2"/>
            <a:stretch>
              <a:fillRect/>
            </a:stretch>
          </p:blipFill>
          <p:spPr>
            <a:xfrm>
              <a:off x="4186116" y="2034965"/>
              <a:ext cx="478952" cy="505679"/>
            </a:xfrm>
            <a:prstGeom prst="rect">
              <a:avLst/>
            </a:prstGeom>
          </p:spPr>
        </p:pic>
      </p:grpSp>
      <p:sp>
        <p:nvSpPr>
          <p:cNvPr id="4" name="Title 1">
            <a:extLst>
              <a:ext uri="{FF2B5EF4-FFF2-40B4-BE49-F238E27FC236}">
                <a16:creationId xmlns:a16="http://schemas.microsoft.com/office/drawing/2014/main" id="{61215EBF-42EA-2FD4-D174-A8AEA5D71997}"/>
              </a:ext>
            </a:extLst>
          </p:cNvPr>
          <p:cNvSpPr txBox="1">
            <a:spLocks/>
          </p:cNvSpPr>
          <p:nvPr/>
        </p:nvSpPr>
        <p:spPr>
          <a:xfrm>
            <a:off x="170777" y="165780"/>
            <a:ext cx="11108411" cy="1107996"/>
          </a:xfrm>
          <a:prstGeom prst="rect">
            <a:avLst/>
          </a:prstGeom>
        </p:spPr>
        <p:txBody>
          <a:bodyPr vert="horz" wrap="square" lIns="0" tIns="0" rIns="0" bIns="0" rtlCol="0" anchor="ctr">
            <a:spAutoFit/>
          </a:bodyPr>
          <a:lst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a:lstStyle>
          <a:p>
            <a:r>
              <a:rPr lang="en-US" sz="2400">
                <a:latin typeface="Arial"/>
                <a:cs typeface="Arial"/>
              </a:rPr>
              <a:t>To benefit </a:t>
            </a:r>
            <a:r>
              <a:rPr lang="en-US" sz="2400">
                <a:solidFill>
                  <a:schemeClr val="tx2">
                    <a:lumMod val="25000"/>
                    <a:lumOff val="75000"/>
                  </a:schemeClr>
                </a:solidFill>
                <a:latin typeface="Arial"/>
                <a:cs typeface="Arial"/>
              </a:rPr>
              <a:t>residents with low to moderate mental health needs</a:t>
            </a:r>
            <a:r>
              <a:rPr lang="en-US" sz="2400">
                <a:latin typeface="Arial"/>
                <a:cs typeface="Arial"/>
              </a:rPr>
              <a:t>, DMH leads development of solutions to </a:t>
            </a:r>
            <a:r>
              <a:rPr lang="en-US" sz="2400">
                <a:solidFill>
                  <a:schemeClr val="tx2">
                    <a:lumMod val="25000"/>
                    <a:lumOff val="75000"/>
                  </a:schemeClr>
                </a:solidFill>
                <a:latin typeface="Arial"/>
                <a:cs typeface="Arial"/>
              </a:rPr>
              <a:t>systems-level mental health care challenges</a:t>
            </a:r>
            <a:r>
              <a:rPr lang="en-US" sz="2400">
                <a:latin typeface="Arial"/>
                <a:cs typeface="Arial"/>
              </a:rPr>
              <a:t> and operates programs critical to service delivery across the state. </a:t>
            </a:r>
            <a:endParaRPr lang="en-US" sz="2400">
              <a:solidFill>
                <a:schemeClr val="tx2">
                  <a:lumMod val="25000"/>
                  <a:lumOff val="75000"/>
                </a:schemeClr>
              </a:solidFill>
              <a:latin typeface="Arial"/>
              <a:cs typeface="Arial"/>
            </a:endParaRPr>
          </a:p>
        </p:txBody>
      </p:sp>
      <p:sp>
        <p:nvSpPr>
          <p:cNvPr id="8" name="TextBox 7">
            <a:extLst>
              <a:ext uri="{FF2B5EF4-FFF2-40B4-BE49-F238E27FC236}">
                <a16:creationId xmlns:a16="http://schemas.microsoft.com/office/drawing/2014/main" id="{C0F3EC50-0E6A-40DD-D150-9263BE595B09}"/>
              </a:ext>
            </a:extLst>
          </p:cNvPr>
          <p:cNvSpPr txBox="1"/>
          <p:nvPr/>
        </p:nvSpPr>
        <p:spPr bwMode="auto">
          <a:xfrm>
            <a:off x="3386" y="6333287"/>
            <a:ext cx="10037373" cy="523220"/>
          </a:xfrm>
          <a:prstGeom prst="rect">
            <a:avLst/>
          </a:prstGeom>
          <a:no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76200" tIns="76200" rIns="76200" bIns="76200" numCol="1" spcCol="0" rtlCol="0" fromWordArt="0" anchor="ctr" anchorCtr="0" forceAA="0" compatLnSpc="1">
            <a:prstTxWarp prst="textNoShape">
              <a:avLst/>
            </a:prstTxWarp>
            <a:spAutoFit/>
          </a:bodyPr>
          <a:lstStyle/>
          <a:p>
            <a:r>
              <a:rPr lang="en-US" sz="1200" kern="0">
                <a:solidFill>
                  <a:srgbClr val="000000"/>
                </a:solidFill>
                <a:latin typeface="Arial"/>
                <a:cs typeface="Arial"/>
              </a:rPr>
              <a:t>Note: Per unit costs are high-level estimates intended only to demonstrate orders of magnitude of spending across DMH's continuum. They are not exact measures of fixed and variable costs per person or intervention. </a:t>
            </a:r>
            <a:endParaRPr lang="en-US" sz="1200" kern="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03617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371D88-56F0-AD86-BE02-1EB56B8FA416}"/>
            </a:ext>
          </a:extLst>
        </p:cNvPr>
        <p:cNvGrpSpPr/>
        <p:nvPr/>
      </p:nvGrpSpPr>
      <p:grpSpPr>
        <a:xfrm>
          <a:off x="0" y="0"/>
          <a:ext cx="0" cy="0"/>
          <a:chOff x="0" y="0"/>
          <a:chExt cx="0" cy="0"/>
        </a:xfrm>
      </p:grpSpPr>
      <p:sp>
        <p:nvSpPr>
          <p:cNvPr id="32" name="Title 1">
            <a:extLst>
              <a:ext uri="{FF2B5EF4-FFF2-40B4-BE49-F238E27FC236}">
                <a16:creationId xmlns:a16="http://schemas.microsoft.com/office/drawing/2014/main" id="{DBCF432C-6943-EABF-4A41-A5980A9DC71F}"/>
              </a:ext>
            </a:extLst>
          </p:cNvPr>
          <p:cNvSpPr>
            <a:spLocks noGrp="1"/>
          </p:cNvSpPr>
          <p:nvPr>
            <p:ph type="title"/>
          </p:nvPr>
        </p:nvSpPr>
        <p:spPr>
          <a:xfrm>
            <a:off x="95956" y="30915"/>
            <a:ext cx="11379631" cy="1528989"/>
          </a:xfrm>
        </p:spPr>
        <p:txBody>
          <a:bodyPr/>
          <a:lstStyle/>
          <a:p>
            <a:r>
              <a:rPr lang="en-US" sz="2400">
                <a:latin typeface="Arial"/>
                <a:cs typeface="Arial"/>
              </a:rPr>
              <a:t>For </a:t>
            </a:r>
            <a:r>
              <a:rPr lang="en-US" sz="2400">
                <a:solidFill>
                  <a:schemeClr val="tx2">
                    <a:lumMod val="25000"/>
                    <a:lumOff val="75000"/>
                  </a:schemeClr>
                </a:solidFill>
                <a:latin typeface="Arial"/>
                <a:cs typeface="Arial"/>
              </a:rPr>
              <a:t>residents with complex, high levels of mental health need, </a:t>
            </a:r>
            <a:r>
              <a:rPr lang="en-US" sz="2400">
                <a:latin typeface="Arial"/>
                <a:cs typeface="Arial"/>
              </a:rPr>
              <a:t>DMH operates</a:t>
            </a:r>
            <a:r>
              <a:rPr lang="en-US" sz="2400">
                <a:solidFill>
                  <a:srgbClr val="FF0000"/>
                </a:solidFill>
                <a:latin typeface="Arial"/>
                <a:cs typeface="Arial"/>
              </a:rPr>
              <a:t> </a:t>
            </a:r>
            <a:r>
              <a:rPr lang="en-US" sz="2400">
                <a:latin typeface="Arial"/>
                <a:cs typeface="Arial"/>
              </a:rPr>
              <a:t>and oversees specialized treatment models</a:t>
            </a:r>
            <a:r>
              <a:rPr lang="en-US" sz="2400">
                <a:solidFill>
                  <a:srgbClr val="FF0000"/>
                </a:solidFill>
                <a:latin typeface="Arial"/>
                <a:cs typeface="Arial"/>
              </a:rPr>
              <a:t> </a:t>
            </a:r>
            <a:r>
              <a:rPr lang="en-US" sz="2400">
                <a:latin typeface="Arial"/>
                <a:cs typeface="Arial"/>
              </a:rPr>
              <a:t>encompassing community-based, inpatient, and outpatient settings. This care is</a:t>
            </a:r>
            <a:r>
              <a:rPr lang="en-US" sz="2400">
                <a:solidFill>
                  <a:srgbClr val="002960"/>
                </a:solidFill>
                <a:latin typeface="Arial"/>
                <a:cs typeface="Arial"/>
              </a:rPr>
              <a:t> </a:t>
            </a:r>
            <a:r>
              <a:rPr lang="en-US" sz="2400">
                <a:solidFill>
                  <a:schemeClr val="tx2">
                    <a:lumMod val="25000"/>
                    <a:lumOff val="75000"/>
                  </a:schemeClr>
                </a:solidFill>
                <a:latin typeface="Arial"/>
                <a:cs typeface="Arial"/>
              </a:rPr>
              <a:t>not available elsewhere in the mental health system. </a:t>
            </a:r>
          </a:p>
        </p:txBody>
      </p:sp>
      <p:cxnSp>
        <p:nvCxnSpPr>
          <p:cNvPr id="23" name="Straight Arrow Connector 22">
            <a:extLst>
              <a:ext uri="{FF2B5EF4-FFF2-40B4-BE49-F238E27FC236}">
                <a16:creationId xmlns:a16="http://schemas.microsoft.com/office/drawing/2014/main" id="{9167AD9C-E2E4-28DF-2489-6B2201F333B4}"/>
              </a:ext>
            </a:extLst>
          </p:cNvPr>
          <p:cNvCxnSpPr/>
          <p:nvPr/>
        </p:nvCxnSpPr>
        <p:spPr>
          <a:xfrm flipV="1">
            <a:off x="3631506" y="1367530"/>
            <a:ext cx="911092" cy="1225669"/>
          </a:xfrm>
          <a:prstGeom prst="straightConnector1">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0E06E040-119A-959D-3338-BC558724EDBB}"/>
              </a:ext>
            </a:extLst>
          </p:cNvPr>
          <p:cNvCxnSpPr>
            <a:cxnSpLocks/>
          </p:cNvCxnSpPr>
          <p:nvPr/>
        </p:nvCxnSpPr>
        <p:spPr>
          <a:xfrm>
            <a:off x="3644201" y="3881373"/>
            <a:ext cx="898124" cy="2712086"/>
          </a:xfrm>
          <a:prstGeom prst="straightConnector1">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B147E5AD-0145-4CEE-4173-78244340C783}"/>
              </a:ext>
            </a:extLst>
          </p:cNvPr>
          <p:cNvGrpSpPr/>
          <p:nvPr/>
        </p:nvGrpSpPr>
        <p:grpSpPr>
          <a:xfrm>
            <a:off x="4580621" y="1276241"/>
            <a:ext cx="7257686" cy="5335630"/>
            <a:chOff x="4580621" y="189533"/>
            <a:chExt cx="7257686" cy="5335630"/>
          </a:xfrm>
        </p:grpSpPr>
        <p:sp>
          <p:nvSpPr>
            <p:cNvPr id="12" name="Rectangle 11">
              <a:extLst>
                <a:ext uri="{FF2B5EF4-FFF2-40B4-BE49-F238E27FC236}">
                  <a16:creationId xmlns:a16="http://schemas.microsoft.com/office/drawing/2014/main" id="{5A6FD1D8-64A6-2C2D-7C36-2BC89E8A42AE}"/>
                </a:ext>
              </a:extLst>
            </p:cNvPr>
            <p:cNvSpPr/>
            <p:nvPr/>
          </p:nvSpPr>
          <p:spPr>
            <a:xfrm>
              <a:off x="4580621" y="196049"/>
              <a:ext cx="7250482" cy="5329114"/>
            </a:xfrm>
            <a:prstGeom prst="rect">
              <a:avLst/>
            </a:prstGeom>
            <a:noFill/>
            <a:ln w="6350">
              <a:solidFill>
                <a:schemeClr val="tx2"/>
              </a:solidFill>
              <a:prstDash val="dash"/>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b"/>
            <a:lstStyle/>
            <a:p>
              <a:pPr marL="285750" indent="-285750">
                <a:buFont typeface="Arial"/>
                <a:buChar char="•"/>
              </a:pPr>
              <a:r>
                <a:rPr lang="en-US" sz="1400" b="1">
                  <a:solidFill>
                    <a:srgbClr val="000000"/>
                  </a:solidFill>
                  <a:latin typeface="Arial"/>
                  <a:ea typeface="Calibri"/>
                  <a:cs typeface="Arial"/>
                </a:rPr>
                <a:t>Inpatient Services</a:t>
              </a:r>
            </a:p>
            <a:p>
              <a:pPr marL="742950" lvl="1" indent="-285750">
                <a:buFont typeface="Arial"/>
                <a:buChar char="•"/>
              </a:pPr>
              <a:r>
                <a:rPr lang="en-US" sz="1400">
                  <a:solidFill>
                    <a:srgbClr val="000000"/>
                  </a:solidFill>
                  <a:latin typeface="Arial"/>
                  <a:ea typeface="Calibri"/>
                  <a:cs typeface="Arial"/>
                </a:rPr>
                <a:t>DMH's Continuing Care Units (CCU) provide long-term inpatient psychiatric care in a 700+ bed system, including court-ordered mental health evaluation and treatment services</a:t>
              </a:r>
              <a:endParaRPr lang="en-US" sz="1400" u="sng">
                <a:solidFill>
                  <a:srgbClr val="000000"/>
                </a:solidFill>
                <a:latin typeface="Arial"/>
                <a:ea typeface="Calibri"/>
                <a:cs typeface="Arial"/>
              </a:endParaRPr>
            </a:p>
            <a:p>
              <a:pPr marL="1200150" lvl="2" indent="-285750">
                <a:buFont typeface="Arial"/>
                <a:buChar char="•"/>
              </a:pPr>
              <a:r>
                <a:rPr lang="en-US" sz="1400" u="sng">
                  <a:solidFill>
                    <a:srgbClr val="000000"/>
                  </a:solidFill>
                  <a:latin typeface="Arial"/>
                  <a:ea typeface="Calibri"/>
                  <a:cs typeface="Arial"/>
                </a:rPr>
                <a:t>FY26 Budget (CCU)</a:t>
              </a:r>
              <a:r>
                <a:rPr lang="en-US" sz="1400">
                  <a:solidFill>
                    <a:srgbClr val="000000"/>
                  </a:solidFill>
                  <a:latin typeface="Arial"/>
                  <a:ea typeface="Calibri"/>
                  <a:cs typeface="Arial"/>
                </a:rPr>
                <a:t>: $380.9M, or &gt;$380K per bed per year</a:t>
              </a:r>
              <a:endParaRPr lang="en-US" sz="1400" b="1">
                <a:solidFill>
                  <a:srgbClr val="000000"/>
                </a:solidFill>
                <a:latin typeface="Arial"/>
                <a:ea typeface="Calibri"/>
                <a:cs typeface="Arial"/>
              </a:endParaRPr>
            </a:p>
            <a:p>
              <a:pPr lvl="1"/>
              <a:endParaRPr lang="en-US" sz="1400">
                <a:solidFill>
                  <a:srgbClr val="000000"/>
                </a:solidFill>
                <a:latin typeface="Arial"/>
                <a:ea typeface="Calibri"/>
                <a:cs typeface="Arial"/>
              </a:endParaRPr>
            </a:p>
            <a:p>
              <a:pPr marL="285750" indent="-285750">
                <a:buFont typeface="Arial"/>
                <a:buChar char="•"/>
              </a:pPr>
              <a:r>
                <a:rPr lang="en-US" sz="1400" b="1">
                  <a:solidFill>
                    <a:srgbClr val="000000"/>
                  </a:solidFill>
                  <a:latin typeface="Arial"/>
                  <a:ea typeface="Calibri"/>
                  <a:cs typeface="Arial"/>
                </a:rPr>
                <a:t>Community and Outpatient Services</a:t>
              </a:r>
              <a:endParaRPr lang="en-US" sz="1400">
                <a:latin typeface="Arial"/>
                <a:ea typeface="Calibri"/>
                <a:cs typeface="Calibri"/>
              </a:endParaRPr>
            </a:p>
            <a:p>
              <a:pPr marL="742950" lvl="1" indent="-285750">
                <a:buFont typeface="Arial"/>
                <a:buChar char="•"/>
              </a:pPr>
              <a:r>
                <a:rPr lang="en-US" sz="1400">
                  <a:solidFill>
                    <a:srgbClr val="000000"/>
                  </a:solidFill>
                  <a:latin typeface="Arial"/>
                  <a:ea typeface="Calibri"/>
                  <a:cs typeface="Arial"/>
                </a:rPr>
                <a:t>Community-based comprehensive services for adults and youth with serious mental illness provided via multiple community treatment models, including: </a:t>
              </a:r>
            </a:p>
            <a:p>
              <a:pPr marL="1200150" lvl="2" indent="-285750">
                <a:buFont typeface="Arial"/>
                <a:buChar char="•"/>
              </a:pPr>
              <a:r>
                <a:rPr lang="en-US" sz="1200">
                  <a:solidFill>
                    <a:srgbClr val="000000"/>
                  </a:solidFill>
                  <a:latin typeface="Arial"/>
                  <a:ea typeface="Calibri"/>
                  <a:cs typeface="Arial"/>
                </a:rPr>
                <a:t>Group residential living programs, outreach teams with clinical support, respite programs, Program of Assertive Community Treatment (PACT), Intensive Home-based Therapeutic Care (IHBTC) for youth and families, and Intensive Community Services (ICS) for youth and families </a:t>
              </a:r>
              <a:endParaRPr lang="en-US" sz="1200">
                <a:latin typeface="Arial"/>
                <a:cs typeface="Arial"/>
              </a:endParaRPr>
            </a:p>
            <a:p>
              <a:pPr marL="1200150" lvl="2" indent="-285750">
                <a:buFont typeface="Arial"/>
                <a:buChar char="•"/>
              </a:pPr>
              <a:r>
                <a:rPr lang="en-US" sz="1400" u="sng">
                  <a:solidFill>
                    <a:srgbClr val="000000"/>
                  </a:solidFill>
                  <a:latin typeface="Arial"/>
                  <a:ea typeface="Calibri"/>
                  <a:cs typeface="Arial"/>
                </a:rPr>
                <a:t>FY26 Budget (Adult Community Clinical Services Program)</a:t>
              </a:r>
              <a:r>
                <a:rPr lang="en-US" sz="1400">
                  <a:solidFill>
                    <a:srgbClr val="000000"/>
                  </a:solidFill>
                  <a:latin typeface="Arial"/>
                  <a:ea typeface="Calibri"/>
                  <a:cs typeface="Arial"/>
                </a:rPr>
                <a:t>: $470M, or ~$46.2K per adult client served</a:t>
              </a:r>
            </a:p>
            <a:p>
              <a:pPr marL="742950" lvl="1" indent="-285750">
                <a:buFont typeface="Arial"/>
                <a:buChar char="•"/>
              </a:pPr>
              <a:r>
                <a:rPr lang="en-US" sz="1400">
                  <a:solidFill>
                    <a:srgbClr val="000000"/>
                  </a:solidFill>
                  <a:latin typeface="Arial"/>
                  <a:ea typeface="Calibri"/>
                  <a:cs typeface="Arial"/>
                </a:rPr>
                <a:t>Outpatient team-based comprehensive services for individuals with serious mental illness who also present with complex medical, substance use, or cognitive challenges. Specialized outpatient treatment interventions include:</a:t>
              </a:r>
            </a:p>
            <a:p>
              <a:pPr marL="1200150" lvl="2" indent="-285750">
                <a:buFont typeface="Arial"/>
                <a:buChar char="•"/>
              </a:pPr>
              <a:r>
                <a:rPr lang="en-US" sz="1200">
                  <a:solidFill>
                    <a:srgbClr val="000000"/>
                  </a:solidFill>
                  <a:latin typeface="Arial"/>
                  <a:ea typeface="Calibri"/>
                  <a:cs typeface="Arial"/>
                </a:rPr>
                <a:t>Coordinated Specialty Care (CSC) providing evidence-based early intervention and prevention, treatment models for schizophrenia, persistent suicidality, and aggression, outpatient services for individuals with complex, high-risk needs including problematic sexual behavior</a:t>
              </a:r>
            </a:p>
          </p:txBody>
        </p:sp>
        <p:sp>
          <p:nvSpPr>
            <p:cNvPr id="2" name="Rectangle 1">
              <a:extLst>
                <a:ext uri="{FF2B5EF4-FFF2-40B4-BE49-F238E27FC236}">
                  <a16:creationId xmlns:a16="http://schemas.microsoft.com/office/drawing/2014/main" id="{FF5D5B98-00D0-431D-040E-4F955B77BC30}"/>
                </a:ext>
              </a:extLst>
            </p:cNvPr>
            <p:cNvSpPr/>
            <p:nvPr/>
          </p:nvSpPr>
          <p:spPr>
            <a:xfrm>
              <a:off x="4583731" y="189533"/>
              <a:ext cx="7254576" cy="684502"/>
            </a:xfrm>
            <a:prstGeom prst="rect">
              <a:avLst/>
            </a:prstGeom>
            <a:solidFill>
              <a:schemeClr val="tx2"/>
            </a:solidFill>
            <a:ln w="28575">
              <a:noFill/>
              <a:headEnd type="triangle"/>
              <a:tailEnd type="triangle"/>
            </a:ln>
          </p:spPr>
          <p:style>
            <a:lnRef idx="1">
              <a:schemeClr val="accent1"/>
            </a:lnRef>
            <a:fillRef idx="0">
              <a:schemeClr val="accent1"/>
            </a:fillRef>
            <a:effectRef idx="0">
              <a:schemeClr val="accent1"/>
            </a:effectRef>
            <a:fontRef idx="minor">
              <a:schemeClr val="tx1"/>
            </a:fontRef>
          </p:style>
          <p:txBody>
            <a:bodyPr lIns="91440" tIns="45720" rIns="91440" bIns="45720" rtlCol="0" anchor="ctr"/>
            <a:lstStyle/>
            <a:p>
              <a:pPr algn="ctr"/>
              <a:r>
                <a:rPr lang="en-US" sz="1600" b="1">
                  <a:solidFill>
                    <a:srgbClr val="FFFFFF"/>
                  </a:solidFill>
                  <a:latin typeface="Arial"/>
                  <a:ea typeface="Calibri"/>
                  <a:cs typeface="Arial"/>
                </a:rPr>
                <a:t>Example Services in DMH's Specialized Care Continuum </a:t>
              </a:r>
            </a:p>
          </p:txBody>
        </p:sp>
      </p:grpSp>
      <p:grpSp>
        <p:nvGrpSpPr>
          <p:cNvPr id="10" name="Group 9">
            <a:extLst>
              <a:ext uri="{FF2B5EF4-FFF2-40B4-BE49-F238E27FC236}">
                <a16:creationId xmlns:a16="http://schemas.microsoft.com/office/drawing/2014/main" id="{79973547-713B-A556-84E8-6A0DE0C32213}"/>
              </a:ext>
            </a:extLst>
          </p:cNvPr>
          <p:cNvGrpSpPr/>
          <p:nvPr/>
        </p:nvGrpSpPr>
        <p:grpSpPr>
          <a:xfrm>
            <a:off x="100949" y="2178408"/>
            <a:ext cx="3598124" cy="3373104"/>
            <a:chOff x="7988556" y="1508479"/>
            <a:chExt cx="3598124" cy="3373104"/>
          </a:xfrm>
        </p:grpSpPr>
        <p:sp>
          <p:nvSpPr>
            <p:cNvPr id="4" name="Arrow: Down 3">
              <a:extLst>
                <a:ext uri="{FF2B5EF4-FFF2-40B4-BE49-F238E27FC236}">
                  <a16:creationId xmlns:a16="http://schemas.microsoft.com/office/drawing/2014/main" id="{23ED1376-15EF-62CF-DC6B-EE28B0B85238}"/>
                </a:ext>
              </a:extLst>
            </p:cNvPr>
            <p:cNvSpPr/>
            <p:nvPr/>
          </p:nvSpPr>
          <p:spPr>
            <a:xfrm>
              <a:off x="9661931" y="3263059"/>
              <a:ext cx="602873" cy="492695"/>
            </a:xfrm>
            <a:prstGeom prst="downArrow">
              <a:avLst/>
            </a:prstGeom>
            <a:solidFill>
              <a:schemeClr val="bg1"/>
            </a:solidFill>
            <a:ln w="63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a:latin typeface="Arial"/>
                <a:cs typeface="Arial"/>
              </a:endParaRPr>
            </a:p>
          </p:txBody>
        </p:sp>
        <p:sp>
          <p:nvSpPr>
            <p:cNvPr id="5" name="Rectangle 4">
              <a:extLst>
                <a:ext uri="{FF2B5EF4-FFF2-40B4-BE49-F238E27FC236}">
                  <a16:creationId xmlns:a16="http://schemas.microsoft.com/office/drawing/2014/main" id="{632C6119-5D00-2E08-C241-091DEB7B5BF9}"/>
                </a:ext>
              </a:extLst>
            </p:cNvPr>
            <p:cNvSpPr/>
            <p:nvPr/>
          </p:nvSpPr>
          <p:spPr>
            <a:xfrm>
              <a:off x="8331275" y="1926178"/>
              <a:ext cx="3254543" cy="1346717"/>
            </a:xfrm>
            <a:prstGeom prst="rect">
              <a:avLst/>
            </a:prstGeom>
            <a:solidFill>
              <a:schemeClr val="bg1"/>
            </a:solidFill>
            <a:ln w="63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600" b="1">
                  <a:solidFill>
                    <a:srgbClr val="000000"/>
                  </a:solidFill>
                  <a:latin typeface="Arial"/>
                  <a:ea typeface="Calibri"/>
                  <a:cs typeface="Arial"/>
                </a:rPr>
                <a:t>High Need Programs: </a:t>
              </a:r>
            </a:p>
            <a:p>
              <a:pPr algn="ctr"/>
              <a:r>
                <a:rPr lang="en-US" sz="1600" b="1">
                  <a:solidFill>
                    <a:srgbClr val="000000"/>
                  </a:solidFill>
                  <a:latin typeface="Arial"/>
                  <a:ea typeface="Calibri"/>
                  <a:cs typeface="Arial"/>
                </a:rPr>
                <a:t>$1.2B</a:t>
              </a:r>
            </a:p>
            <a:p>
              <a:pPr algn="ctr"/>
              <a:r>
                <a:rPr lang="en-US" sz="1600">
                  <a:solidFill>
                    <a:srgbClr val="000000"/>
                  </a:solidFill>
                  <a:latin typeface="Arial"/>
                  <a:ea typeface="Calibri"/>
                  <a:cs typeface="Arial"/>
                </a:rPr>
                <a:t>~ 92% of DMH Spending</a:t>
              </a:r>
            </a:p>
          </p:txBody>
        </p:sp>
        <p:sp>
          <p:nvSpPr>
            <p:cNvPr id="6" name="Rectangle 5">
              <a:extLst>
                <a:ext uri="{FF2B5EF4-FFF2-40B4-BE49-F238E27FC236}">
                  <a16:creationId xmlns:a16="http://schemas.microsoft.com/office/drawing/2014/main" id="{7024D4C9-61D9-F721-6A49-7E7B9E44184C}"/>
                </a:ext>
              </a:extLst>
            </p:cNvPr>
            <p:cNvSpPr/>
            <p:nvPr/>
          </p:nvSpPr>
          <p:spPr>
            <a:xfrm>
              <a:off x="8336961" y="3749351"/>
              <a:ext cx="3249719" cy="1132232"/>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a:solidFill>
                    <a:srgbClr val="FFFFFF"/>
                  </a:solidFill>
                  <a:latin typeface="Arial"/>
                  <a:ea typeface="Calibri"/>
                  <a:cs typeface="Arial"/>
                </a:rPr>
                <a:t>People with high levels of complex, serious mental health needs</a:t>
              </a:r>
              <a:endParaRPr lang="en-US" sz="1600">
                <a:latin typeface="Arial"/>
                <a:cs typeface="Arial"/>
              </a:endParaRPr>
            </a:p>
          </p:txBody>
        </p:sp>
        <p:sp>
          <p:nvSpPr>
            <p:cNvPr id="8" name="Oval 7">
              <a:extLst>
                <a:ext uri="{FF2B5EF4-FFF2-40B4-BE49-F238E27FC236}">
                  <a16:creationId xmlns:a16="http://schemas.microsoft.com/office/drawing/2014/main" id="{467425BE-2B68-68A9-4FFC-F374596F57D4}"/>
                </a:ext>
              </a:extLst>
            </p:cNvPr>
            <p:cNvSpPr/>
            <p:nvPr/>
          </p:nvSpPr>
          <p:spPr>
            <a:xfrm>
              <a:off x="7988556" y="1508479"/>
              <a:ext cx="674207" cy="654837"/>
            </a:xfrm>
            <a:prstGeom prst="ellipse">
              <a:avLst/>
            </a:prstGeom>
            <a:solidFill>
              <a:schemeClr val="bg1"/>
            </a:solidFill>
            <a:ln w="1270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258E9482-A87F-FA9F-0866-549CD8FC095C}"/>
                </a:ext>
              </a:extLst>
            </p:cNvPr>
            <p:cNvPicPr>
              <a:picLocks noChangeAspect="1"/>
            </p:cNvPicPr>
            <p:nvPr/>
          </p:nvPicPr>
          <p:blipFill>
            <a:blip r:embed="rId2"/>
            <a:stretch>
              <a:fillRect/>
            </a:stretch>
          </p:blipFill>
          <p:spPr>
            <a:xfrm>
              <a:off x="8145794" y="1555349"/>
              <a:ext cx="359392" cy="561607"/>
            </a:xfrm>
            <a:prstGeom prst="rect">
              <a:avLst/>
            </a:prstGeom>
          </p:spPr>
        </p:pic>
      </p:grpSp>
      <p:sp>
        <p:nvSpPr>
          <p:cNvPr id="14" name="TextBox 13">
            <a:extLst>
              <a:ext uri="{FF2B5EF4-FFF2-40B4-BE49-F238E27FC236}">
                <a16:creationId xmlns:a16="http://schemas.microsoft.com/office/drawing/2014/main" id="{74A017CD-0F72-0CED-E04E-DCCBC46FEAFE}"/>
              </a:ext>
            </a:extLst>
          </p:cNvPr>
          <p:cNvSpPr txBox="1"/>
          <p:nvPr/>
        </p:nvSpPr>
        <p:spPr bwMode="auto">
          <a:xfrm>
            <a:off x="3386" y="6070541"/>
            <a:ext cx="4292135" cy="830997"/>
          </a:xfrm>
          <a:prstGeom prst="rect">
            <a:avLst/>
          </a:prstGeom>
          <a:no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76200" tIns="76200" rIns="76200" bIns="76200" numCol="1" spcCol="0" rtlCol="0" fromWordArt="0" anchor="ctr" anchorCtr="0" forceAA="0" compatLnSpc="1">
            <a:prstTxWarp prst="textNoShape">
              <a:avLst/>
            </a:prstTxWarp>
            <a:spAutoFit/>
          </a:bodyPr>
          <a:lstStyle/>
          <a:p>
            <a:r>
              <a:rPr lang="en-US" sz="1100" kern="0">
                <a:solidFill>
                  <a:srgbClr val="000000"/>
                </a:solidFill>
                <a:latin typeface="Arial"/>
                <a:cs typeface="Arial"/>
              </a:rPr>
              <a:t>Note: Per unit costs are high-level estimates intended only to demonstrate orders of magnitude of spending across DMH's continuum. They are not exact measures of fixed and variable costs per person or intervention. </a:t>
            </a:r>
            <a:endParaRPr lang="en-US" sz="1100" kern="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520345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5060&quot;&gt;&lt;version val=&quot;28234&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yearfmt&gt;&lt;begin val=&quot;0&quot;/&gt;&lt;end val=&quot;4&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RcblEEfJJRA3Z_qO1pXbyg"/>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4pLtj0HGAYi3pzGzFC9CP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l.TcTX_dx.tdoQ_GivVBi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Yrm8S55baQtz7LEf4MoC1Q"/>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heme/theme1.xml><?xml version="1.0" encoding="utf-8"?>
<a:theme xmlns:a="http://schemas.openxmlformats.org/drawingml/2006/main" name="Office Theme">
  <a:themeElements>
    <a:clrScheme name="Strategy Team">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solidFill>
          <a:schemeClr val="accent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76200" tIns="76200" rIns="76200" bIns="76200" numCol="1" anchor="ctr" anchorCtr="0" compatLnSpc="1">
        <a:prstTxWarp prst="textNoShape">
          <a:avLst/>
        </a:prstTxWarp>
        <a:noAutofit/>
      </a:bodyPr>
      <a:lstStyle>
        <a:defPPr algn="l">
          <a:defRPr sz="1400" b="1" kern="0" dirty="0">
            <a:solidFill>
              <a:srgbClr val="000000"/>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blank" id="{77B4EB40-FD74-49B2-B1AF-FCF58089CFC1}" vid="{F3B15EA4-F373-45A9-9C4E-B18186F699C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2E5A22FBFC1D0418FF39BD92DE8CA7D" ma:contentTypeVersion="15" ma:contentTypeDescription="Create a new document." ma:contentTypeScope="" ma:versionID="f5d9d578785573ea25769407ceddce58">
  <xsd:schema xmlns:xsd="http://www.w3.org/2001/XMLSchema" xmlns:xs="http://www.w3.org/2001/XMLSchema" xmlns:p="http://schemas.microsoft.com/office/2006/metadata/properties" xmlns:ns2="21dc738b-c626-4e74-90f1-61c8a4636547" xmlns:ns3="92a47fd0-b856-4c69-9d81-875d3f008c62" targetNamespace="http://schemas.microsoft.com/office/2006/metadata/properties" ma:root="true" ma:fieldsID="d2a5e079bca2808f557c8fc385c79097" ns2:_="" ns3:_="">
    <xsd:import namespace="21dc738b-c626-4e74-90f1-61c8a4636547"/>
    <xsd:import namespace="92a47fd0-b856-4c69-9d81-875d3f008c6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dc738b-c626-4e74-90f1-61c8a463654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2a47fd0-b856-4c69-9d81-875d3f008c6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863e8153-b539-4e79-9eda-497c48cb0337}" ma:internalName="TaxCatchAll" ma:showField="CatchAllData" ma:web="92a47fd0-b856-4c69-9d81-875d3f008c6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1dc738b-c626-4e74-90f1-61c8a4636547">
      <Terms xmlns="http://schemas.microsoft.com/office/infopath/2007/PartnerControls"/>
    </lcf76f155ced4ddcb4097134ff3c332f>
    <TaxCatchAll xmlns="92a47fd0-b856-4c69-9d81-875d3f008c62" xsi:nil="true"/>
    <SharedWithUsers xmlns="92a47fd0-b856-4c69-9d81-875d3f008c62">
      <UserInfo>
        <DisplayName/>
        <AccountId xsi:nil="true"/>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6F2BB0F-FADB-4266-99F0-3E952BD433BD}">
  <ds:schemaRefs>
    <ds:schemaRef ds:uri="21dc738b-c626-4e74-90f1-61c8a4636547"/>
    <ds:schemaRef ds:uri="92a47fd0-b856-4c69-9d81-875d3f008c6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3F538206-8084-497A-8E4F-3A0DF60C9503}">
  <ds:schemaRefs>
    <ds:schemaRef ds:uri="21dc738b-c626-4e74-90f1-61c8a4636547"/>
    <ds:schemaRef ds:uri="92a47fd0-b856-4c69-9d81-875d3f008c6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1CED837D-9B1B-45B5-924F-519511064962}">
  <ds:schemaRefs>
    <ds:schemaRef ds:uri="http://schemas.microsoft.com/sharepoint/v3/contenttype/forms"/>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blank</Template>
  <Application>Microsoft Office PowerPoint</Application>
  <PresentationFormat>Widescreen</PresentationFormat>
  <Slides>8</Slides>
  <Notes>0</Notes>
  <HiddenSlides>0</HiddenSlide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Massachusetts Department of Mental Health  Agency Summary</vt:lpstr>
      <vt:lpstr>DMH works at all levels of the mental health system to ensure that people with mental health challenges can live meaningful and safe lives no matter their level of mental health need. </vt:lpstr>
      <vt:lpstr>PowerPoint Presentation</vt:lpstr>
      <vt:lpstr>FY26 Spending: DMH's investments in resources and services vary based on the intensity of the service and the size of the population served. </vt:lpstr>
      <vt:lpstr>DMH's population-level mental health programs seek to promote mental well-being, prevent mental illness, and advance knowledge about mental health. </vt:lpstr>
      <vt:lpstr>To benefit residents with low to moderate mental health needs, DMH provides flexible supports to complement existing care. These supports are typically not payor-reimbursed, so they are not limited by payment eligibility requirements. </vt:lpstr>
      <vt:lpstr>PowerPoint Presentation</vt:lpstr>
      <vt:lpstr>For residents with complex, high levels of mental health need, DMH operates and oversees specialized treatment models encompassing community-based, inpatient, and outpatient settings. This care is not available elsewhere in the mental health system. </vt:lpstr>
    </vt:vector>
  </TitlesOfParts>
  <Company>EOHHS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EOHHS PowerPoint Template</dc:title>
  <dc:creator>Rubel, Jeremy (EHS)</dc:creator>
  <cp:revision>13</cp:revision>
  <dcterms:created xsi:type="dcterms:W3CDTF">2020-02-28T12:40:34Z</dcterms:created>
  <dcterms:modified xsi:type="dcterms:W3CDTF">2026-01-07T12:57:23Z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0x01010092E5A22FBFC1D0418FF39BD92DE8CA7D</vt:lpwstr>
  </property>
  <property fmtid="{D5CDD505-2E9C-101B-9397-08002B2CF9AE}" pid="3" name="MediaServiceImageTags">
    <vt:lpwstr/>
  </property>
  <property fmtid="{D5CDD505-2E9C-101B-9397-08002B2CF9AE}" pid="4" name="Order">
    <vt:r8>105900</vt:r8>
  </property>
  <property fmtid="{D5CDD505-2E9C-101B-9397-08002B2CF9AE}" pid="5" name="ComplianceAssetId">
    <vt:lpwstr/>
  </property>
  <property fmtid="{D5CDD505-2E9C-101B-9397-08002B2CF9AE}" pid="6" name="_ExtendedDescription">
    <vt:lpwstr/>
  </property>
  <property fmtid="{D5CDD505-2E9C-101B-9397-08002B2CF9AE}" pid="7" name="TriggerFlowInfo">
    <vt:lpwstr/>
  </property>
</Properties>
</file>