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 id="2147483660" r:id="rId5"/>
  </p:sldMasterIdLst>
  <p:notesMasterIdLst>
    <p:notesMasterId r:id="rId17"/>
  </p:notesMasterIdLst>
  <p:sldIdLst>
    <p:sldId id="276" r:id="rId6"/>
    <p:sldId id="256" r:id="rId7"/>
    <p:sldId id="258" r:id="rId8"/>
    <p:sldId id="275" r:id="rId9"/>
    <p:sldId id="270" r:id="rId10"/>
    <p:sldId id="271" r:id="rId11"/>
    <p:sldId id="261" r:id="rId12"/>
    <p:sldId id="272" r:id="rId13"/>
    <p:sldId id="273" r:id="rId14"/>
    <p:sldId id="274"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DA"/>
    <a:srgbClr val="FFCC00"/>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0" autoAdjust="0"/>
    <p:restoredTop sz="94660"/>
  </p:normalViewPr>
  <p:slideViewPr>
    <p:cSldViewPr snapToGrid="0">
      <p:cViewPr varScale="1">
        <p:scale>
          <a:sx n="77" d="100"/>
          <a:sy n="77" d="100"/>
        </p:scale>
        <p:origin x="76" y="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B13FA-A13C-48AC-AAA1-F37C425E84D8}" type="datetimeFigureOut">
              <a:rPr lang="en-US" smtClean="0"/>
              <a:t>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C95EE-0AE0-4BCD-9458-036E1719606E}" type="slidenum">
              <a:rPr lang="en-US" smtClean="0"/>
              <a:t>‹#›</a:t>
            </a:fld>
            <a:endParaRPr lang="en-US" dirty="0"/>
          </a:p>
        </p:txBody>
      </p:sp>
    </p:spTree>
    <p:extLst>
      <p:ext uri="{BB962C8B-B14F-4D97-AF65-F5344CB8AC3E}">
        <p14:creationId xmlns:p14="http://schemas.microsoft.com/office/powerpoint/2010/main" val="162442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21C037A-04CC-44E2-A66D-E89D74414CCF}" type="datetime1">
              <a:rPr lang="en-US" smtClean="0"/>
              <a:t>1/5/2026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D96F5-972D-44C5-A3DE-3C68FBA8B378}"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9E946D7-F212-4C4F-9528-8798DAAB01A0}" type="datetime1">
              <a:rPr lang="en-US" smtClean="0"/>
              <a:t>1/5/2026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1C037A-04CC-44E2-A66D-E89D74414CCF}"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38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3D79B-B89F-4BB8-B702-C8734704387E}"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4606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D13A2A-65CA-48C4-BA6E-0F9179AA0B16}"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5310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00BC24-39BE-4F02-A042-7246215B2F2B}"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0290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CA63F2-4078-4F95-B15A-68324EDFE12D}" type="datetime1">
              <a:rPr lang="en-US" smtClean="0"/>
              <a:t>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1404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7C0020-48F4-4826-9727-D4DD18D972E5}" type="datetime1">
              <a:rPr lang="en-US" smtClean="0"/>
              <a:t>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2787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B2E79-7585-4878-9D60-492C7F405C42}" type="datetime1">
              <a:rPr lang="en-US" smtClean="0"/>
              <a:t>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382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A2498-2427-4F6E-BF1D-319CC7291B7F}"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5535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3D79B-B89F-4BB8-B702-C8734704387E}"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9CCD3D-EE89-4384-99AD-F50CC9A8D076}"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0119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AD96F5-972D-44C5-A3DE-3C68FBA8B378}"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4675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E946D7-F212-4C4F-9528-8798DAAB01A0}" type="datetime1">
              <a:rPr lang="en-US" smtClean="0"/>
              <a:t>1/5/2026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198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ED13A2A-65CA-48C4-BA6E-0F9179AA0B16}" type="datetime1">
              <a:rPr lang="en-US" smtClean="0"/>
              <a:t>1/5/2026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00BC24-39BE-4F02-A042-7246215B2F2B}"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CA63F2-4078-4F95-B15A-68324EDFE12D}" type="datetime1">
              <a:rPr lang="en-US" smtClean="0"/>
              <a:t>1/5/2026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7C0020-48F4-4826-9727-D4DD18D972E5}" type="datetime1">
              <a:rPr lang="en-US" smtClean="0"/>
              <a:t>1/5/2026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B2E79-7585-4878-9D60-492C7F405C42}" type="datetime1">
              <a:rPr lang="en-US" smtClean="0"/>
              <a:t>1/5/2026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08A2498-2427-4F6E-BF1D-319CC7291B7F}" type="datetime1">
              <a:rPr lang="en-US" smtClean="0"/>
              <a:t>1/5/2026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9CCD3D-EE89-4384-99AD-F50CC9A8D076}" type="datetime1">
              <a:rPr lang="en-US" smtClean="0"/>
              <a:t>1/5/2026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A04AF9F-0BF7-4EEB-9B51-1112FEDE6340}" type="datetime1">
              <a:rPr lang="en-US" smtClean="0"/>
              <a:t>1/5/2026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4AF9F-0BF7-4EEB-9B51-1112FEDE6340}" type="datetime1">
              <a:rPr lang="en-US" smtClean="0"/>
              <a:t>1/5/2026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6764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5DA"/>
        </a:solidFill>
        <a:effectLst/>
      </p:bgPr>
    </p:bg>
    <p:spTree>
      <p:nvGrpSpPr>
        <p:cNvPr id="1" name=""/>
        <p:cNvGrpSpPr/>
        <p:nvPr/>
      </p:nvGrpSpPr>
      <p:grpSpPr>
        <a:xfrm>
          <a:off x="0" y="0"/>
          <a:ext cx="0" cy="0"/>
          <a:chOff x="0" y="0"/>
          <a:chExt cx="0" cy="0"/>
        </a:xfrm>
      </p:grpSpPr>
      <p:pic>
        <p:nvPicPr>
          <p:cNvPr id="9" name="Picture 8" descr="A black and white background&#10;&#10;AI-generated content may be incorrect.">
            <a:extLst>
              <a:ext uri="{FF2B5EF4-FFF2-40B4-BE49-F238E27FC236}">
                <a16:creationId xmlns:a16="http://schemas.microsoft.com/office/drawing/2014/main" id="{1BDFD49D-22A3-0BB8-F9B1-CFB626985EEF}"/>
              </a:ext>
            </a:extLst>
          </p:cNvPr>
          <p:cNvPicPr>
            <a:picLocks noChangeAspect="1"/>
          </p:cNvPicPr>
          <p:nvPr/>
        </p:nvPicPr>
        <p:blipFill>
          <a:blip r:embed="rId2"/>
          <a:stretch>
            <a:fillRect/>
          </a:stretch>
        </p:blipFill>
        <p:spPr>
          <a:xfrm>
            <a:off x="2188319" y="79744"/>
            <a:ext cx="4476750" cy="1143000"/>
          </a:xfrm>
          <a:prstGeom prst="rect">
            <a:avLst/>
          </a:prstGeom>
        </p:spPr>
      </p:pic>
      <p:pic>
        <p:nvPicPr>
          <p:cNvPr id="12" name="Picture 11" descr="A white and black image of a dome&#10;&#10;AI-generated content may be incorrect.">
            <a:extLst>
              <a:ext uri="{FF2B5EF4-FFF2-40B4-BE49-F238E27FC236}">
                <a16:creationId xmlns:a16="http://schemas.microsoft.com/office/drawing/2014/main" id="{ECC21662-3AF2-12F2-F14F-61B35E27F8AE}"/>
              </a:ext>
            </a:extLst>
          </p:cNvPr>
          <p:cNvPicPr>
            <a:picLocks noChangeAspect="1"/>
          </p:cNvPicPr>
          <p:nvPr/>
        </p:nvPicPr>
        <p:blipFill>
          <a:blip r:embed="rId3"/>
          <a:srcRect b="2692"/>
          <a:stretch>
            <a:fillRect/>
          </a:stretch>
        </p:blipFill>
        <p:spPr>
          <a:xfrm>
            <a:off x="1524000" y="164808"/>
            <a:ext cx="5684172" cy="6693192"/>
          </a:xfrm>
          <a:prstGeom prst="rect">
            <a:avLst/>
          </a:prstGeom>
        </p:spPr>
      </p:pic>
      <p:grpSp>
        <p:nvGrpSpPr>
          <p:cNvPr id="15" name="Group 14">
            <a:extLst>
              <a:ext uri="{FF2B5EF4-FFF2-40B4-BE49-F238E27FC236}">
                <a16:creationId xmlns:a16="http://schemas.microsoft.com/office/drawing/2014/main" id="{7C7E5835-199D-D924-921F-CE06BF51507F}"/>
              </a:ext>
            </a:extLst>
          </p:cNvPr>
          <p:cNvGrpSpPr/>
          <p:nvPr/>
        </p:nvGrpSpPr>
        <p:grpSpPr>
          <a:xfrm>
            <a:off x="6131046" y="2634221"/>
            <a:ext cx="4125188" cy="2078859"/>
            <a:chOff x="4607046" y="2198281"/>
            <a:chExt cx="4125188" cy="2078859"/>
          </a:xfrm>
        </p:grpSpPr>
        <p:pic>
          <p:nvPicPr>
            <p:cNvPr id="7" name="Picture 6" descr="A black background with white text&#10;&#10;AI-generated content may be incorrect.">
              <a:extLst>
                <a:ext uri="{FF2B5EF4-FFF2-40B4-BE49-F238E27FC236}">
                  <a16:creationId xmlns:a16="http://schemas.microsoft.com/office/drawing/2014/main" id="{AA356D7D-030B-91BD-09BD-B8598FC3C162}"/>
                </a:ext>
              </a:extLst>
            </p:cNvPr>
            <p:cNvPicPr>
              <a:picLocks noChangeAspect="1"/>
            </p:cNvPicPr>
            <p:nvPr/>
          </p:nvPicPr>
          <p:blipFill>
            <a:blip r:embed="rId4"/>
            <a:stretch>
              <a:fillRect/>
            </a:stretch>
          </p:blipFill>
          <p:spPr>
            <a:xfrm>
              <a:off x="5603358" y="3645918"/>
              <a:ext cx="2083982" cy="631222"/>
            </a:xfrm>
            <a:prstGeom prst="rect">
              <a:avLst/>
            </a:prstGeom>
          </p:spPr>
        </p:pic>
        <p:pic>
          <p:nvPicPr>
            <p:cNvPr id="14" name="Picture 13" descr="A black background with white text&#10;&#10;AI-generated content may be incorrect.">
              <a:extLst>
                <a:ext uri="{FF2B5EF4-FFF2-40B4-BE49-F238E27FC236}">
                  <a16:creationId xmlns:a16="http://schemas.microsoft.com/office/drawing/2014/main" id="{6E5DD4E0-8DB8-C25C-DF49-F3CBE64550CE}"/>
                </a:ext>
              </a:extLst>
            </p:cNvPr>
            <p:cNvPicPr>
              <a:picLocks noChangeAspect="1"/>
            </p:cNvPicPr>
            <p:nvPr/>
          </p:nvPicPr>
          <p:blipFill>
            <a:blip r:embed="rId5"/>
            <a:stretch>
              <a:fillRect/>
            </a:stretch>
          </p:blipFill>
          <p:spPr>
            <a:xfrm>
              <a:off x="4607046" y="2198281"/>
              <a:ext cx="4125188" cy="1230719"/>
            </a:xfrm>
            <a:prstGeom prst="rect">
              <a:avLst/>
            </a:prstGeom>
          </p:spPr>
        </p:pic>
      </p:grpSp>
    </p:spTree>
    <p:extLst>
      <p:ext uri="{BB962C8B-B14F-4D97-AF65-F5344CB8AC3E}">
        <p14:creationId xmlns:p14="http://schemas.microsoft.com/office/powerpoint/2010/main" val="274858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046E-5988-4429-8D2E-408FAB052841}"/>
              </a:ext>
            </a:extLst>
          </p:cNvPr>
          <p:cNvSpPr>
            <a:spLocks noGrp="1"/>
          </p:cNvSpPr>
          <p:nvPr>
            <p:ph type="ctrTitle"/>
          </p:nvPr>
        </p:nvSpPr>
        <p:spPr>
          <a:xfrm>
            <a:off x="599225" y="3985304"/>
            <a:ext cx="10993549" cy="1475013"/>
          </a:xfrm>
        </p:spPr>
        <p:txBody>
          <a:bodyPr anchor="ctr">
            <a:normAutofit/>
          </a:bodyPr>
          <a:lstStyle/>
          <a:p>
            <a:pPr algn="ctr"/>
            <a:r>
              <a:rPr lang="en-US" sz="5400" dirty="0">
                <a:solidFill>
                  <a:schemeClr val="bg1"/>
                </a:solidFill>
              </a:rPr>
              <a:t>Questions?</a:t>
            </a:r>
            <a:endParaRPr lang="en-US" sz="4800" dirty="0">
              <a:solidFill>
                <a:schemeClr val="bg1"/>
              </a:solidFill>
            </a:endParaRPr>
          </a:p>
        </p:txBody>
      </p:sp>
      <p:pic>
        <p:nvPicPr>
          <p:cNvPr id="1026" name="Picture 2">
            <a:extLst>
              <a:ext uri="{FF2B5EF4-FFF2-40B4-BE49-F238E27FC236}">
                <a16:creationId xmlns:a16="http://schemas.microsoft.com/office/drawing/2014/main" id="{15FA22A4-C288-41B5-B3E2-F915B26C0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4" y="759801"/>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1B0993-8474-4D52-B042-B6226F1C3E9F}"/>
              </a:ext>
            </a:extLst>
          </p:cNvPr>
          <p:cNvSpPr txBox="1"/>
          <p:nvPr/>
        </p:nvSpPr>
        <p:spPr>
          <a:xfrm>
            <a:off x="1624369" y="772927"/>
            <a:ext cx="5372177" cy="830997"/>
          </a:xfrm>
          <a:prstGeom prst="rect">
            <a:avLst/>
          </a:prstGeom>
          <a:noFill/>
        </p:spPr>
        <p:txBody>
          <a:bodyPr wrap="square" rtlCol="0">
            <a:spAutoFit/>
          </a:bodyPr>
          <a:lstStyle/>
          <a:p>
            <a:r>
              <a:rPr lang="en-US" sz="1600" dirty="0"/>
              <a:t>Senator Cindy F.  Friedman</a:t>
            </a:r>
          </a:p>
          <a:p>
            <a:r>
              <a:rPr lang="en-US" sz="1600" dirty="0"/>
              <a:t>Chair, Joint Committee on Health Care Financing</a:t>
            </a:r>
          </a:p>
          <a:p>
            <a:r>
              <a:rPr lang="en-US" sz="1600" dirty="0"/>
              <a:t>Fourth Middlesex District</a:t>
            </a:r>
          </a:p>
        </p:txBody>
      </p:sp>
    </p:spTree>
    <p:extLst>
      <p:ext uri="{BB962C8B-B14F-4D97-AF65-F5344CB8AC3E}">
        <p14:creationId xmlns:p14="http://schemas.microsoft.com/office/powerpoint/2010/main" val="404024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5DA"/>
        </a:solidFill>
        <a:effectLst/>
      </p:bgPr>
    </p:bg>
    <p:spTree>
      <p:nvGrpSpPr>
        <p:cNvPr id="1" name="">
          <a:extLst>
            <a:ext uri="{FF2B5EF4-FFF2-40B4-BE49-F238E27FC236}">
              <a16:creationId xmlns:a16="http://schemas.microsoft.com/office/drawing/2014/main" id="{CA8E58CB-75D9-E26B-974E-738B2D2A1206}"/>
            </a:ext>
          </a:extLst>
        </p:cNvPr>
        <p:cNvGrpSpPr/>
        <p:nvPr/>
      </p:nvGrpSpPr>
      <p:grpSpPr>
        <a:xfrm>
          <a:off x="0" y="0"/>
          <a:ext cx="0" cy="0"/>
          <a:chOff x="0" y="0"/>
          <a:chExt cx="0" cy="0"/>
        </a:xfrm>
      </p:grpSpPr>
      <p:pic>
        <p:nvPicPr>
          <p:cNvPr id="9" name="Picture 8" descr="A black and white background&#10;&#10;AI-generated content may be incorrect.">
            <a:extLst>
              <a:ext uri="{FF2B5EF4-FFF2-40B4-BE49-F238E27FC236}">
                <a16:creationId xmlns:a16="http://schemas.microsoft.com/office/drawing/2014/main" id="{8B6CA28E-9144-147E-EBA6-588FB483569E}"/>
              </a:ext>
            </a:extLst>
          </p:cNvPr>
          <p:cNvPicPr>
            <a:picLocks noChangeAspect="1"/>
          </p:cNvPicPr>
          <p:nvPr/>
        </p:nvPicPr>
        <p:blipFill>
          <a:blip r:embed="rId2"/>
          <a:stretch>
            <a:fillRect/>
          </a:stretch>
        </p:blipFill>
        <p:spPr>
          <a:xfrm>
            <a:off x="2188319" y="79744"/>
            <a:ext cx="4476750" cy="1143000"/>
          </a:xfrm>
          <a:prstGeom prst="rect">
            <a:avLst/>
          </a:prstGeom>
        </p:spPr>
      </p:pic>
      <p:pic>
        <p:nvPicPr>
          <p:cNvPr id="12" name="Picture 11" descr="A white and black image of a dome&#10;&#10;AI-generated content may be incorrect.">
            <a:extLst>
              <a:ext uri="{FF2B5EF4-FFF2-40B4-BE49-F238E27FC236}">
                <a16:creationId xmlns:a16="http://schemas.microsoft.com/office/drawing/2014/main" id="{653B4BA2-0674-2DC8-7C01-F5A76A869F94}"/>
              </a:ext>
            </a:extLst>
          </p:cNvPr>
          <p:cNvPicPr>
            <a:picLocks noChangeAspect="1"/>
          </p:cNvPicPr>
          <p:nvPr/>
        </p:nvPicPr>
        <p:blipFill>
          <a:blip r:embed="rId3"/>
          <a:srcRect b="2692"/>
          <a:stretch>
            <a:fillRect/>
          </a:stretch>
        </p:blipFill>
        <p:spPr>
          <a:xfrm>
            <a:off x="1524000" y="164808"/>
            <a:ext cx="5684172" cy="6693192"/>
          </a:xfrm>
          <a:prstGeom prst="rect">
            <a:avLst/>
          </a:prstGeom>
        </p:spPr>
      </p:pic>
      <p:grpSp>
        <p:nvGrpSpPr>
          <p:cNvPr id="15" name="Group 14">
            <a:extLst>
              <a:ext uri="{FF2B5EF4-FFF2-40B4-BE49-F238E27FC236}">
                <a16:creationId xmlns:a16="http://schemas.microsoft.com/office/drawing/2014/main" id="{443E319F-6137-C379-D0AA-0968672EF4C8}"/>
              </a:ext>
            </a:extLst>
          </p:cNvPr>
          <p:cNvGrpSpPr/>
          <p:nvPr/>
        </p:nvGrpSpPr>
        <p:grpSpPr>
          <a:xfrm>
            <a:off x="6131046" y="2634221"/>
            <a:ext cx="4125188" cy="2078859"/>
            <a:chOff x="4607046" y="2198281"/>
            <a:chExt cx="4125188" cy="2078859"/>
          </a:xfrm>
        </p:grpSpPr>
        <p:pic>
          <p:nvPicPr>
            <p:cNvPr id="7" name="Picture 6" descr="A black background with white text&#10;&#10;AI-generated content may be incorrect.">
              <a:extLst>
                <a:ext uri="{FF2B5EF4-FFF2-40B4-BE49-F238E27FC236}">
                  <a16:creationId xmlns:a16="http://schemas.microsoft.com/office/drawing/2014/main" id="{010A47CE-755B-2933-5ADD-E5737FE73CC7}"/>
                </a:ext>
              </a:extLst>
            </p:cNvPr>
            <p:cNvPicPr>
              <a:picLocks noChangeAspect="1"/>
            </p:cNvPicPr>
            <p:nvPr/>
          </p:nvPicPr>
          <p:blipFill>
            <a:blip r:embed="rId4"/>
            <a:stretch>
              <a:fillRect/>
            </a:stretch>
          </p:blipFill>
          <p:spPr>
            <a:xfrm>
              <a:off x="5603358" y="3645918"/>
              <a:ext cx="2083982" cy="631222"/>
            </a:xfrm>
            <a:prstGeom prst="rect">
              <a:avLst/>
            </a:prstGeom>
          </p:spPr>
        </p:pic>
        <p:pic>
          <p:nvPicPr>
            <p:cNvPr id="14" name="Picture 13" descr="A black background with white text&#10;&#10;AI-generated content may be incorrect.">
              <a:extLst>
                <a:ext uri="{FF2B5EF4-FFF2-40B4-BE49-F238E27FC236}">
                  <a16:creationId xmlns:a16="http://schemas.microsoft.com/office/drawing/2014/main" id="{FEB4DA0F-372C-945B-4E4F-4DF2DD6ECFB0}"/>
                </a:ext>
              </a:extLst>
            </p:cNvPr>
            <p:cNvPicPr>
              <a:picLocks noChangeAspect="1"/>
            </p:cNvPicPr>
            <p:nvPr/>
          </p:nvPicPr>
          <p:blipFill>
            <a:blip r:embed="rId5"/>
            <a:stretch>
              <a:fillRect/>
            </a:stretch>
          </p:blipFill>
          <p:spPr>
            <a:xfrm>
              <a:off x="4607046" y="2198281"/>
              <a:ext cx="4125188" cy="1230719"/>
            </a:xfrm>
            <a:prstGeom prst="rect">
              <a:avLst/>
            </a:prstGeom>
          </p:spPr>
        </p:pic>
      </p:grpSp>
    </p:spTree>
    <p:extLst>
      <p:ext uri="{BB962C8B-B14F-4D97-AF65-F5344CB8AC3E}">
        <p14:creationId xmlns:p14="http://schemas.microsoft.com/office/powerpoint/2010/main" val="206492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046E-5988-4429-8D2E-408FAB052841}"/>
              </a:ext>
            </a:extLst>
          </p:cNvPr>
          <p:cNvSpPr>
            <a:spLocks noGrp="1"/>
          </p:cNvSpPr>
          <p:nvPr>
            <p:ph type="ctrTitle"/>
          </p:nvPr>
        </p:nvSpPr>
        <p:spPr>
          <a:xfrm>
            <a:off x="599225" y="3985304"/>
            <a:ext cx="10993549" cy="1475013"/>
          </a:xfrm>
        </p:spPr>
        <p:txBody>
          <a:bodyPr anchor="ctr">
            <a:normAutofit/>
          </a:bodyPr>
          <a:lstStyle/>
          <a:p>
            <a:pPr algn="ctr"/>
            <a:r>
              <a:rPr lang="en-US" sz="4000" dirty="0">
                <a:solidFill>
                  <a:schemeClr val="bg1"/>
                </a:solidFill>
              </a:rPr>
              <a:t>Massachusetts Health Policy Forum ANNUAL Student Forum</a:t>
            </a:r>
            <a:endParaRPr lang="en-US" dirty="0">
              <a:solidFill>
                <a:schemeClr val="bg1"/>
              </a:solidFill>
            </a:endParaRPr>
          </a:p>
        </p:txBody>
      </p:sp>
      <p:sp>
        <p:nvSpPr>
          <p:cNvPr id="3" name="Subtitle 2">
            <a:extLst>
              <a:ext uri="{FF2B5EF4-FFF2-40B4-BE49-F238E27FC236}">
                <a16:creationId xmlns:a16="http://schemas.microsoft.com/office/drawing/2014/main" id="{DC4656F8-0A57-4855-B4B2-42285DBDC61C}"/>
              </a:ext>
            </a:extLst>
          </p:cNvPr>
          <p:cNvSpPr>
            <a:spLocks noGrp="1"/>
          </p:cNvSpPr>
          <p:nvPr>
            <p:ph type="subTitle" idx="1"/>
          </p:nvPr>
        </p:nvSpPr>
        <p:spPr/>
        <p:txBody>
          <a:bodyPr/>
          <a:lstStyle/>
          <a:p>
            <a:r>
              <a:rPr lang="en-US" dirty="0"/>
              <a:t>January 6, 2026</a:t>
            </a:r>
          </a:p>
        </p:txBody>
      </p:sp>
      <p:pic>
        <p:nvPicPr>
          <p:cNvPr id="1026" name="Picture 2">
            <a:extLst>
              <a:ext uri="{FF2B5EF4-FFF2-40B4-BE49-F238E27FC236}">
                <a16:creationId xmlns:a16="http://schemas.microsoft.com/office/drawing/2014/main" id="{15FA22A4-C288-41B5-B3E2-F915B26C0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4" y="759801"/>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1B0993-8474-4D52-B042-B6226F1C3E9F}"/>
              </a:ext>
            </a:extLst>
          </p:cNvPr>
          <p:cNvSpPr txBox="1"/>
          <p:nvPr/>
        </p:nvSpPr>
        <p:spPr>
          <a:xfrm>
            <a:off x="1624369" y="772927"/>
            <a:ext cx="5372177" cy="830997"/>
          </a:xfrm>
          <a:prstGeom prst="rect">
            <a:avLst/>
          </a:prstGeom>
          <a:noFill/>
        </p:spPr>
        <p:txBody>
          <a:bodyPr wrap="square" rtlCol="0">
            <a:spAutoFit/>
          </a:bodyPr>
          <a:lstStyle/>
          <a:p>
            <a:r>
              <a:rPr lang="en-US" sz="1600" dirty="0"/>
              <a:t>Senator Cindy F.  Friedman</a:t>
            </a:r>
          </a:p>
          <a:p>
            <a:r>
              <a:rPr lang="en-US" sz="1600" dirty="0"/>
              <a:t>Chair, Joint Committee on Health Care Financing</a:t>
            </a:r>
          </a:p>
          <a:p>
            <a:r>
              <a:rPr lang="en-US" sz="1600" dirty="0"/>
              <a:t>Fourth Middlesex District</a:t>
            </a:r>
          </a:p>
        </p:txBody>
      </p:sp>
    </p:spTree>
    <p:extLst>
      <p:ext uri="{BB962C8B-B14F-4D97-AF65-F5344CB8AC3E}">
        <p14:creationId xmlns:p14="http://schemas.microsoft.com/office/powerpoint/2010/main" val="3845334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15AB-6109-453A-BC58-63F79B03DD3D}"/>
              </a:ext>
            </a:extLst>
          </p:cNvPr>
          <p:cNvSpPr>
            <a:spLocks noGrp="1"/>
          </p:cNvSpPr>
          <p:nvPr>
            <p:ph type="title"/>
          </p:nvPr>
        </p:nvSpPr>
        <p:spPr/>
        <p:txBody>
          <a:bodyPr>
            <a:normAutofit/>
          </a:bodyPr>
          <a:lstStyle/>
          <a:p>
            <a:r>
              <a:rPr lang="en-US" sz="3000" dirty="0">
                <a:solidFill>
                  <a:srgbClr val="00B0F0"/>
                </a:solidFill>
              </a:rPr>
              <a:t>About me</a:t>
            </a:r>
            <a:br>
              <a:rPr lang="en-US" sz="3000" dirty="0"/>
            </a:br>
            <a:r>
              <a:rPr lang="en-US" sz="3000" dirty="0"/>
              <a:t>my background</a:t>
            </a:r>
          </a:p>
        </p:txBody>
      </p:sp>
      <p:sp>
        <p:nvSpPr>
          <p:cNvPr id="3" name="Content Placeholder 2">
            <a:extLst>
              <a:ext uri="{FF2B5EF4-FFF2-40B4-BE49-F238E27FC236}">
                <a16:creationId xmlns:a16="http://schemas.microsoft.com/office/drawing/2014/main" id="{4ECA6424-586C-4CCD-A1B9-66BC082F23DB}"/>
              </a:ext>
            </a:extLst>
          </p:cNvPr>
          <p:cNvSpPr>
            <a:spLocks noGrp="1"/>
          </p:cNvSpPr>
          <p:nvPr>
            <p:ph idx="1"/>
          </p:nvPr>
        </p:nvSpPr>
        <p:spPr/>
        <p:txBody>
          <a:bodyPr>
            <a:normAutofit lnSpcReduction="10000"/>
          </a:bodyPr>
          <a:lstStyle/>
          <a:p>
            <a:r>
              <a:rPr lang="en-US" sz="2500" dirty="0"/>
              <a:t>Elected in 2017</a:t>
            </a:r>
          </a:p>
          <a:p>
            <a:r>
              <a:rPr lang="en-US" sz="2500" dirty="0"/>
              <a:t>Serve the 4</a:t>
            </a:r>
            <a:r>
              <a:rPr lang="en-US" sz="2500" baseline="30000" dirty="0"/>
              <a:t>th</a:t>
            </a:r>
            <a:r>
              <a:rPr lang="en-US" sz="2500" dirty="0"/>
              <a:t> Middlesex district (Arlington, Billerica, Burlington, Woburn, and parts of Lexington)</a:t>
            </a:r>
          </a:p>
          <a:p>
            <a:r>
              <a:rPr lang="en-US" sz="2500" dirty="0"/>
              <a:t>Have worked as a special education teacher, an executive in high-tech, and – prior to my election – as Chief of Staff to my predecessor, Senator Ken Donnelly</a:t>
            </a:r>
          </a:p>
          <a:p>
            <a:r>
              <a:rPr lang="en-US" sz="2500" dirty="0"/>
              <a:t>Legislative priorities include lowering prescription drug prices, addressing the healthcare workforce crisis and the rising cost of healthcare, ensuring equity in our healthcare system, and reforming the treatment of  criminal justice involved individuals with a mental illness</a:t>
            </a:r>
            <a:endParaRPr lang="en-US" sz="2500" strike="sngStrike" dirty="0"/>
          </a:p>
        </p:txBody>
      </p:sp>
      <p:pic>
        <p:nvPicPr>
          <p:cNvPr id="10" name="Picture 2">
            <a:extLst>
              <a:ext uri="{FF2B5EF4-FFF2-40B4-BE49-F238E27FC236}">
                <a16:creationId xmlns:a16="http://schemas.microsoft.com/office/drawing/2014/main" id="{354B1647-3704-464A-91B8-4152A688F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696" y="6227102"/>
            <a:ext cx="533540" cy="5335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F88B57C-272C-42FC-9533-56A955D05753}"/>
              </a:ext>
            </a:extLst>
          </p:cNvPr>
          <p:cNvSpPr>
            <a:spLocks noGrp="1"/>
          </p:cNvSpPr>
          <p:nvPr>
            <p:ph type="sldNum" sz="quarter" idx="12"/>
          </p:nvPr>
        </p:nvSpPr>
        <p:spPr/>
        <p:txBody>
          <a:bodyPr/>
          <a:lstStyle/>
          <a:p>
            <a:r>
              <a:rPr lang="en-US" dirty="0">
                <a:solidFill>
                  <a:srgbClr val="002060"/>
                </a:solidFill>
              </a:rPr>
              <a:t>2</a:t>
            </a:r>
          </a:p>
        </p:txBody>
      </p:sp>
    </p:spTree>
    <p:extLst>
      <p:ext uri="{BB962C8B-B14F-4D97-AF65-F5344CB8AC3E}">
        <p14:creationId xmlns:p14="http://schemas.microsoft.com/office/powerpoint/2010/main" val="275980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15AB-6109-453A-BC58-63F79B03DD3D}"/>
              </a:ext>
            </a:extLst>
          </p:cNvPr>
          <p:cNvSpPr>
            <a:spLocks noGrp="1"/>
          </p:cNvSpPr>
          <p:nvPr>
            <p:ph type="title"/>
          </p:nvPr>
        </p:nvSpPr>
        <p:spPr/>
        <p:txBody>
          <a:bodyPr>
            <a:normAutofit/>
          </a:bodyPr>
          <a:lstStyle/>
          <a:p>
            <a:r>
              <a:rPr lang="en-US" sz="3000" dirty="0">
                <a:solidFill>
                  <a:srgbClr val="00B0F0"/>
                </a:solidFill>
              </a:rPr>
              <a:t>About me</a:t>
            </a:r>
            <a:br>
              <a:rPr lang="en-US" sz="3000" dirty="0"/>
            </a:br>
            <a:r>
              <a:rPr lang="en-US" sz="3000" dirty="0"/>
              <a:t>Committee and commission assignments</a:t>
            </a:r>
          </a:p>
        </p:txBody>
      </p:sp>
      <p:sp>
        <p:nvSpPr>
          <p:cNvPr id="3" name="Content Placeholder 2">
            <a:extLst>
              <a:ext uri="{FF2B5EF4-FFF2-40B4-BE49-F238E27FC236}">
                <a16:creationId xmlns:a16="http://schemas.microsoft.com/office/drawing/2014/main" id="{4ECA6424-586C-4CCD-A1B9-66BC082F23DB}"/>
              </a:ext>
            </a:extLst>
          </p:cNvPr>
          <p:cNvSpPr>
            <a:spLocks noGrp="1"/>
          </p:cNvSpPr>
          <p:nvPr>
            <p:ph idx="1"/>
          </p:nvPr>
        </p:nvSpPr>
        <p:spPr/>
        <p:txBody>
          <a:bodyPr>
            <a:normAutofit fontScale="92500" lnSpcReduction="10000"/>
          </a:bodyPr>
          <a:lstStyle/>
          <a:p>
            <a:r>
              <a:rPr lang="en-US" sz="2500" dirty="0"/>
              <a:t>Senate Chair, Joint Committee on Health Care Financing</a:t>
            </a:r>
          </a:p>
          <a:p>
            <a:r>
              <a:rPr lang="en-US" sz="2500" dirty="0"/>
              <a:t>Chair, Senate Committee on Steering and Policy</a:t>
            </a:r>
          </a:p>
          <a:p>
            <a:r>
              <a:rPr lang="en-US" sz="2500" dirty="0"/>
              <a:t>Chair, Senate Subcommittee on Chapter 250 of the Acts of 2024</a:t>
            </a:r>
          </a:p>
          <a:p>
            <a:r>
              <a:rPr lang="en-US" sz="2500" dirty="0"/>
              <a:t>Vice Chair, Senate Committee on Rules</a:t>
            </a:r>
          </a:p>
          <a:p>
            <a:r>
              <a:rPr lang="en-US" sz="2500" dirty="0"/>
              <a:t>Member, Joint Committee on Aging and Independence</a:t>
            </a:r>
          </a:p>
          <a:p>
            <a:r>
              <a:rPr lang="en-US" sz="2500" dirty="0"/>
              <a:t>Member, Senate Committee on Ethics</a:t>
            </a:r>
          </a:p>
          <a:p>
            <a:r>
              <a:rPr lang="en-US" sz="2500" dirty="0"/>
              <a:t>Member, Senate Committee on Personnel and Administration</a:t>
            </a:r>
          </a:p>
          <a:p>
            <a:r>
              <a:rPr lang="en-US" sz="2500" dirty="0"/>
              <a:t>Founding Member, Middlesex County Restoration Center Commission</a:t>
            </a:r>
          </a:p>
        </p:txBody>
      </p:sp>
      <p:pic>
        <p:nvPicPr>
          <p:cNvPr id="10" name="Picture 2">
            <a:extLst>
              <a:ext uri="{FF2B5EF4-FFF2-40B4-BE49-F238E27FC236}">
                <a16:creationId xmlns:a16="http://schemas.microsoft.com/office/drawing/2014/main" id="{354B1647-3704-464A-91B8-4152A688F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696" y="6227102"/>
            <a:ext cx="533540" cy="5335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F88B57C-272C-42FC-9533-56A955D05753}"/>
              </a:ext>
            </a:extLst>
          </p:cNvPr>
          <p:cNvSpPr>
            <a:spLocks noGrp="1"/>
          </p:cNvSpPr>
          <p:nvPr>
            <p:ph type="sldNum" sz="quarter" idx="12"/>
          </p:nvPr>
        </p:nvSpPr>
        <p:spPr/>
        <p:txBody>
          <a:bodyPr/>
          <a:lstStyle/>
          <a:p>
            <a:r>
              <a:rPr lang="en-US" dirty="0">
                <a:solidFill>
                  <a:srgbClr val="002060"/>
                </a:solidFill>
              </a:rPr>
              <a:t>3</a:t>
            </a:r>
          </a:p>
        </p:txBody>
      </p:sp>
    </p:spTree>
    <p:extLst>
      <p:ext uri="{BB962C8B-B14F-4D97-AF65-F5344CB8AC3E}">
        <p14:creationId xmlns:p14="http://schemas.microsoft.com/office/powerpoint/2010/main" val="33365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15AB-6109-453A-BC58-63F79B03DD3D}"/>
              </a:ext>
            </a:extLst>
          </p:cNvPr>
          <p:cNvSpPr>
            <a:spLocks noGrp="1"/>
          </p:cNvSpPr>
          <p:nvPr>
            <p:ph type="title"/>
          </p:nvPr>
        </p:nvSpPr>
        <p:spPr/>
        <p:txBody>
          <a:bodyPr>
            <a:normAutofit/>
          </a:bodyPr>
          <a:lstStyle/>
          <a:p>
            <a:r>
              <a:rPr lang="en-US" sz="3000" dirty="0">
                <a:solidFill>
                  <a:srgbClr val="00B0F0"/>
                </a:solidFill>
              </a:rPr>
              <a:t>Joint committee on health care financing</a:t>
            </a:r>
            <a:br>
              <a:rPr lang="en-US" sz="3000" dirty="0"/>
            </a:br>
            <a:r>
              <a:rPr lang="en-US" sz="3000" dirty="0"/>
              <a:t>Primary Committee Assignment</a:t>
            </a:r>
          </a:p>
        </p:txBody>
      </p:sp>
      <p:sp>
        <p:nvSpPr>
          <p:cNvPr id="3" name="Content Placeholder 2">
            <a:extLst>
              <a:ext uri="{FF2B5EF4-FFF2-40B4-BE49-F238E27FC236}">
                <a16:creationId xmlns:a16="http://schemas.microsoft.com/office/drawing/2014/main" id="{4ECA6424-586C-4CCD-A1B9-66BC082F23DB}"/>
              </a:ext>
            </a:extLst>
          </p:cNvPr>
          <p:cNvSpPr>
            <a:spLocks noGrp="1"/>
          </p:cNvSpPr>
          <p:nvPr>
            <p:ph idx="1"/>
          </p:nvPr>
        </p:nvSpPr>
        <p:spPr/>
        <p:txBody>
          <a:bodyPr>
            <a:normAutofit/>
          </a:bodyPr>
          <a:lstStyle/>
          <a:p>
            <a:r>
              <a:rPr lang="en-US" sz="2500" dirty="0"/>
              <a:t>Senate chair of the Joint Committee on Health Care Financing since 2019</a:t>
            </a:r>
          </a:p>
          <a:p>
            <a:r>
              <a:rPr lang="en-US" sz="2500" dirty="0"/>
              <a:t>The Joint Committee on Health Care Financing includes 7 members of the Senate and 13 members of the House</a:t>
            </a:r>
          </a:p>
          <a:p>
            <a:r>
              <a:rPr lang="en-US" sz="2500" dirty="0"/>
              <a:t>All bills must be publicly heard by a joint committee with relevant subject matter jurisdiction</a:t>
            </a:r>
          </a:p>
          <a:p>
            <a:r>
              <a:rPr lang="en-US" sz="2500" dirty="0"/>
              <a:t>Both the Senate and House chairs of a joint committee maintain a lot of authority to move bills favorably or have the bill studied further</a:t>
            </a:r>
          </a:p>
        </p:txBody>
      </p:sp>
      <p:pic>
        <p:nvPicPr>
          <p:cNvPr id="10" name="Picture 2">
            <a:extLst>
              <a:ext uri="{FF2B5EF4-FFF2-40B4-BE49-F238E27FC236}">
                <a16:creationId xmlns:a16="http://schemas.microsoft.com/office/drawing/2014/main" id="{354B1647-3704-464A-91B8-4152A688F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696" y="6227102"/>
            <a:ext cx="533540" cy="5335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F88B57C-272C-42FC-9533-56A955D05753}"/>
              </a:ext>
            </a:extLst>
          </p:cNvPr>
          <p:cNvSpPr>
            <a:spLocks noGrp="1"/>
          </p:cNvSpPr>
          <p:nvPr>
            <p:ph type="sldNum" sz="quarter" idx="12"/>
          </p:nvPr>
        </p:nvSpPr>
        <p:spPr/>
        <p:txBody>
          <a:bodyPr/>
          <a:lstStyle/>
          <a:p>
            <a:r>
              <a:rPr lang="en-US" dirty="0">
                <a:solidFill>
                  <a:srgbClr val="002060"/>
                </a:solidFill>
              </a:rPr>
              <a:t>4</a:t>
            </a:r>
          </a:p>
        </p:txBody>
      </p:sp>
    </p:spTree>
    <p:extLst>
      <p:ext uri="{BB962C8B-B14F-4D97-AF65-F5344CB8AC3E}">
        <p14:creationId xmlns:p14="http://schemas.microsoft.com/office/powerpoint/2010/main" val="1240974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615AB-6109-453A-BC58-63F79B03DD3D}"/>
              </a:ext>
            </a:extLst>
          </p:cNvPr>
          <p:cNvSpPr>
            <a:spLocks noGrp="1"/>
          </p:cNvSpPr>
          <p:nvPr>
            <p:ph type="title"/>
          </p:nvPr>
        </p:nvSpPr>
        <p:spPr/>
        <p:txBody>
          <a:bodyPr>
            <a:normAutofit/>
          </a:bodyPr>
          <a:lstStyle/>
          <a:p>
            <a:r>
              <a:rPr lang="en-US" sz="3000" dirty="0">
                <a:solidFill>
                  <a:srgbClr val="00B0F0"/>
                </a:solidFill>
              </a:rPr>
              <a:t>Joint committee on health care financing</a:t>
            </a:r>
            <a:br>
              <a:rPr lang="en-US" sz="3000" dirty="0"/>
            </a:br>
            <a:r>
              <a:rPr lang="en-US" sz="3000" dirty="0"/>
              <a:t>committee WORK</a:t>
            </a:r>
          </a:p>
        </p:txBody>
      </p:sp>
      <p:sp>
        <p:nvSpPr>
          <p:cNvPr id="3" name="Content Placeholder 2">
            <a:extLst>
              <a:ext uri="{FF2B5EF4-FFF2-40B4-BE49-F238E27FC236}">
                <a16:creationId xmlns:a16="http://schemas.microsoft.com/office/drawing/2014/main" id="{4ECA6424-586C-4CCD-A1B9-66BC082F23DB}"/>
              </a:ext>
            </a:extLst>
          </p:cNvPr>
          <p:cNvSpPr>
            <a:spLocks noGrp="1"/>
          </p:cNvSpPr>
          <p:nvPr>
            <p:ph idx="1"/>
          </p:nvPr>
        </p:nvSpPr>
        <p:spPr>
          <a:xfrm>
            <a:off x="581192" y="2180496"/>
            <a:ext cx="11029615" cy="4220304"/>
          </a:xfrm>
        </p:spPr>
        <p:txBody>
          <a:bodyPr numCol="2">
            <a:normAutofit fontScale="92500"/>
          </a:bodyPr>
          <a:lstStyle/>
          <a:p>
            <a:pPr>
              <a:spcBef>
                <a:spcPts val="600"/>
              </a:spcBef>
            </a:pPr>
            <a:r>
              <a:rPr lang="en-US" sz="2500" dirty="0"/>
              <a:t>The Joint Committee on Health Care Financing is tasked with considering legislation concerning the direct funding of health care programs and any other Medicaid or public health assistance matters, fiscal matters relating to health care policy, and more.</a:t>
            </a:r>
          </a:p>
          <a:p>
            <a:pPr>
              <a:spcBef>
                <a:spcPts val="600"/>
              </a:spcBef>
            </a:pPr>
            <a:endParaRPr lang="en-US" sz="2500" dirty="0"/>
          </a:p>
          <a:p>
            <a:pPr>
              <a:spcBef>
                <a:spcPts val="600"/>
              </a:spcBef>
            </a:pPr>
            <a:endParaRPr lang="en-US" sz="2500" dirty="0"/>
          </a:p>
          <a:p>
            <a:pPr>
              <a:spcBef>
                <a:spcPts val="600"/>
              </a:spcBef>
            </a:pPr>
            <a:endParaRPr lang="en-US" sz="2500" dirty="0"/>
          </a:p>
          <a:p>
            <a:r>
              <a:rPr lang="en-US" sz="1900" dirty="0"/>
              <a:t>In the 2021-22 legislative session, major legislation included:</a:t>
            </a:r>
          </a:p>
          <a:p>
            <a:pPr lvl="1"/>
            <a:r>
              <a:rPr lang="en-US" sz="1900" dirty="0"/>
              <a:t>Mental health care access (signed into law)</a:t>
            </a:r>
          </a:p>
          <a:p>
            <a:pPr lvl="1"/>
            <a:r>
              <a:rPr lang="en-US" sz="1900" dirty="0"/>
              <a:t>Reproductive rights (signed into law)</a:t>
            </a:r>
          </a:p>
          <a:p>
            <a:pPr lvl="1"/>
            <a:r>
              <a:rPr lang="en-US" sz="1900" dirty="0"/>
              <a:t>Step therapy reforms (signed into law)</a:t>
            </a:r>
          </a:p>
          <a:p>
            <a:pPr marL="324000" lvl="1" indent="0">
              <a:buNone/>
            </a:pPr>
            <a:endParaRPr lang="en-US" sz="1900" dirty="0"/>
          </a:p>
          <a:p>
            <a:r>
              <a:rPr lang="en-US" sz="1900" dirty="0"/>
              <a:t>In the 2023-24 legislative session, major legislation included:</a:t>
            </a:r>
          </a:p>
          <a:p>
            <a:pPr lvl="1"/>
            <a:r>
              <a:rPr lang="en-US" sz="1900" dirty="0"/>
              <a:t>Codifying ACA preventive services (signed into law)</a:t>
            </a:r>
          </a:p>
          <a:p>
            <a:pPr lvl="1"/>
            <a:r>
              <a:rPr lang="en-US" sz="1900" dirty="0"/>
              <a:t>Pharmaceutical and PBM oversight (signed into law)</a:t>
            </a:r>
            <a:endParaRPr lang="en-US" sz="1900" i="1" dirty="0">
              <a:highlight>
                <a:srgbClr val="FFFF00"/>
              </a:highlight>
            </a:endParaRPr>
          </a:p>
          <a:p>
            <a:pPr lvl="1"/>
            <a:r>
              <a:rPr lang="en-US" sz="1900" dirty="0"/>
              <a:t>Health care market review (signed into law)</a:t>
            </a:r>
            <a:endParaRPr lang="en-US" sz="1900" i="1" dirty="0">
              <a:solidFill>
                <a:schemeClr val="tx1"/>
              </a:solidFill>
              <a:highlight>
                <a:srgbClr val="FFFF00"/>
              </a:highlight>
            </a:endParaRPr>
          </a:p>
        </p:txBody>
      </p:sp>
      <p:pic>
        <p:nvPicPr>
          <p:cNvPr id="10" name="Picture 2">
            <a:extLst>
              <a:ext uri="{FF2B5EF4-FFF2-40B4-BE49-F238E27FC236}">
                <a16:creationId xmlns:a16="http://schemas.microsoft.com/office/drawing/2014/main" id="{354B1647-3704-464A-91B8-4152A688F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696" y="6227102"/>
            <a:ext cx="533540" cy="5335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F88B57C-272C-42FC-9533-56A955D05753}"/>
              </a:ext>
            </a:extLst>
          </p:cNvPr>
          <p:cNvSpPr>
            <a:spLocks noGrp="1"/>
          </p:cNvSpPr>
          <p:nvPr>
            <p:ph type="sldNum" sz="quarter" idx="12"/>
          </p:nvPr>
        </p:nvSpPr>
        <p:spPr/>
        <p:txBody>
          <a:bodyPr/>
          <a:lstStyle/>
          <a:p>
            <a:r>
              <a:rPr lang="en-US" dirty="0">
                <a:solidFill>
                  <a:srgbClr val="002060"/>
                </a:solidFill>
              </a:rPr>
              <a:t>5</a:t>
            </a:r>
          </a:p>
        </p:txBody>
      </p:sp>
    </p:spTree>
    <p:extLst>
      <p:ext uri="{BB962C8B-B14F-4D97-AF65-F5344CB8AC3E}">
        <p14:creationId xmlns:p14="http://schemas.microsoft.com/office/powerpoint/2010/main" val="52272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5DA7-D043-4E86-A171-B58EAAF626EB}"/>
              </a:ext>
            </a:extLst>
          </p:cNvPr>
          <p:cNvSpPr>
            <a:spLocks noGrp="1"/>
          </p:cNvSpPr>
          <p:nvPr>
            <p:ph type="title"/>
          </p:nvPr>
        </p:nvSpPr>
        <p:spPr/>
        <p:txBody>
          <a:bodyPr/>
          <a:lstStyle/>
          <a:p>
            <a:r>
              <a:rPr lang="en-US" dirty="0">
                <a:solidFill>
                  <a:srgbClr val="00B0F0"/>
                </a:solidFill>
              </a:rPr>
              <a:t>Legislative Process</a:t>
            </a:r>
            <a:br>
              <a:rPr lang="en-US" dirty="0"/>
            </a:br>
            <a:r>
              <a:rPr lang="en-US" dirty="0"/>
              <a:t>How a bill becomes a law in Massachusetts</a:t>
            </a:r>
          </a:p>
        </p:txBody>
      </p:sp>
      <p:sp>
        <p:nvSpPr>
          <p:cNvPr id="3" name="Content Placeholder 2">
            <a:extLst>
              <a:ext uri="{FF2B5EF4-FFF2-40B4-BE49-F238E27FC236}">
                <a16:creationId xmlns:a16="http://schemas.microsoft.com/office/drawing/2014/main" id="{3C88E71B-817F-4D82-92DF-8191962D3D71}"/>
              </a:ext>
            </a:extLst>
          </p:cNvPr>
          <p:cNvSpPr>
            <a:spLocks noGrp="1"/>
          </p:cNvSpPr>
          <p:nvPr>
            <p:ph idx="1"/>
          </p:nvPr>
        </p:nvSpPr>
        <p:spPr>
          <a:xfrm>
            <a:off x="581193" y="2413316"/>
            <a:ext cx="11029615" cy="3678303"/>
          </a:xfrm>
        </p:spPr>
        <p:txBody>
          <a:bodyPr>
            <a:noAutofit/>
          </a:bodyPr>
          <a:lstStyle/>
          <a:p>
            <a:r>
              <a:rPr lang="en-US" dirty="0"/>
              <a:t>Bill is introduced in either the House or the Senate prior to the filing deadline in the first year of the legislation session — for this session it was </a:t>
            </a:r>
            <a:r>
              <a:rPr lang="en-US" b="1" dirty="0"/>
              <a:t>January 17, 2025</a:t>
            </a:r>
            <a:r>
              <a:rPr lang="en-US" dirty="0"/>
              <a:t>.</a:t>
            </a:r>
          </a:p>
          <a:p>
            <a:r>
              <a:rPr lang="en-US" dirty="0"/>
              <a:t>The bill is then reported to a joint committee with subject matter jurisdiction, where it must be publicly heard.</a:t>
            </a:r>
          </a:p>
          <a:p>
            <a:r>
              <a:rPr lang="en-US" dirty="0"/>
              <a:t>A committee may vote to favorably or unfavorably move a bill. Committees (except Health Care Financing and Ways and Means) have a deadline late in the first year of session to vote on bills.</a:t>
            </a:r>
          </a:p>
          <a:p>
            <a:r>
              <a:rPr lang="en-US" dirty="0"/>
              <a:t>If moved favorably, the bill may travel to another committee, with the final committee stop being: the House or Senate Committee on Ways and Means or Committee on Rules.</a:t>
            </a:r>
          </a:p>
          <a:p>
            <a:r>
              <a:rPr lang="en-US" dirty="0"/>
              <a:t>If also reported favorably out of the final committee, the bill must be debated in both chambers in order to move forward.  Amendments may be filed by any legislator. </a:t>
            </a:r>
          </a:p>
          <a:p>
            <a:r>
              <a:rPr lang="en-US" dirty="0"/>
              <a:t>If the bill passes both chambers but differs in substance, the Senate and House each appoint a 3 members to conference committee to iron out the differences and craft a final bill.</a:t>
            </a:r>
          </a:p>
          <a:p>
            <a:r>
              <a:rPr lang="en-US" dirty="0"/>
              <a:t>If the final conference bill passes both chambers of the Legislature, it is sent to the Governor’s desk, where she has 10 days to sign the bill into law or reject that version of the bill with an amendment or a veto.</a:t>
            </a:r>
          </a:p>
        </p:txBody>
      </p:sp>
      <p:pic>
        <p:nvPicPr>
          <p:cNvPr id="12" name="Picture 2">
            <a:extLst>
              <a:ext uri="{FF2B5EF4-FFF2-40B4-BE49-F238E27FC236}">
                <a16:creationId xmlns:a16="http://schemas.microsoft.com/office/drawing/2014/main" id="{C0306494-6206-44C9-8C8E-53686E831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696" y="6227102"/>
            <a:ext cx="533540" cy="53354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2A8F9C7-3933-4ED1-B914-9EA3CE654595}"/>
              </a:ext>
            </a:extLst>
          </p:cNvPr>
          <p:cNvSpPr>
            <a:spLocks noGrp="1"/>
          </p:cNvSpPr>
          <p:nvPr>
            <p:ph type="sldNum" sz="quarter" idx="12"/>
          </p:nvPr>
        </p:nvSpPr>
        <p:spPr/>
        <p:txBody>
          <a:bodyPr/>
          <a:lstStyle/>
          <a:p>
            <a:r>
              <a:rPr lang="en-US" dirty="0">
                <a:solidFill>
                  <a:srgbClr val="002060"/>
                </a:solidFill>
              </a:rPr>
              <a:t>6</a:t>
            </a:r>
          </a:p>
        </p:txBody>
      </p:sp>
    </p:spTree>
    <p:extLst>
      <p:ext uri="{BB962C8B-B14F-4D97-AF65-F5344CB8AC3E}">
        <p14:creationId xmlns:p14="http://schemas.microsoft.com/office/powerpoint/2010/main" val="166856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5DA7-D043-4E86-A171-B58EAAF626EB}"/>
              </a:ext>
            </a:extLst>
          </p:cNvPr>
          <p:cNvSpPr>
            <a:spLocks noGrp="1"/>
          </p:cNvSpPr>
          <p:nvPr>
            <p:ph type="title"/>
          </p:nvPr>
        </p:nvSpPr>
        <p:spPr/>
        <p:txBody>
          <a:bodyPr>
            <a:normAutofit fontScale="90000"/>
          </a:bodyPr>
          <a:lstStyle/>
          <a:p>
            <a:r>
              <a:rPr lang="en-US" sz="3100" dirty="0">
                <a:solidFill>
                  <a:srgbClr val="00B0F0"/>
                </a:solidFill>
              </a:rPr>
              <a:t>Real World Example — Signed into law</a:t>
            </a:r>
            <a:br>
              <a:rPr lang="en-US" strike="sngStrike" dirty="0">
                <a:solidFill>
                  <a:srgbClr val="FF0000"/>
                </a:solidFill>
              </a:rPr>
            </a:br>
            <a:r>
              <a:rPr lang="en-US" i="1" dirty="0"/>
              <a:t>AN ACT relative to pharmaceutical access, costs &amp; transparency </a:t>
            </a:r>
            <a:r>
              <a:rPr lang="en-US" sz="2200" i="1" dirty="0"/>
              <a:t>(“PACT Act”)</a:t>
            </a:r>
          </a:p>
        </p:txBody>
      </p:sp>
      <p:sp>
        <p:nvSpPr>
          <p:cNvPr id="3" name="Content Placeholder 2">
            <a:extLst>
              <a:ext uri="{FF2B5EF4-FFF2-40B4-BE49-F238E27FC236}">
                <a16:creationId xmlns:a16="http://schemas.microsoft.com/office/drawing/2014/main" id="{3C88E71B-817F-4D82-92DF-8191962D3D71}"/>
              </a:ext>
            </a:extLst>
          </p:cNvPr>
          <p:cNvSpPr>
            <a:spLocks noGrp="1"/>
          </p:cNvSpPr>
          <p:nvPr>
            <p:ph idx="1"/>
          </p:nvPr>
        </p:nvSpPr>
        <p:spPr>
          <a:xfrm>
            <a:off x="647061" y="2408137"/>
            <a:ext cx="10608127" cy="3818965"/>
          </a:xfrm>
        </p:spPr>
        <p:txBody>
          <a:bodyPr numCol="2">
            <a:noAutofit/>
          </a:bodyPr>
          <a:lstStyle/>
          <a:p>
            <a:r>
              <a:rPr lang="en-US" sz="2000" dirty="0"/>
              <a:t>Timeline – Multiple Years and Legislative Sessions</a:t>
            </a:r>
          </a:p>
          <a:p>
            <a:pPr lvl="1"/>
            <a:r>
              <a:rPr lang="en-US" sz="1800" dirty="0"/>
              <a:t>Combination of bills from previous sessions</a:t>
            </a:r>
          </a:p>
          <a:p>
            <a:r>
              <a:rPr lang="en-US" sz="2000" dirty="0"/>
              <a:t>Lead Stakeholders – Patients, Pharmaceutical Manufacturing Companies, Pharmacy Benefit Managers (PBMs), Hospitals, Clinicians, Insurance Providers</a:t>
            </a:r>
          </a:p>
          <a:p>
            <a:r>
              <a:rPr lang="en-US" sz="2000" dirty="0"/>
              <a:t>Catalyst – Years of rising prescription drug and overall health care costs</a:t>
            </a:r>
          </a:p>
          <a:p>
            <a:endParaRPr lang="en-US" sz="2000" dirty="0"/>
          </a:p>
          <a:p>
            <a:endParaRPr lang="en-US" sz="2000" dirty="0"/>
          </a:p>
          <a:p>
            <a:endParaRPr lang="en-US" sz="2000" dirty="0"/>
          </a:p>
          <a:p>
            <a:r>
              <a:rPr lang="en-US" sz="2000" dirty="0"/>
              <a:t>Bill Highlights:</a:t>
            </a:r>
          </a:p>
          <a:p>
            <a:pPr lvl="1"/>
            <a:r>
              <a:rPr lang="en-US" sz="1800" dirty="0"/>
              <a:t>Caps out-of-pocket costs at $0 for generic drugs and $25 for brand name drugs to treat diabetes, asthma, and 2 of the most prevalent heart conditions</a:t>
            </a:r>
          </a:p>
          <a:p>
            <a:pPr lvl="1"/>
            <a:r>
              <a:rPr lang="en-US" sz="1800" dirty="0"/>
              <a:t>Ensures patients pay lowest possible cost at the pharmacy counter</a:t>
            </a:r>
          </a:p>
          <a:p>
            <a:pPr lvl="1"/>
            <a:r>
              <a:rPr lang="en-US" sz="1800" dirty="0"/>
              <a:t>Creates a licensing process for PBMs</a:t>
            </a:r>
          </a:p>
          <a:p>
            <a:pPr lvl="1"/>
            <a:r>
              <a:rPr lang="en-US" sz="1800" dirty="0"/>
              <a:t>Adds pharmaceutical manufacturing companies and PBMs to HPC’s Annual Health Care Cost Trends Hearing and Health Care Cost Growth Benchmark Hearings</a:t>
            </a:r>
          </a:p>
          <a:p>
            <a:pPr lvl="1"/>
            <a:r>
              <a:rPr lang="en-US" sz="1800" dirty="0"/>
              <a:t>Adds drug costs to scope of health care cost analysis conducted by CHIA</a:t>
            </a:r>
          </a:p>
        </p:txBody>
      </p:sp>
      <p:pic>
        <p:nvPicPr>
          <p:cNvPr id="12" name="Picture 2">
            <a:extLst>
              <a:ext uri="{FF2B5EF4-FFF2-40B4-BE49-F238E27FC236}">
                <a16:creationId xmlns:a16="http://schemas.microsoft.com/office/drawing/2014/main" id="{C0306494-6206-44C9-8C8E-53686E831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696" y="6227102"/>
            <a:ext cx="533540" cy="53354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2A8F9C7-3933-4ED1-B914-9EA3CE654595}"/>
              </a:ext>
            </a:extLst>
          </p:cNvPr>
          <p:cNvSpPr>
            <a:spLocks noGrp="1"/>
          </p:cNvSpPr>
          <p:nvPr>
            <p:ph type="sldNum" sz="quarter" idx="12"/>
          </p:nvPr>
        </p:nvSpPr>
        <p:spPr/>
        <p:txBody>
          <a:bodyPr/>
          <a:lstStyle/>
          <a:p>
            <a:r>
              <a:rPr lang="en-US" dirty="0">
                <a:solidFill>
                  <a:srgbClr val="002060"/>
                </a:solidFill>
              </a:rPr>
              <a:t>7</a:t>
            </a:r>
          </a:p>
        </p:txBody>
      </p:sp>
    </p:spTree>
    <p:extLst>
      <p:ext uri="{BB962C8B-B14F-4D97-AF65-F5344CB8AC3E}">
        <p14:creationId xmlns:p14="http://schemas.microsoft.com/office/powerpoint/2010/main" val="312085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55DA7-D043-4E86-A171-B58EAAF626EB}"/>
              </a:ext>
            </a:extLst>
          </p:cNvPr>
          <p:cNvSpPr>
            <a:spLocks noGrp="1"/>
          </p:cNvSpPr>
          <p:nvPr>
            <p:ph type="title"/>
          </p:nvPr>
        </p:nvSpPr>
        <p:spPr>
          <a:xfrm>
            <a:off x="516567" y="681673"/>
            <a:ext cx="11158863" cy="1013800"/>
          </a:xfrm>
        </p:spPr>
        <p:txBody>
          <a:bodyPr>
            <a:normAutofit fontScale="90000"/>
          </a:bodyPr>
          <a:lstStyle/>
          <a:p>
            <a:r>
              <a:rPr lang="en-US" sz="3100" dirty="0">
                <a:solidFill>
                  <a:srgbClr val="00B0F0"/>
                </a:solidFill>
              </a:rPr>
              <a:t>Real World Example — Signed into law</a:t>
            </a:r>
            <a:br>
              <a:rPr lang="en-US" dirty="0"/>
            </a:br>
            <a:r>
              <a:rPr lang="en-US" i="1" dirty="0"/>
              <a:t>An Act expanding protections for reproductive &amp; gender-affirming care</a:t>
            </a:r>
          </a:p>
        </p:txBody>
      </p:sp>
      <p:sp>
        <p:nvSpPr>
          <p:cNvPr id="3" name="Content Placeholder 2">
            <a:extLst>
              <a:ext uri="{FF2B5EF4-FFF2-40B4-BE49-F238E27FC236}">
                <a16:creationId xmlns:a16="http://schemas.microsoft.com/office/drawing/2014/main" id="{3C88E71B-817F-4D82-92DF-8191962D3D71}"/>
              </a:ext>
            </a:extLst>
          </p:cNvPr>
          <p:cNvSpPr>
            <a:spLocks noGrp="1"/>
          </p:cNvSpPr>
          <p:nvPr>
            <p:ph idx="1"/>
          </p:nvPr>
        </p:nvSpPr>
        <p:spPr/>
        <p:txBody>
          <a:bodyPr numCol="2">
            <a:noAutofit/>
          </a:bodyPr>
          <a:lstStyle/>
          <a:p>
            <a:r>
              <a:rPr lang="en-US" sz="2200" dirty="0"/>
              <a:t>Timeline – 2.5 months</a:t>
            </a:r>
          </a:p>
          <a:p>
            <a:pPr lvl="1"/>
            <a:r>
              <a:rPr lang="en-US" sz="2000" dirty="0"/>
              <a:t>First introduced as a Senate budget amendment following the leaked </a:t>
            </a:r>
            <a:r>
              <a:rPr lang="en-US" sz="2000" i="1" dirty="0"/>
              <a:t>Dobbs</a:t>
            </a:r>
            <a:r>
              <a:rPr lang="en-US" sz="2000" dirty="0"/>
              <a:t> decision.</a:t>
            </a:r>
          </a:p>
          <a:p>
            <a:r>
              <a:rPr lang="en-US" sz="2200" dirty="0"/>
              <a:t>Lead Stakeholders – Reproductive rights advocates, Medical providers, ACLU,  Attorney General’s office</a:t>
            </a:r>
          </a:p>
          <a:p>
            <a:r>
              <a:rPr lang="en-US" sz="2200" dirty="0"/>
              <a:t>Catalyst – Supreme Court’s decision to overturn </a:t>
            </a:r>
            <a:r>
              <a:rPr lang="en-US" sz="2200" i="1" dirty="0"/>
              <a:t>Roe v. Wade</a:t>
            </a:r>
            <a:endParaRPr lang="en-US" sz="2200" dirty="0"/>
          </a:p>
          <a:p>
            <a:endParaRPr lang="en-US" sz="2200" dirty="0"/>
          </a:p>
          <a:p>
            <a:r>
              <a:rPr lang="en-US" sz="2200" dirty="0"/>
              <a:t>Bill Highlights:</a:t>
            </a:r>
          </a:p>
          <a:p>
            <a:pPr lvl="1"/>
            <a:r>
              <a:rPr lang="en-US" sz="2000" dirty="0"/>
              <a:t>Designates reproductive health care and gender-affirming services as legally protected health care</a:t>
            </a:r>
          </a:p>
          <a:p>
            <a:pPr lvl="1"/>
            <a:r>
              <a:rPr lang="en-US" sz="2000" dirty="0"/>
              <a:t>Requires insurance coverage for abortion and abortion-related care</a:t>
            </a:r>
          </a:p>
          <a:p>
            <a:pPr lvl="1"/>
            <a:r>
              <a:rPr lang="en-US" sz="2000" dirty="0"/>
              <a:t>Clarifies language from the 2020 ROE Act for grave fetal diagnoses beyond 24 weeks</a:t>
            </a:r>
          </a:p>
          <a:p>
            <a:pPr lvl="1"/>
            <a:r>
              <a:rPr lang="en-US" sz="2000" dirty="0"/>
              <a:t>Expands access to medication abortion on state higher ed campuses</a:t>
            </a:r>
          </a:p>
        </p:txBody>
      </p:sp>
      <p:pic>
        <p:nvPicPr>
          <p:cNvPr id="12" name="Picture 2">
            <a:extLst>
              <a:ext uri="{FF2B5EF4-FFF2-40B4-BE49-F238E27FC236}">
                <a16:creationId xmlns:a16="http://schemas.microsoft.com/office/drawing/2014/main" id="{C0306494-6206-44C9-8C8E-53686E831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8696" y="6227102"/>
            <a:ext cx="533540" cy="53354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2A8F9C7-3933-4ED1-B914-9EA3CE654595}"/>
              </a:ext>
            </a:extLst>
          </p:cNvPr>
          <p:cNvSpPr>
            <a:spLocks noGrp="1"/>
          </p:cNvSpPr>
          <p:nvPr>
            <p:ph type="sldNum" sz="quarter" idx="12"/>
          </p:nvPr>
        </p:nvSpPr>
        <p:spPr/>
        <p:txBody>
          <a:bodyPr/>
          <a:lstStyle/>
          <a:p>
            <a:r>
              <a:rPr lang="en-US" dirty="0">
                <a:solidFill>
                  <a:srgbClr val="002060"/>
                </a:solidFill>
              </a:rPr>
              <a:t>8</a:t>
            </a:r>
          </a:p>
        </p:txBody>
      </p:sp>
      <p:sp>
        <p:nvSpPr>
          <p:cNvPr id="4" name="TextBox 3">
            <a:extLst>
              <a:ext uri="{FF2B5EF4-FFF2-40B4-BE49-F238E27FC236}">
                <a16:creationId xmlns:a16="http://schemas.microsoft.com/office/drawing/2014/main" id="{218B9F93-3A72-E411-3002-2BDFC5C40186}"/>
              </a:ext>
            </a:extLst>
          </p:cNvPr>
          <p:cNvSpPr txBox="1"/>
          <p:nvPr/>
        </p:nvSpPr>
        <p:spPr>
          <a:xfrm>
            <a:off x="1164665" y="5765437"/>
            <a:ext cx="9853833" cy="923330"/>
          </a:xfrm>
          <a:prstGeom prst="rect">
            <a:avLst/>
          </a:prstGeom>
          <a:noFill/>
          <a:ln w="19050">
            <a:solidFill>
              <a:srgbClr val="00B0F0"/>
            </a:solidFill>
          </a:ln>
        </p:spPr>
        <p:txBody>
          <a:bodyPr wrap="square" rtlCol="0">
            <a:spAutoFit/>
          </a:bodyPr>
          <a:lstStyle/>
          <a:p>
            <a:pPr algn="ctr"/>
            <a:r>
              <a:rPr lang="en-US" i="1" dirty="0">
                <a:highlight>
                  <a:srgbClr val="FFFF00"/>
                </a:highlight>
              </a:rPr>
              <a:t>With the incoming Trump Administration, we saw that this law – and others that protect our health care autonomy – needed to be reinforced at the state level… </a:t>
            </a:r>
            <a:r>
              <a:rPr lang="en-US" dirty="0">
                <a:highlight>
                  <a:srgbClr val="FFFF00"/>
                </a:highlight>
              </a:rPr>
              <a:t>An Act Strengthening Health Care Protections in the Commonwealth </a:t>
            </a:r>
            <a:r>
              <a:rPr lang="en-US" i="1" dirty="0">
                <a:highlight>
                  <a:srgbClr val="FFFF00"/>
                </a:highlight>
              </a:rPr>
              <a:t>was signed into law in August 2025.</a:t>
            </a:r>
          </a:p>
        </p:txBody>
      </p:sp>
    </p:spTree>
    <p:extLst>
      <p:ext uri="{BB962C8B-B14F-4D97-AF65-F5344CB8AC3E}">
        <p14:creationId xmlns:p14="http://schemas.microsoft.com/office/powerpoint/2010/main" val="126798836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0bc3d20-02de-4847-bc0a-851570f653a2">
      <Terms xmlns="http://schemas.microsoft.com/office/infopath/2007/PartnerControls"/>
    </lcf76f155ced4ddcb4097134ff3c332f>
    <TaxCatchAll xmlns="82567fb2-6a47-406d-b770-f8cd21ca577c" xsi:nil="true"/>
    <_ip_UnifiedCompliancePolicyUIAction xmlns="http://schemas.microsoft.com/sharepoint/v3" xsi:nil="true"/>
    <_ip_UnifiedCompliancePolicyProperties xmlns="http://schemas.microsoft.com/sharepoint/v3" xsi:nil="true"/>
    <Bill_x0023_ xmlns="90bc3d20-02de-4847-bc0a-851570f653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3FD0C3FD136A48A44A4EC29EB07A61" ma:contentTypeVersion="20" ma:contentTypeDescription="Create a new document." ma:contentTypeScope="" ma:versionID="097502e213cbbdb7df98d8f429f7237b">
  <xsd:schema xmlns:xsd="http://www.w3.org/2001/XMLSchema" xmlns:xs="http://www.w3.org/2001/XMLSchema" xmlns:p="http://schemas.microsoft.com/office/2006/metadata/properties" xmlns:ns1="http://schemas.microsoft.com/sharepoint/v3" xmlns:ns2="90bc3d20-02de-4847-bc0a-851570f653a2" xmlns:ns3="82567fb2-6a47-406d-b770-f8cd21ca577c" targetNamespace="http://schemas.microsoft.com/office/2006/metadata/properties" ma:root="true" ma:fieldsID="2ea1175e68692cff239f4e593b2a887a" ns1:_="" ns2:_="" ns3:_="">
    <xsd:import namespace="http://schemas.microsoft.com/sharepoint/v3"/>
    <xsd:import namespace="90bc3d20-02de-4847-bc0a-851570f653a2"/>
    <xsd:import namespace="82567fb2-6a47-406d-b770-f8cd21ca577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Bill_x0023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bc3d20-02de-4847-bc0a-851570f653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47fd38-1f12-454d-9cf0-a7a4989751b6" ma:termSetId="09814cd3-568e-fe90-9814-8d621ff8fb84" ma:anchorId="fba54fb3-c3e1-fe81-a776-ca4b69148c4d" ma:open="true" ma:isKeyword="false">
      <xsd:complexType>
        <xsd:sequence>
          <xsd:element ref="pc:Terms" minOccurs="0" maxOccurs="1"/>
        </xsd:sequence>
      </xsd:complexType>
    </xsd:element>
    <xsd:element name="Bill_x0023_" ma:index="24" nillable="true" ma:displayName="Bill #" ma:format="Dropdown" ma:internalName="Bill_x0023_">
      <xsd:simpleType>
        <xsd:restriction base="dms:Text">
          <xsd:maxLength value="255"/>
        </xsd:restrictio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567fb2-6a47-406d-b770-f8cd21ca577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0bd754-76b2-4fbc-a6d5-ea9e63f8c7a5}" ma:internalName="TaxCatchAll" ma:showField="CatchAllData" ma:web="82567fb2-6a47-406d-b770-f8cd21ca57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958E01-BA75-4FEC-B439-E500CBE6ABFF}">
  <ds:schemaRefs>
    <ds:schemaRef ds:uri="http://schemas.microsoft.com/office/2006/metadata/properties"/>
    <ds:schemaRef ds:uri="http://schemas.microsoft.com/office/infopath/2007/PartnerControls"/>
    <ds:schemaRef ds:uri="90bc3d20-02de-4847-bc0a-851570f653a2"/>
    <ds:schemaRef ds:uri="82567fb2-6a47-406d-b770-f8cd21ca577c"/>
    <ds:schemaRef ds:uri="http://schemas.microsoft.com/sharepoint/v3"/>
  </ds:schemaRefs>
</ds:datastoreItem>
</file>

<file path=customXml/itemProps2.xml><?xml version="1.0" encoding="utf-8"?>
<ds:datastoreItem xmlns:ds="http://schemas.openxmlformats.org/officeDocument/2006/customXml" ds:itemID="{B2CE21E0-3AB5-4FD9-8D2C-AF194DD43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bc3d20-02de-4847-bc0a-851570f653a2"/>
    <ds:schemaRef ds:uri="82567fb2-6a47-406d-b770-f8cd21ca57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8D2553-18EA-4130-A36D-707AADE6B0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12294</TotalTime>
  <Words>978</Words>
  <Application>Microsoft Office PowerPoint</Application>
  <PresentationFormat>Widescreen</PresentationFormat>
  <Paragraphs>83</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Gill Sans MT</vt:lpstr>
      <vt:lpstr>Wingdings 2</vt:lpstr>
      <vt:lpstr>Dividend</vt:lpstr>
      <vt:lpstr>Office 2013 - 2022 Theme</vt:lpstr>
      <vt:lpstr>PowerPoint Presentation</vt:lpstr>
      <vt:lpstr>Massachusetts Health Policy Forum ANNUAL Student Forum</vt:lpstr>
      <vt:lpstr>About me my background</vt:lpstr>
      <vt:lpstr>About me Committee and commission assignments</vt:lpstr>
      <vt:lpstr>Joint committee on health care financing Primary Committee Assignment</vt:lpstr>
      <vt:lpstr>Joint committee on health care financing committee WORK</vt:lpstr>
      <vt:lpstr>Legislative Process How a bill becomes a law in Massachusetts</vt:lpstr>
      <vt:lpstr>Real World Example — Signed into law AN ACT relative to pharmaceutical access, costs &amp; transparency (“PACT Act”)</vt:lpstr>
      <vt:lpstr>Real World Example — Signed into law An Act expanding protections for reproductive &amp; gender-affirming care</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Initiatives to Improve  Access, Cost, Quality and Equity</dc:title>
  <dc:creator>Berman, Elizabeth (SEN)</dc:creator>
  <cp:lastModifiedBy>Berman, Elizabeth (SEN)</cp:lastModifiedBy>
  <cp:revision>43</cp:revision>
  <dcterms:created xsi:type="dcterms:W3CDTF">2022-03-02T20:21:47Z</dcterms:created>
  <dcterms:modified xsi:type="dcterms:W3CDTF">2026-01-05T21:04:15Z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0x0101009E3FD0C3FD136A48A44A4EC29EB07A61</vt:lpwstr>
  </property>
</Properties>
</file>