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7" r:id="rId5"/>
    <p:sldMasterId id="2147483702" r:id="rId6"/>
  </p:sldMasterIdLst>
  <p:notesMasterIdLst>
    <p:notesMasterId r:id="rId39"/>
  </p:notesMasterIdLst>
  <p:sldIdLst>
    <p:sldId id="258" r:id="rId7"/>
    <p:sldId id="297" r:id="rId8"/>
    <p:sldId id="259" r:id="rId9"/>
    <p:sldId id="494" r:id="rId10"/>
    <p:sldId id="648" r:id="rId11"/>
    <p:sldId id="649" r:id="rId12"/>
    <p:sldId id="601" r:id="rId13"/>
    <p:sldId id="602" r:id="rId14"/>
    <p:sldId id="614" r:id="rId15"/>
    <p:sldId id="609" r:id="rId16"/>
    <p:sldId id="611" r:id="rId17"/>
    <p:sldId id="612" r:id="rId18"/>
    <p:sldId id="610" r:id="rId19"/>
    <p:sldId id="613" r:id="rId20"/>
    <p:sldId id="643" r:id="rId21"/>
    <p:sldId id="621" r:id="rId22"/>
    <p:sldId id="622" r:id="rId23"/>
    <p:sldId id="623" r:id="rId24"/>
    <p:sldId id="625" r:id="rId25"/>
    <p:sldId id="641" r:id="rId26"/>
    <p:sldId id="644" r:id="rId27"/>
    <p:sldId id="650" r:id="rId28"/>
    <p:sldId id="651" r:id="rId29"/>
    <p:sldId id="647" r:id="rId30"/>
    <p:sldId id="645" r:id="rId31"/>
    <p:sldId id="646" r:id="rId32"/>
    <p:sldId id="652" r:id="rId33"/>
    <p:sldId id="653" r:id="rId34"/>
    <p:sldId id="654" r:id="rId35"/>
    <p:sldId id="499" r:id="rId36"/>
    <p:sldId id="400"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rance, Mary" initials="TM" lastIdx="14" clrIdx="0">
    <p:extLst>
      <p:ext uri="{19B8F6BF-5375-455C-9EA6-DF929625EA0E}">
        <p15:presenceInfo xmlns:p15="http://schemas.microsoft.com/office/powerpoint/2012/main" userId="S-1-5-21-2100575077-1586313154-91453608-1226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73" autoAdjust="0"/>
  </p:normalViewPr>
  <p:slideViewPr>
    <p:cSldViewPr snapToGrid="0" snapToObjects="1">
      <p:cViewPr varScale="1">
        <p:scale>
          <a:sx n="105" d="100"/>
          <a:sy n="105" d="100"/>
        </p:scale>
        <p:origin x="756"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5C422-F110-408A-8CD0-19774007F9B8}" type="datetimeFigureOut">
              <a:rPr lang="en-US" smtClean="0"/>
              <a:t>4/9/2025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A5693-D74C-45D3-ABF9-97FDE43A0E27}" type="slidenum">
              <a:rPr lang="en-US" smtClean="0"/>
              <a:t>‹#›</a:t>
            </a:fld>
            <a:endParaRPr lang="en-US" dirty="0"/>
          </a:p>
        </p:txBody>
      </p:sp>
    </p:spTree>
    <p:extLst>
      <p:ext uri="{BB962C8B-B14F-4D97-AF65-F5344CB8AC3E}">
        <p14:creationId xmlns:p14="http://schemas.microsoft.com/office/powerpoint/2010/main" val="70736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8466F-A37B-4704-8368-0FDAE855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20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A5693-D74C-45D3-ABF9-97FDE43A0E27}" type="slidenum">
              <a:rPr lang="en-US" smtClean="0"/>
              <a:t>7</a:t>
            </a:fld>
            <a:endParaRPr lang="en-US" dirty="0"/>
          </a:p>
        </p:txBody>
      </p:sp>
    </p:spTree>
    <p:extLst>
      <p:ext uri="{BB962C8B-B14F-4D97-AF65-F5344CB8AC3E}">
        <p14:creationId xmlns:p14="http://schemas.microsoft.com/office/powerpoint/2010/main" val="474854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Researc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F51B06-480C-0E45-8A32-B81EBF603696}"/>
              </a:ext>
            </a:extLst>
          </p:cNvPr>
          <p:cNvSpPr/>
          <p:nvPr userDrawn="1"/>
        </p:nvSpPr>
        <p:spPr>
          <a:xfrm>
            <a:off x="0" y="1544191"/>
            <a:ext cx="7198626" cy="41577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376158"/>
            <a:ext cx="5385082" cy="2269252"/>
          </a:xfrm>
        </p:spPr>
        <p:txBody>
          <a:bodyPr>
            <a:noAutofit/>
          </a:bodyPr>
          <a:lstStyle>
            <a:lvl1pP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EA5824A5-C2CD-EB43-9F79-3719D14C8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975701"/>
            <a:ext cx="2707197" cy="608781"/>
          </a:xfrm>
          <a:prstGeom prst="rect">
            <a:avLst/>
          </a:prstGeom>
        </p:spPr>
      </p:pic>
      <p:sp>
        <p:nvSpPr>
          <p:cNvPr id="7" name="Subtitle 2">
            <a:extLst>
              <a:ext uri="{FF2B5EF4-FFF2-40B4-BE49-F238E27FC236}">
                <a16:creationId xmlns:a16="http://schemas.microsoft.com/office/drawing/2014/main" id="{1127A0B8-D9A7-6C45-8C07-421FD6942D17}"/>
              </a:ext>
            </a:extLst>
          </p:cNvPr>
          <p:cNvSpPr>
            <a:spLocks noGrp="1"/>
          </p:cNvSpPr>
          <p:nvPr>
            <p:ph type="subTitle" idx="1"/>
          </p:nvPr>
        </p:nvSpPr>
        <p:spPr>
          <a:xfrm>
            <a:off x="1035312" y="627019"/>
            <a:ext cx="10257528" cy="836023"/>
          </a:xfrm>
        </p:spPr>
        <p:txBody>
          <a:bodyPr anchor="b">
            <a:no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12">
            <a:extLst>
              <a:ext uri="{FF2B5EF4-FFF2-40B4-BE49-F238E27FC236}">
                <a16:creationId xmlns:a16="http://schemas.microsoft.com/office/drawing/2014/main" id="{4DF43A3D-A69C-DF4D-867C-D48FFC8F9BE5}"/>
              </a:ext>
            </a:extLst>
          </p:cNvPr>
          <p:cNvSpPr>
            <a:spLocks noGrp="1"/>
          </p:cNvSpPr>
          <p:nvPr>
            <p:ph type="body" sz="quarter" idx="10"/>
          </p:nvPr>
        </p:nvSpPr>
        <p:spPr>
          <a:xfrm>
            <a:off x="1035050" y="4759325"/>
            <a:ext cx="5384800" cy="805229"/>
          </a:xfrm>
        </p:spPr>
        <p:txBody>
          <a:bodyPr>
            <a:noAutofit/>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Edit Master text styles</a:t>
            </a:r>
          </a:p>
        </p:txBody>
      </p:sp>
      <p:pic>
        <p:nvPicPr>
          <p:cNvPr id="4" name="Picture 3">
            <a:extLst>
              <a:ext uri="{FF2B5EF4-FFF2-40B4-BE49-F238E27FC236}">
                <a16:creationId xmlns:a16="http://schemas.microsoft.com/office/drawing/2014/main" id="{1BE08645-BDB5-134A-8D31-D4BD4F3849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8626" y="1544187"/>
            <a:ext cx="4993374" cy="4157746"/>
          </a:xfrm>
          <a:prstGeom prst="rect">
            <a:avLst/>
          </a:prstGeom>
        </p:spPr>
      </p:pic>
    </p:spTree>
    <p:extLst>
      <p:ext uri="{BB962C8B-B14F-4D97-AF65-F5344CB8AC3E}">
        <p14:creationId xmlns:p14="http://schemas.microsoft.com/office/powerpoint/2010/main" val="33780393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Divider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95447-A2B7-9B4E-9F9C-CDFD3CBAEE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3291"/>
            <a:ext cx="12202944" cy="6504710"/>
          </a:xfrm>
          <a:prstGeom prst="rect">
            <a:avLst/>
          </a:prstGeom>
        </p:spPr>
      </p:pic>
      <p:sp>
        <p:nvSpPr>
          <p:cNvPr id="6" name="Rectangle 5">
            <a:extLst>
              <a:ext uri="{FF2B5EF4-FFF2-40B4-BE49-F238E27FC236}">
                <a16:creationId xmlns:a16="http://schemas.microsoft.com/office/drawing/2014/main" id="{DFD01E35-4454-8A49-8765-2EC173117455}"/>
              </a:ext>
            </a:extLst>
          </p:cNvPr>
          <p:cNvSpPr/>
          <p:nvPr userDrawn="1"/>
        </p:nvSpPr>
        <p:spPr>
          <a:xfrm>
            <a:off x="0" y="353291"/>
            <a:ext cx="12192000" cy="6504709"/>
          </a:xfrm>
          <a:prstGeom prst="rect">
            <a:avLst/>
          </a:prstGeom>
          <a:solidFill>
            <a:srgbClr val="75256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465553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6254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age with Pitt Medicin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3B125-663B-104B-8835-87CB03800A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529" y="5796461"/>
            <a:ext cx="2819400" cy="673100"/>
          </a:xfrm>
          <a:prstGeom prst="rect">
            <a:avLst/>
          </a:prstGeom>
        </p:spPr>
      </p:pic>
    </p:spTree>
    <p:extLst>
      <p:ext uri="{BB962C8B-B14F-4D97-AF65-F5344CB8AC3E}">
        <p14:creationId xmlns:p14="http://schemas.microsoft.com/office/powerpoint/2010/main" val="32665429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age with Pitt Pharmacy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7160FD-5AEB-2141-B93B-645D735AA1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529" y="5796461"/>
            <a:ext cx="4343400" cy="774700"/>
          </a:xfrm>
          <a:prstGeom prst="rect">
            <a:avLst/>
          </a:prstGeom>
        </p:spPr>
      </p:pic>
    </p:spTree>
    <p:extLst>
      <p:ext uri="{BB962C8B-B14F-4D97-AF65-F5344CB8AC3E}">
        <p14:creationId xmlns:p14="http://schemas.microsoft.com/office/powerpoint/2010/main" val="7033966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21D-A795-D64B-A4D7-1EE898A9D09F}"/>
              </a:ext>
            </a:extLst>
          </p:cNvPr>
          <p:cNvSpPr>
            <a:spLocks noGrp="1"/>
          </p:cNvSpPr>
          <p:nvPr>
            <p:ph type="ctrTitle"/>
          </p:nvPr>
        </p:nvSpPr>
        <p:spPr>
          <a:xfrm>
            <a:off x="1025236" y="1738115"/>
            <a:ext cx="9144000" cy="1771847"/>
          </a:xfrm>
        </p:spPr>
        <p:txBody>
          <a:bodyPr anchor="b">
            <a:noAutofit/>
          </a:bodyPr>
          <a:lstStyle>
            <a:lvl1pPr algn="l">
              <a:defRPr sz="4400" baseline="0">
                <a:solidFill>
                  <a:schemeClr val="accent4"/>
                </a:solidFill>
              </a:defRPr>
            </a:lvl1pPr>
          </a:lstStyle>
          <a:p>
            <a:r>
              <a:rPr lang="en-US" dirty="0"/>
              <a:t>Click to edit Master title style</a:t>
            </a:r>
          </a:p>
        </p:txBody>
      </p:sp>
      <p:sp>
        <p:nvSpPr>
          <p:cNvPr id="3" name="Subtitle 2">
            <a:extLst>
              <a:ext uri="{FF2B5EF4-FFF2-40B4-BE49-F238E27FC236}">
                <a16:creationId xmlns:a16="http://schemas.microsoft.com/office/drawing/2014/main" id="{1D18C36C-74FB-D74E-9BE5-EF1D3FFF8C6B}"/>
              </a:ext>
            </a:extLst>
          </p:cNvPr>
          <p:cNvSpPr>
            <a:spLocks noGrp="1"/>
          </p:cNvSpPr>
          <p:nvPr>
            <p:ph type="subTitle" idx="1"/>
          </p:nvPr>
        </p:nvSpPr>
        <p:spPr>
          <a:xfrm>
            <a:off x="1025236" y="3602038"/>
            <a:ext cx="9144000" cy="1655762"/>
          </a:xfrm>
        </p:spPr>
        <p:txBody>
          <a:bodyPr>
            <a:no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49913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6325-2E3D-464B-9D52-8E41FA67466F}"/>
              </a:ext>
            </a:extLst>
          </p:cNvPr>
          <p:cNvSpPr>
            <a:spLocks noGrp="1"/>
          </p:cNvSpPr>
          <p:nvPr>
            <p:ph type="title"/>
          </p:nvPr>
        </p:nvSpPr>
        <p:spPr>
          <a:xfrm>
            <a:off x="1035312" y="1709738"/>
            <a:ext cx="10312138" cy="2613025"/>
          </a:xfrm>
        </p:spPr>
        <p:txBody>
          <a:bodyPr anchor="b">
            <a:noAutofit/>
          </a:bodyPr>
          <a:lstStyle>
            <a:lvl1pPr>
              <a:defRPr sz="4400" baseline="0"/>
            </a:lvl1pPr>
          </a:lstStyle>
          <a:p>
            <a:r>
              <a:rPr lang="en-US" dirty="0"/>
              <a:t>Click to edit Master title style</a:t>
            </a:r>
          </a:p>
        </p:txBody>
      </p:sp>
      <p:sp>
        <p:nvSpPr>
          <p:cNvPr id="3" name="Text Placeholder 2">
            <a:extLst>
              <a:ext uri="{FF2B5EF4-FFF2-40B4-BE49-F238E27FC236}">
                <a16:creationId xmlns:a16="http://schemas.microsoft.com/office/drawing/2014/main" id="{24D8A509-8F82-1746-A6E9-B9D06F74A04D}"/>
              </a:ext>
            </a:extLst>
          </p:cNvPr>
          <p:cNvSpPr>
            <a:spLocks noGrp="1"/>
          </p:cNvSpPr>
          <p:nvPr>
            <p:ph type="body" idx="1"/>
          </p:nvPr>
        </p:nvSpPr>
        <p:spPr>
          <a:xfrm>
            <a:off x="1035312" y="4445880"/>
            <a:ext cx="10312138" cy="1500187"/>
          </a:xfrm>
        </p:spPr>
        <p:txBody>
          <a:bodyPr>
            <a:noAutofit/>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642427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13F-223C-D34C-9966-64CFA2B54AC6}"/>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2BB051E6-B608-A449-82B1-09805905BAED}"/>
              </a:ext>
            </a:extLst>
          </p:cNvPr>
          <p:cNvSpPr>
            <a:spLocks noGrp="1"/>
          </p:cNvSpPr>
          <p:nvPr>
            <p:ph idx="1"/>
          </p:nvPr>
        </p:nvSpPr>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427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for Lar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13F-223C-D34C-9966-64CFA2B54AC6}"/>
              </a:ext>
            </a:extLst>
          </p:cNvPr>
          <p:cNvSpPr>
            <a:spLocks noGrp="1"/>
          </p:cNvSpPr>
          <p:nvPr>
            <p:ph type="title"/>
          </p:nvPr>
        </p:nvSpPr>
        <p:spPr>
          <a:xfrm>
            <a:off x="1042868" y="681038"/>
            <a:ext cx="10310931" cy="871056"/>
          </a:xfrm>
        </p:spPr>
        <p:txBody>
          <a:bodyPr>
            <a:noAutofit/>
          </a:bodyPr>
          <a:lstStyle>
            <a:lvl1pPr>
              <a:defRPr sz="32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2BB051E6-B608-A449-82B1-09805905BAED}"/>
              </a:ext>
            </a:extLst>
          </p:cNvPr>
          <p:cNvSpPr>
            <a:spLocks noGrp="1"/>
          </p:cNvSpPr>
          <p:nvPr>
            <p:ph idx="1"/>
          </p:nvPr>
        </p:nvSpPr>
        <p:spPr>
          <a:xfrm>
            <a:off x="1042868" y="1683521"/>
            <a:ext cx="10310931" cy="4493441"/>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8946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BBD195-9062-164D-803F-BDAE60249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350837"/>
            <a:ext cx="12192000" cy="650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B89728E-C58E-3A4B-AE33-6EBACDED9498}"/>
              </a:ext>
            </a:extLst>
          </p:cNvPr>
          <p:cNvSpPr/>
          <p:nvPr userDrawn="1"/>
        </p:nvSpPr>
        <p:spPr>
          <a:xfrm>
            <a:off x="0" y="353291"/>
            <a:ext cx="12192000" cy="6504709"/>
          </a:xfrm>
          <a:prstGeom prst="rect">
            <a:avLst/>
          </a:prstGeom>
          <a:solidFill>
            <a:srgbClr val="75256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1C25343-14D4-5D42-BE35-0F245ABEDB6C}"/>
              </a:ext>
            </a:extLst>
          </p:cNvPr>
          <p:cNvSpPr txBox="1"/>
          <p:nvPr userDrawn="1"/>
        </p:nvSpPr>
        <p:spPr>
          <a:xfrm>
            <a:off x="1025235" y="2028180"/>
            <a:ext cx="9144000" cy="3389468"/>
          </a:xfrm>
          <a:prstGeom prst="rect">
            <a:avLst/>
          </a:prstGeom>
          <a:noFill/>
        </p:spPr>
        <p:txBody>
          <a:bodyPr wrap="square" lIns="0" tIns="0" rIns="0" bIns="0" rtlCol="0" anchor="ctr" anchorCtr="0">
            <a:noAutofit/>
          </a:bodyPr>
          <a:lstStyle/>
          <a:p>
            <a:pPr>
              <a:spcAft>
                <a:spcPts val="1800"/>
              </a:spcAft>
            </a:pPr>
            <a:r>
              <a:rPr lang="en-US" sz="3000" baseline="0" dirty="0">
                <a:solidFill>
                  <a:schemeClr val="bg1"/>
                </a:solidFill>
              </a:rPr>
              <a:t>Women's health shapes the family’s health in all cultures</a:t>
            </a:r>
          </a:p>
          <a:p>
            <a:pPr>
              <a:spcAft>
                <a:spcPts val="1800"/>
              </a:spcAft>
            </a:pPr>
            <a:r>
              <a:rPr lang="en-US" sz="3000" baseline="0" dirty="0">
                <a:solidFill>
                  <a:schemeClr val="bg1"/>
                </a:solidFill>
              </a:rPr>
              <a:t>Women give birth to 100% of the future</a:t>
            </a:r>
          </a:p>
        </p:txBody>
      </p:sp>
    </p:spTree>
    <p:extLst>
      <p:ext uri="{BB962C8B-B14F-4D97-AF65-F5344CB8AC3E}">
        <p14:creationId xmlns:p14="http://schemas.microsoft.com/office/powerpoint/2010/main" val="7358477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20">
            <a:extLst>
              <a:ext uri="{FF2B5EF4-FFF2-40B4-BE49-F238E27FC236}">
                <a16:creationId xmlns:a16="http://schemas.microsoft.com/office/drawing/2014/main" id="{7C873C82-BA88-F74B-9009-E6AF236077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353291"/>
            <a:ext cx="12191999" cy="6504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B89728E-C58E-3A4B-AE33-6EBACDED9498}"/>
              </a:ext>
            </a:extLst>
          </p:cNvPr>
          <p:cNvSpPr/>
          <p:nvPr userDrawn="1"/>
        </p:nvSpPr>
        <p:spPr>
          <a:xfrm>
            <a:off x="-2" y="353291"/>
            <a:ext cx="12192000" cy="6504709"/>
          </a:xfrm>
          <a:prstGeom prst="rect">
            <a:avLst/>
          </a:prstGeom>
          <a:solidFill>
            <a:srgbClr val="75256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5D39AE2-6AE3-584B-80C3-2012C5098081}"/>
              </a:ext>
            </a:extLst>
          </p:cNvPr>
          <p:cNvSpPr txBox="1"/>
          <p:nvPr userDrawn="1"/>
        </p:nvSpPr>
        <p:spPr>
          <a:xfrm>
            <a:off x="1025235" y="2028180"/>
            <a:ext cx="9144000" cy="3389468"/>
          </a:xfrm>
          <a:prstGeom prst="rect">
            <a:avLst/>
          </a:prstGeom>
          <a:noFill/>
        </p:spPr>
        <p:txBody>
          <a:bodyPr wrap="square" lIns="0" tIns="0" rIns="0" bIns="0" rtlCol="0" anchor="ctr" anchorCtr="0">
            <a:noAutofit/>
          </a:bodyPr>
          <a:lstStyle/>
          <a:p>
            <a:pPr>
              <a:spcAft>
                <a:spcPts val="1800"/>
              </a:spcAft>
            </a:pPr>
            <a:r>
              <a:rPr lang="en-US" sz="3000" baseline="0" dirty="0">
                <a:solidFill>
                  <a:schemeClr val="bg1"/>
                </a:solidFill>
              </a:rPr>
              <a:t>We can improve human life from its very beginning, </a:t>
            </a:r>
            <a:br>
              <a:rPr lang="en-US" sz="3000" baseline="0" dirty="0">
                <a:solidFill>
                  <a:schemeClr val="bg1"/>
                </a:solidFill>
              </a:rPr>
            </a:br>
            <a:r>
              <a:rPr lang="en-US" sz="3000" baseline="0" dirty="0">
                <a:solidFill>
                  <a:schemeClr val="bg1"/>
                </a:solidFill>
              </a:rPr>
              <a:t>by focusing on women’s health.</a:t>
            </a:r>
          </a:p>
          <a:p>
            <a:pPr>
              <a:spcAft>
                <a:spcPts val="1800"/>
              </a:spcAft>
            </a:pPr>
            <a:r>
              <a:rPr lang="en-US" sz="3000" baseline="0" dirty="0">
                <a:solidFill>
                  <a:schemeClr val="bg1"/>
                </a:solidFill>
              </a:rPr>
              <a:t>You can help create a healthier future by joining us </a:t>
            </a:r>
            <a:br>
              <a:rPr lang="en-US" sz="3000" baseline="0" dirty="0">
                <a:solidFill>
                  <a:schemeClr val="bg1"/>
                </a:solidFill>
              </a:rPr>
            </a:br>
            <a:r>
              <a:rPr lang="en-US" sz="3000" baseline="0" dirty="0">
                <a:solidFill>
                  <a:schemeClr val="bg1"/>
                </a:solidFill>
              </a:rPr>
              <a:t>in support of this very important mission.</a:t>
            </a:r>
          </a:p>
        </p:txBody>
      </p:sp>
    </p:spTree>
    <p:extLst>
      <p:ext uri="{BB962C8B-B14F-4D97-AF65-F5344CB8AC3E}">
        <p14:creationId xmlns:p14="http://schemas.microsoft.com/office/powerpoint/2010/main" val="26336948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Founda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F51B06-480C-0E45-8A32-B81EBF603696}"/>
              </a:ext>
            </a:extLst>
          </p:cNvPr>
          <p:cNvSpPr/>
          <p:nvPr userDrawn="1"/>
        </p:nvSpPr>
        <p:spPr>
          <a:xfrm>
            <a:off x="0" y="1544191"/>
            <a:ext cx="7198626" cy="41577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376158"/>
            <a:ext cx="5385082" cy="2269252"/>
          </a:xfrm>
        </p:spPr>
        <p:txBody>
          <a:bodyPr>
            <a:noAutofit/>
          </a:bodyPr>
          <a:lstStyle>
            <a:lvl1pPr>
              <a:defRPr>
                <a:solidFill>
                  <a:schemeClr val="bg1"/>
                </a:solidFill>
              </a:defRPr>
            </a:lvl1pPr>
          </a:lstStyle>
          <a:p>
            <a:r>
              <a:rPr lang="en-US" dirty="0"/>
              <a:t>Click to edit Master title style</a:t>
            </a:r>
          </a:p>
        </p:txBody>
      </p:sp>
      <p:sp>
        <p:nvSpPr>
          <p:cNvPr id="7" name="Subtitle 2">
            <a:extLst>
              <a:ext uri="{FF2B5EF4-FFF2-40B4-BE49-F238E27FC236}">
                <a16:creationId xmlns:a16="http://schemas.microsoft.com/office/drawing/2014/main" id="{1127A0B8-D9A7-6C45-8C07-421FD6942D17}"/>
              </a:ext>
            </a:extLst>
          </p:cNvPr>
          <p:cNvSpPr>
            <a:spLocks noGrp="1"/>
          </p:cNvSpPr>
          <p:nvPr>
            <p:ph type="subTitle" idx="1"/>
          </p:nvPr>
        </p:nvSpPr>
        <p:spPr>
          <a:xfrm>
            <a:off x="1035312" y="627019"/>
            <a:ext cx="10257528" cy="836023"/>
          </a:xfrm>
        </p:spPr>
        <p:txBody>
          <a:bodyPr anchor="b">
            <a:no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574004E1-7883-BC46-A80F-B9A15518FF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975700"/>
            <a:ext cx="2503230" cy="608781"/>
          </a:xfrm>
          <a:prstGeom prst="rect">
            <a:avLst/>
          </a:prstGeom>
        </p:spPr>
      </p:pic>
      <p:sp>
        <p:nvSpPr>
          <p:cNvPr id="12" name="Text Placeholder 12">
            <a:extLst>
              <a:ext uri="{FF2B5EF4-FFF2-40B4-BE49-F238E27FC236}">
                <a16:creationId xmlns:a16="http://schemas.microsoft.com/office/drawing/2014/main" id="{C4699176-AE08-B541-950C-DB1C7E5E02A3}"/>
              </a:ext>
            </a:extLst>
          </p:cNvPr>
          <p:cNvSpPr>
            <a:spLocks noGrp="1"/>
          </p:cNvSpPr>
          <p:nvPr>
            <p:ph type="body" sz="quarter" idx="10"/>
          </p:nvPr>
        </p:nvSpPr>
        <p:spPr>
          <a:xfrm>
            <a:off x="1035050" y="4759325"/>
            <a:ext cx="5384800" cy="805229"/>
          </a:xfrm>
        </p:spPr>
        <p:txBody>
          <a:bodyPr>
            <a:noAutofit/>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Edit Master text styles</a:t>
            </a:r>
          </a:p>
        </p:txBody>
      </p:sp>
      <p:pic>
        <p:nvPicPr>
          <p:cNvPr id="10" name="Picture 9">
            <a:extLst>
              <a:ext uri="{FF2B5EF4-FFF2-40B4-BE49-F238E27FC236}">
                <a16:creationId xmlns:a16="http://schemas.microsoft.com/office/drawing/2014/main" id="{5D5724B3-D3D5-294A-BECD-45A203B6A3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8626" y="1544187"/>
            <a:ext cx="4993374" cy="4157746"/>
          </a:xfrm>
          <a:prstGeom prst="rect">
            <a:avLst/>
          </a:prstGeom>
        </p:spPr>
      </p:pic>
    </p:spTree>
    <p:extLst>
      <p:ext uri="{BB962C8B-B14F-4D97-AF65-F5344CB8AC3E}">
        <p14:creationId xmlns:p14="http://schemas.microsoft.com/office/powerpoint/2010/main" val="27439184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for Larg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4DBB2C-8B31-904B-865D-506B50E186BD}"/>
              </a:ext>
            </a:extLst>
          </p:cNvPr>
          <p:cNvSpPr txBox="1">
            <a:spLocks/>
          </p:cNvSpPr>
          <p:nvPr/>
        </p:nvSpPr>
        <p:spPr>
          <a:xfrm>
            <a:off x="1042867" y="2091550"/>
            <a:ext cx="443185" cy="3675435"/>
          </a:xfrm>
          <a:prstGeom prst="rect">
            <a:avLst/>
          </a:prstGeom>
        </p:spPr>
        <p:txBody>
          <a:bodyPr lIns="0" tIns="0" rIns="0" bIns="0" anchor="b"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300</a:t>
            </a:r>
          </a:p>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250</a:t>
            </a:r>
          </a:p>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200</a:t>
            </a:r>
          </a:p>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150</a:t>
            </a:r>
          </a:p>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100</a:t>
            </a:r>
          </a:p>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50</a:t>
            </a:r>
          </a:p>
          <a:p>
            <a:pPr algn="r">
              <a:lnSpc>
                <a:spcPts val="3700"/>
              </a:lnSpc>
            </a:pPr>
            <a:r>
              <a:rPr lang="en-US" sz="1600" baseline="0" dirty="0">
                <a:solidFill>
                  <a:schemeClr val="accent4"/>
                </a:solidFill>
                <a:latin typeface="Corbel" panose="020B0503020204020204" pitchFamily="34" charset="0"/>
                <a:ea typeface="ＭＳ Ｐゴシック" charset="0"/>
                <a:cs typeface="Arial Narrow" panose="020B0604020202020204" pitchFamily="34" charset="0"/>
              </a:rPr>
              <a:t>0</a:t>
            </a:r>
          </a:p>
        </p:txBody>
      </p:sp>
      <p:sp>
        <p:nvSpPr>
          <p:cNvPr id="6" name="Title 1">
            <a:extLst>
              <a:ext uri="{FF2B5EF4-FFF2-40B4-BE49-F238E27FC236}">
                <a16:creationId xmlns:a16="http://schemas.microsoft.com/office/drawing/2014/main" id="{1DED9630-1DE6-864D-801F-634315621602}"/>
              </a:ext>
            </a:extLst>
          </p:cNvPr>
          <p:cNvSpPr txBox="1">
            <a:spLocks/>
          </p:cNvSpPr>
          <p:nvPr/>
        </p:nvSpPr>
        <p:spPr>
          <a:xfrm>
            <a:off x="1668004" y="2679714"/>
            <a:ext cx="1266140" cy="286527"/>
          </a:xfrm>
          <a:prstGeom prst="rect">
            <a:avLst/>
          </a:prstGeom>
        </p:spPr>
        <p:txBody>
          <a:bodyPr lIns="0" tIns="0" rIns="0" bIns="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endParaRPr lang="en-US" sz="800" dirty="0">
              <a:latin typeface="Arial Narrow" panose="020B0604020202020204" pitchFamily="34" charset="0"/>
              <a:ea typeface="ＭＳ Ｐゴシック" charset="0"/>
              <a:cs typeface="Arial Narrow" panose="020B0604020202020204" pitchFamily="34" charset="0"/>
            </a:endParaRPr>
          </a:p>
        </p:txBody>
      </p:sp>
      <p:grpSp>
        <p:nvGrpSpPr>
          <p:cNvPr id="7" name="Group 6">
            <a:extLst>
              <a:ext uri="{FF2B5EF4-FFF2-40B4-BE49-F238E27FC236}">
                <a16:creationId xmlns:a16="http://schemas.microsoft.com/office/drawing/2014/main" id="{D19FFD4C-260C-9744-86D2-174142B3A725}"/>
              </a:ext>
            </a:extLst>
          </p:cNvPr>
          <p:cNvGrpSpPr/>
          <p:nvPr/>
        </p:nvGrpSpPr>
        <p:grpSpPr>
          <a:xfrm>
            <a:off x="1133709" y="5772877"/>
            <a:ext cx="10131997" cy="214424"/>
            <a:chOff x="606966" y="4959175"/>
            <a:chExt cx="8205093" cy="173645"/>
          </a:xfrm>
        </p:grpSpPr>
        <p:sp>
          <p:nvSpPr>
            <p:cNvPr id="31" name="Title 1">
              <a:extLst>
                <a:ext uri="{FF2B5EF4-FFF2-40B4-BE49-F238E27FC236}">
                  <a16:creationId xmlns:a16="http://schemas.microsoft.com/office/drawing/2014/main" id="{2BC020E9-AB12-6A40-A2F6-3631685A3FBF}"/>
                </a:ext>
              </a:extLst>
            </p:cNvPr>
            <p:cNvSpPr txBox="1">
              <a:spLocks/>
            </p:cNvSpPr>
            <p:nvPr/>
          </p:nvSpPr>
          <p:spPr>
            <a:xfrm>
              <a:off x="606966" y="4959175"/>
              <a:ext cx="8205093" cy="173645"/>
            </a:xfrm>
            <a:prstGeom prst="rect">
              <a:avLst/>
            </a:prstGeom>
            <a:solidFill>
              <a:schemeClr val="accent4"/>
            </a:solid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	</a:t>
              </a:r>
            </a:p>
          </p:txBody>
        </p:sp>
        <p:sp>
          <p:nvSpPr>
            <p:cNvPr id="32" name="Title 1">
              <a:extLst>
                <a:ext uri="{FF2B5EF4-FFF2-40B4-BE49-F238E27FC236}">
                  <a16:creationId xmlns:a16="http://schemas.microsoft.com/office/drawing/2014/main" id="{F44D16D4-514F-7143-B2C2-E5826472D3FC}"/>
                </a:ext>
              </a:extLst>
            </p:cNvPr>
            <p:cNvSpPr txBox="1">
              <a:spLocks/>
            </p:cNvSpPr>
            <p:nvPr/>
          </p:nvSpPr>
          <p:spPr>
            <a:xfrm>
              <a:off x="1133468"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2005</a:t>
              </a:r>
            </a:p>
          </p:txBody>
        </p:sp>
        <p:sp>
          <p:nvSpPr>
            <p:cNvPr id="33" name="Title 1">
              <a:extLst>
                <a:ext uri="{FF2B5EF4-FFF2-40B4-BE49-F238E27FC236}">
                  <a16:creationId xmlns:a16="http://schemas.microsoft.com/office/drawing/2014/main" id="{03596F06-1068-E14F-92A4-65008B173981}"/>
                </a:ext>
              </a:extLst>
            </p:cNvPr>
            <p:cNvSpPr txBox="1">
              <a:spLocks/>
            </p:cNvSpPr>
            <p:nvPr/>
          </p:nvSpPr>
          <p:spPr>
            <a:xfrm>
              <a:off x="1684744"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2006</a:t>
              </a:r>
            </a:p>
          </p:txBody>
        </p:sp>
        <p:sp>
          <p:nvSpPr>
            <p:cNvPr id="34" name="Title 1">
              <a:extLst>
                <a:ext uri="{FF2B5EF4-FFF2-40B4-BE49-F238E27FC236}">
                  <a16:creationId xmlns:a16="http://schemas.microsoft.com/office/drawing/2014/main" id="{D8BC28EF-FB73-7D47-ACBF-95FE4F328D35}"/>
                </a:ext>
              </a:extLst>
            </p:cNvPr>
            <p:cNvSpPr txBox="1">
              <a:spLocks/>
            </p:cNvSpPr>
            <p:nvPr/>
          </p:nvSpPr>
          <p:spPr>
            <a:xfrm>
              <a:off x="2236020"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2007</a:t>
              </a:r>
            </a:p>
          </p:txBody>
        </p:sp>
        <p:sp>
          <p:nvSpPr>
            <p:cNvPr id="35" name="Title 1">
              <a:extLst>
                <a:ext uri="{FF2B5EF4-FFF2-40B4-BE49-F238E27FC236}">
                  <a16:creationId xmlns:a16="http://schemas.microsoft.com/office/drawing/2014/main" id="{4B228511-53CB-024F-B653-CB79041D4635}"/>
                </a:ext>
              </a:extLst>
            </p:cNvPr>
            <p:cNvSpPr txBox="1">
              <a:spLocks/>
            </p:cNvSpPr>
            <p:nvPr/>
          </p:nvSpPr>
          <p:spPr>
            <a:xfrm>
              <a:off x="2787296"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2008</a:t>
              </a:r>
            </a:p>
          </p:txBody>
        </p:sp>
        <p:sp>
          <p:nvSpPr>
            <p:cNvPr id="36" name="Title 1">
              <a:extLst>
                <a:ext uri="{FF2B5EF4-FFF2-40B4-BE49-F238E27FC236}">
                  <a16:creationId xmlns:a16="http://schemas.microsoft.com/office/drawing/2014/main" id="{0C274AAB-3693-4845-8335-E3C138647F56}"/>
                </a:ext>
              </a:extLst>
            </p:cNvPr>
            <p:cNvSpPr txBox="1">
              <a:spLocks/>
            </p:cNvSpPr>
            <p:nvPr/>
          </p:nvSpPr>
          <p:spPr>
            <a:xfrm>
              <a:off x="3338572"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2009</a:t>
              </a:r>
            </a:p>
          </p:txBody>
        </p:sp>
        <p:sp>
          <p:nvSpPr>
            <p:cNvPr id="37" name="Title 1">
              <a:extLst>
                <a:ext uri="{FF2B5EF4-FFF2-40B4-BE49-F238E27FC236}">
                  <a16:creationId xmlns:a16="http://schemas.microsoft.com/office/drawing/2014/main" id="{39BCB1EF-871E-C84C-B2A9-FEDA5DADD9BB}"/>
                </a:ext>
              </a:extLst>
            </p:cNvPr>
            <p:cNvSpPr txBox="1">
              <a:spLocks/>
            </p:cNvSpPr>
            <p:nvPr/>
          </p:nvSpPr>
          <p:spPr>
            <a:xfrm>
              <a:off x="3889848"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2010</a:t>
              </a:r>
            </a:p>
          </p:txBody>
        </p:sp>
        <p:sp>
          <p:nvSpPr>
            <p:cNvPr id="38" name="Title 1">
              <a:extLst>
                <a:ext uri="{FF2B5EF4-FFF2-40B4-BE49-F238E27FC236}">
                  <a16:creationId xmlns:a16="http://schemas.microsoft.com/office/drawing/2014/main" id="{FF44F9CB-8FC3-D446-B400-E47404FD983B}"/>
                </a:ext>
              </a:extLst>
            </p:cNvPr>
            <p:cNvSpPr txBox="1">
              <a:spLocks/>
            </p:cNvSpPr>
            <p:nvPr/>
          </p:nvSpPr>
          <p:spPr>
            <a:xfrm>
              <a:off x="4441124"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2011</a:t>
              </a:r>
            </a:p>
          </p:txBody>
        </p:sp>
        <p:sp>
          <p:nvSpPr>
            <p:cNvPr id="39" name="Title 1">
              <a:extLst>
                <a:ext uri="{FF2B5EF4-FFF2-40B4-BE49-F238E27FC236}">
                  <a16:creationId xmlns:a16="http://schemas.microsoft.com/office/drawing/2014/main" id="{98A051DC-FFA3-744B-93E5-0166B8608EA4}"/>
                </a:ext>
              </a:extLst>
            </p:cNvPr>
            <p:cNvSpPr txBox="1">
              <a:spLocks/>
            </p:cNvSpPr>
            <p:nvPr/>
          </p:nvSpPr>
          <p:spPr>
            <a:xfrm>
              <a:off x="4992400"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2012</a:t>
              </a:r>
            </a:p>
          </p:txBody>
        </p:sp>
        <p:sp>
          <p:nvSpPr>
            <p:cNvPr id="40" name="Title 1">
              <a:extLst>
                <a:ext uri="{FF2B5EF4-FFF2-40B4-BE49-F238E27FC236}">
                  <a16:creationId xmlns:a16="http://schemas.microsoft.com/office/drawing/2014/main" id="{7D362EAC-FFFD-7B49-9582-9715C6DB11D7}"/>
                </a:ext>
              </a:extLst>
            </p:cNvPr>
            <p:cNvSpPr txBox="1">
              <a:spLocks/>
            </p:cNvSpPr>
            <p:nvPr/>
          </p:nvSpPr>
          <p:spPr>
            <a:xfrm>
              <a:off x="5543676"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2013</a:t>
              </a:r>
            </a:p>
          </p:txBody>
        </p:sp>
        <p:sp>
          <p:nvSpPr>
            <p:cNvPr id="41" name="Title 1">
              <a:extLst>
                <a:ext uri="{FF2B5EF4-FFF2-40B4-BE49-F238E27FC236}">
                  <a16:creationId xmlns:a16="http://schemas.microsoft.com/office/drawing/2014/main" id="{86B91C65-763D-1C4D-BB35-B0850BD700FC}"/>
                </a:ext>
              </a:extLst>
            </p:cNvPr>
            <p:cNvSpPr txBox="1">
              <a:spLocks/>
            </p:cNvSpPr>
            <p:nvPr/>
          </p:nvSpPr>
          <p:spPr>
            <a:xfrm>
              <a:off x="6094952"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2014</a:t>
              </a:r>
            </a:p>
          </p:txBody>
        </p:sp>
        <p:sp>
          <p:nvSpPr>
            <p:cNvPr id="42" name="Title 1">
              <a:extLst>
                <a:ext uri="{FF2B5EF4-FFF2-40B4-BE49-F238E27FC236}">
                  <a16:creationId xmlns:a16="http://schemas.microsoft.com/office/drawing/2014/main" id="{64013F72-A681-A842-99F7-8F5A9070C1B6}"/>
                </a:ext>
              </a:extLst>
            </p:cNvPr>
            <p:cNvSpPr txBox="1">
              <a:spLocks/>
            </p:cNvSpPr>
            <p:nvPr/>
          </p:nvSpPr>
          <p:spPr>
            <a:xfrm>
              <a:off x="6646228" y="4966859"/>
              <a:ext cx="285381" cy="140313"/>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2015</a:t>
              </a:r>
            </a:p>
          </p:txBody>
        </p:sp>
        <p:sp>
          <p:nvSpPr>
            <p:cNvPr id="43" name="Title 1">
              <a:extLst>
                <a:ext uri="{FF2B5EF4-FFF2-40B4-BE49-F238E27FC236}">
                  <a16:creationId xmlns:a16="http://schemas.microsoft.com/office/drawing/2014/main" id="{3F53C0AC-F691-224D-A7A6-B45CB8C11996}"/>
                </a:ext>
              </a:extLst>
            </p:cNvPr>
            <p:cNvSpPr txBox="1">
              <a:spLocks/>
            </p:cNvSpPr>
            <p:nvPr/>
          </p:nvSpPr>
          <p:spPr>
            <a:xfrm>
              <a:off x="7197504" y="4966859"/>
              <a:ext cx="285381" cy="130877"/>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2016</a:t>
              </a:r>
            </a:p>
          </p:txBody>
        </p:sp>
        <p:sp>
          <p:nvSpPr>
            <p:cNvPr id="44" name="Title 1">
              <a:extLst>
                <a:ext uri="{FF2B5EF4-FFF2-40B4-BE49-F238E27FC236}">
                  <a16:creationId xmlns:a16="http://schemas.microsoft.com/office/drawing/2014/main" id="{355A0182-4AC9-E34A-8B19-F9785DED196D}"/>
                </a:ext>
              </a:extLst>
            </p:cNvPr>
            <p:cNvSpPr txBox="1">
              <a:spLocks/>
            </p:cNvSpPr>
            <p:nvPr/>
          </p:nvSpPr>
          <p:spPr>
            <a:xfrm>
              <a:off x="7748780" y="4966859"/>
              <a:ext cx="285381" cy="130877"/>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2017</a:t>
              </a:r>
            </a:p>
          </p:txBody>
        </p:sp>
        <p:sp>
          <p:nvSpPr>
            <p:cNvPr id="45" name="Title 1">
              <a:extLst>
                <a:ext uri="{FF2B5EF4-FFF2-40B4-BE49-F238E27FC236}">
                  <a16:creationId xmlns:a16="http://schemas.microsoft.com/office/drawing/2014/main" id="{820ABE92-336B-C24E-AA33-5B009DF314EF}"/>
                </a:ext>
              </a:extLst>
            </p:cNvPr>
            <p:cNvSpPr txBox="1">
              <a:spLocks/>
            </p:cNvSpPr>
            <p:nvPr/>
          </p:nvSpPr>
          <p:spPr>
            <a:xfrm>
              <a:off x="8300060" y="4966859"/>
              <a:ext cx="285381" cy="130877"/>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900" b="1" dirty="0">
                  <a:solidFill>
                    <a:schemeClr val="bg1"/>
                  </a:solidFill>
                  <a:latin typeface="Corbel" panose="020B0503020204020204" pitchFamily="34" charset="0"/>
                  <a:ea typeface="ＭＳ Ｐゴシック" charset="0"/>
                  <a:cs typeface="Arial Narrow" panose="020B0604020202020204" pitchFamily="34" charset="0"/>
                </a:rPr>
                <a:t>2018</a:t>
              </a:r>
            </a:p>
          </p:txBody>
        </p:sp>
      </p:grpSp>
      <p:grpSp>
        <p:nvGrpSpPr>
          <p:cNvPr id="8" name="Group 7">
            <a:extLst>
              <a:ext uri="{FF2B5EF4-FFF2-40B4-BE49-F238E27FC236}">
                <a16:creationId xmlns:a16="http://schemas.microsoft.com/office/drawing/2014/main" id="{54AE21D2-A3F5-FD46-BAC8-04EF01AAD520}"/>
              </a:ext>
            </a:extLst>
          </p:cNvPr>
          <p:cNvGrpSpPr/>
          <p:nvPr/>
        </p:nvGrpSpPr>
        <p:grpSpPr>
          <a:xfrm>
            <a:off x="1565237" y="2855840"/>
            <a:ext cx="9700471" cy="2808373"/>
            <a:chOff x="956426" y="2579315"/>
            <a:chExt cx="7719085" cy="2274276"/>
          </a:xfrm>
        </p:grpSpPr>
        <p:cxnSp>
          <p:nvCxnSpPr>
            <p:cNvPr id="24" name="Straight Connector 23">
              <a:extLst>
                <a:ext uri="{FF2B5EF4-FFF2-40B4-BE49-F238E27FC236}">
                  <a16:creationId xmlns:a16="http://schemas.microsoft.com/office/drawing/2014/main" id="{A6E9D65C-BF0F-0044-9DE3-F651442F5862}"/>
                </a:ext>
              </a:extLst>
            </p:cNvPr>
            <p:cNvCxnSpPr>
              <a:cxnSpLocks/>
            </p:cNvCxnSpPr>
            <p:nvPr/>
          </p:nvCxnSpPr>
          <p:spPr>
            <a:xfrm flipH="1">
              <a:off x="956426" y="4474545"/>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B7EAD0-110F-0444-AE56-73FF7EA33D57}"/>
                </a:ext>
              </a:extLst>
            </p:cNvPr>
            <p:cNvCxnSpPr>
              <a:cxnSpLocks/>
            </p:cNvCxnSpPr>
            <p:nvPr/>
          </p:nvCxnSpPr>
          <p:spPr>
            <a:xfrm flipH="1">
              <a:off x="956426" y="4095499"/>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28B5A6-3B40-D948-9EB9-AB1AC22872F0}"/>
                </a:ext>
              </a:extLst>
            </p:cNvPr>
            <p:cNvCxnSpPr>
              <a:cxnSpLocks/>
            </p:cNvCxnSpPr>
            <p:nvPr/>
          </p:nvCxnSpPr>
          <p:spPr>
            <a:xfrm flipH="1">
              <a:off x="956426" y="3716453"/>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A1252F-A2C1-0142-AD5F-35912710AB9E}"/>
                </a:ext>
              </a:extLst>
            </p:cNvPr>
            <p:cNvCxnSpPr>
              <a:cxnSpLocks/>
            </p:cNvCxnSpPr>
            <p:nvPr/>
          </p:nvCxnSpPr>
          <p:spPr>
            <a:xfrm flipH="1">
              <a:off x="956426" y="3337407"/>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EB6394-C70F-704B-B8D9-9363F98C9072}"/>
                </a:ext>
              </a:extLst>
            </p:cNvPr>
            <p:cNvCxnSpPr>
              <a:cxnSpLocks/>
            </p:cNvCxnSpPr>
            <p:nvPr/>
          </p:nvCxnSpPr>
          <p:spPr>
            <a:xfrm flipH="1">
              <a:off x="956426" y="2958361"/>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91B07E-77FE-0E45-9A77-CF2116891BB2}"/>
                </a:ext>
              </a:extLst>
            </p:cNvPr>
            <p:cNvCxnSpPr>
              <a:cxnSpLocks/>
            </p:cNvCxnSpPr>
            <p:nvPr/>
          </p:nvCxnSpPr>
          <p:spPr>
            <a:xfrm flipH="1">
              <a:off x="956426" y="2579315"/>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55EB0C-BA5C-4741-8301-A1697D84A6F2}"/>
                </a:ext>
              </a:extLst>
            </p:cNvPr>
            <p:cNvCxnSpPr>
              <a:cxnSpLocks/>
            </p:cNvCxnSpPr>
            <p:nvPr/>
          </p:nvCxnSpPr>
          <p:spPr>
            <a:xfrm flipH="1">
              <a:off x="956426" y="4853591"/>
              <a:ext cx="771908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921CD6BF-3632-104F-A426-A0BBA9328E5D}"/>
              </a:ext>
            </a:extLst>
          </p:cNvPr>
          <p:cNvSpPr/>
          <p:nvPr/>
        </p:nvSpPr>
        <p:spPr>
          <a:xfrm>
            <a:off x="1701291" y="4909285"/>
            <a:ext cx="517529" cy="754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87</a:t>
            </a:r>
            <a:endParaRPr lang="en-US" dirty="0"/>
          </a:p>
        </p:txBody>
      </p:sp>
      <p:sp>
        <p:nvSpPr>
          <p:cNvPr id="11" name="Rectangle 10">
            <a:extLst>
              <a:ext uri="{FF2B5EF4-FFF2-40B4-BE49-F238E27FC236}">
                <a16:creationId xmlns:a16="http://schemas.microsoft.com/office/drawing/2014/main" id="{6866F30D-835C-244B-A44A-A8EA1754977C}"/>
              </a:ext>
            </a:extLst>
          </p:cNvPr>
          <p:cNvSpPr/>
          <p:nvPr/>
        </p:nvSpPr>
        <p:spPr>
          <a:xfrm>
            <a:off x="2382030" y="4962617"/>
            <a:ext cx="517529" cy="701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75</a:t>
            </a:r>
            <a:endParaRPr lang="en-US" dirty="0"/>
          </a:p>
        </p:txBody>
      </p:sp>
      <p:sp>
        <p:nvSpPr>
          <p:cNvPr id="12" name="Rectangle 11">
            <a:extLst>
              <a:ext uri="{FF2B5EF4-FFF2-40B4-BE49-F238E27FC236}">
                <a16:creationId xmlns:a16="http://schemas.microsoft.com/office/drawing/2014/main" id="{06F96A5A-9F56-824A-B15B-001D0019BE3F}"/>
              </a:ext>
            </a:extLst>
          </p:cNvPr>
          <p:cNvSpPr/>
          <p:nvPr/>
        </p:nvSpPr>
        <p:spPr>
          <a:xfrm>
            <a:off x="3062769" y="4651111"/>
            <a:ext cx="517529" cy="1013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104</a:t>
            </a:r>
            <a:endParaRPr lang="en-US" dirty="0"/>
          </a:p>
        </p:txBody>
      </p:sp>
      <p:sp>
        <p:nvSpPr>
          <p:cNvPr id="13" name="Rectangle 12">
            <a:extLst>
              <a:ext uri="{FF2B5EF4-FFF2-40B4-BE49-F238E27FC236}">
                <a16:creationId xmlns:a16="http://schemas.microsoft.com/office/drawing/2014/main" id="{D4F870B5-A456-E44B-8F5C-2817755C0A75}"/>
              </a:ext>
            </a:extLst>
          </p:cNvPr>
          <p:cNvSpPr/>
          <p:nvPr/>
        </p:nvSpPr>
        <p:spPr>
          <a:xfrm>
            <a:off x="3743508" y="4549256"/>
            <a:ext cx="517529" cy="1114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117</a:t>
            </a:r>
            <a:endParaRPr lang="en-US" dirty="0"/>
          </a:p>
        </p:txBody>
      </p:sp>
      <p:sp>
        <p:nvSpPr>
          <p:cNvPr id="14" name="Rectangle 13">
            <a:extLst>
              <a:ext uri="{FF2B5EF4-FFF2-40B4-BE49-F238E27FC236}">
                <a16:creationId xmlns:a16="http://schemas.microsoft.com/office/drawing/2014/main" id="{36ABD8C1-C4C3-944C-A875-A5BA3A233390}"/>
              </a:ext>
            </a:extLst>
          </p:cNvPr>
          <p:cNvSpPr/>
          <p:nvPr/>
        </p:nvSpPr>
        <p:spPr>
          <a:xfrm>
            <a:off x="4424247" y="4734069"/>
            <a:ext cx="517529" cy="9301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99</a:t>
            </a:r>
            <a:endParaRPr lang="en-US" dirty="0"/>
          </a:p>
        </p:txBody>
      </p:sp>
      <p:sp>
        <p:nvSpPr>
          <p:cNvPr id="15" name="Rectangle 14">
            <a:extLst>
              <a:ext uri="{FF2B5EF4-FFF2-40B4-BE49-F238E27FC236}">
                <a16:creationId xmlns:a16="http://schemas.microsoft.com/office/drawing/2014/main" id="{75ACF911-19CA-1E47-B7C2-3820BBAF5282}"/>
              </a:ext>
            </a:extLst>
          </p:cNvPr>
          <p:cNvSpPr/>
          <p:nvPr/>
        </p:nvSpPr>
        <p:spPr>
          <a:xfrm>
            <a:off x="5104986" y="4378179"/>
            <a:ext cx="517529" cy="1286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135</a:t>
            </a:r>
            <a:endParaRPr lang="en-US" dirty="0"/>
          </a:p>
        </p:txBody>
      </p:sp>
      <p:sp>
        <p:nvSpPr>
          <p:cNvPr id="16" name="Rectangle 15">
            <a:extLst>
              <a:ext uri="{FF2B5EF4-FFF2-40B4-BE49-F238E27FC236}">
                <a16:creationId xmlns:a16="http://schemas.microsoft.com/office/drawing/2014/main" id="{FBBB2CB7-5869-9640-8DE7-A25A32BA10FB}"/>
              </a:ext>
            </a:extLst>
          </p:cNvPr>
          <p:cNvSpPr/>
          <p:nvPr/>
        </p:nvSpPr>
        <p:spPr>
          <a:xfrm>
            <a:off x="5785725" y="3973160"/>
            <a:ext cx="517529" cy="16910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183</a:t>
            </a:r>
            <a:endParaRPr lang="en-US" dirty="0"/>
          </a:p>
        </p:txBody>
      </p:sp>
      <p:sp>
        <p:nvSpPr>
          <p:cNvPr id="17" name="Rectangle 16">
            <a:extLst>
              <a:ext uri="{FF2B5EF4-FFF2-40B4-BE49-F238E27FC236}">
                <a16:creationId xmlns:a16="http://schemas.microsoft.com/office/drawing/2014/main" id="{D0EA93DA-A48B-F34F-957F-49E6B2F089CD}"/>
              </a:ext>
            </a:extLst>
          </p:cNvPr>
          <p:cNvSpPr/>
          <p:nvPr/>
        </p:nvSpPr>
        <p:spPr>
          <a:xfrm>
            <a:off x="6466464" y="3246925"/>
            <a:ext cx="517529" cy="24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256</a:t>
            </a:r>
            <a:endParaRPr lang="en-US" dirty="0"/>
          </a:p>
        </p:txBody>
      </p:sp>
      <p:sp>
        <p:nvSpPr>
          <p:cNvPr id="18" name="Rectangle 17">
            <a:extLst>
              <a:ext uri="{FF2B5EF4-FFF2-40B4-BE49-F238E27FC236}">
                <a16:creationId xmlns:a16="http://schemas.microsoft.com/office/drawing/2014/main" id="{49776575-FAC8-1448-98BD-2BA0E3108161}"/>
              </a:ext>
            </a:extLst>
          </p:cNvPr>
          <p:cNvSpPr/>
          <p:nvPr/>
        </p:nvSpPr>
        <p:spPr>
          <a:xfrm>
            <a:off x="7147203" y="3089033"/>
            <a:ext cx="517529" cy="2575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270</a:t>
            </a:r>
            <a:endParaRPr lang="en-US" dirty="0"/>
          </a:p>
        </p:txBody>
      </p:sp>
      <p:sp>
        <p:nvSpPr>
          <p:cNvPr id="19" name="Rectangle 18">
            <a:extLst>
              <a:ext uri="{FF2B5EF4-FFF2-40B4-BE49-F238E27FC236}">
                <a16:creationId xmlns:a16="http://schemas.microsoft.com/office/drawing/2014/main" id="{E3E14764-305C-324B-BFB1-726685FBDA82}"/>
              </a:ext>
            </a:extLst>
          </p:cNvPr>
          <p:cNvSpPr/>
          <p:nvPr/>
        </p:nvSpPr>
        <p:spPr>
          <a:xfrm>
            <a:off x="7827942" y="3146875"/>
            <a:ext cx="517529" cy="2517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267</a:t>
            </a:r>
            <a:endParaRPr lang="en-US" dirty="0"/>
          </a:p>
        </p:txBody>
      </p:sp>
      <p:sp>
        <p:nvSpPr>
          <p:cNvPr id="20" name="Rectangle 19">
            <a:extLst>
              <a:ext uri="{FF2B5EF4-FFF2-40B4-BE49-F238E27FC236}">
                <a16:creationId xmlns:a16="http://schemas.microsoft.com/office/drawing/2014/main" id="{0A16B888-EFED-3D44-9AC3-0CB194BBAEE1}"/>
              </a:ext>
            </a:extLst>
          </p:cNvPr>
          <p:cNvSpPr/>
          <p:nvPr/>
        </p:nvSpPr>
        <p:spPr>
          <a:xfrm>
            <a:off x="8508681" y="3380967"/>
            <a:ext cx="517529" cy="2283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246</a:t>
            </a:r>
            <a:endParaRPr lang="en-US" dirty="0"/>
          </a:p>
        </p:txBody>
      </p:sp>
      <p:sp>
        <p:nvSpPr>
          <p:cNvPr id="21" name="Rectangle 20">
            <a:extLst>
              <a:ext uri="{FF2B5EF4-FFF2-40B4-BE49-F238E27FC236}">
                <a16:creationId xmlns:a16="http://schemas.microsoft.com/office/drawing/2014/main" id="{697E4F4B-32BB-4349-9AD8-F55BB3E73CE1}"/>
              </a:ext>
            </a:extLst>
          </p:cNvPr>
          <p:cNvSpPr/>
          <p:nvPr/>
        </p:nvSpPr>
        <p:spPr>
          <a:xfrm>
            <a:off x="9189420" y="3089033"/>
            <a:ext cx="517529" cy="2575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271</a:t>
            </a:r>
            <a:endParaRPr lang="en-US" dirty="0"/>
          </a:p>
        </p:txBody>
      </p:sp>
      <p:sp>
        <p:nvSpPr>
          <p:cNvPr id="22" name="Rectangle 21">
            <a:extLst>
              <a:ext uri="{FF2B5EF4-FFF2-40B4-BE49-F238E27FC236}">
                <a16:creationId xmlns:a16="http://schemas.microsoft.com/office/drawing/2014/main" id="{ECB53F49-47E5-554C-8B6F-3FB3591650A4}"/>
              </a:ext>
            </a:extLst>
          </p:cNvPr>
          <p:cNvSpPr/>
          <p:nvPr/>
        </p:nvSpPr>
        <p:spPr>
          <a:xfrm>
            <a:off x="9870159" y="3413245"/>
            <a:ext cx="517529" cy="2250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244</a:t>
            </a:r>
            <a:endParaRPr lang="en-US" dirty="0"/>
          </a:p>
        </p:txBody>
      </p:sp>
      <p:sp>
        <p:nvSpPr>
          <p:cNvPr id="23" name="Rectangle 22">
            <a:extLst>
              <a:ext uri="{FF2B5EF4-FFF2-40B4-BE49-F238E27FC236}">
                <a16:creationId xmlns:a16="http://schemas.microsoft.com/office/drawing/2014/main" id="{6B20B4C2-EBB1-CC45-A373-48A76284384F}"/>
              </a:ext>
            </a:extLst>
          </p:cNvPr>
          <p:cNvSpPr/>
          <p:nvPr/>
        </p:nvSpPr>
        <p:spPr>
          <a:xfrm>
            <a:off x="10550903" y="3246925"/>
            <a:ext cx="517529" cy="24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600" dirty="0">
                <a:latin typeface="Corbel" panose="020B0503020204020204" pitchFamily="34" charset="0"/>
                <a:ea typeface="ＭＳ Ｐゴシック" charset="0"/>
                <a:cs typeface="Arial Narrow" panose="020B0604020202020204" pitchFamily="34" charset="0"/>
              </a:rPr>
              <a:t>255</a:t>
            </a:r>
            <a:endParaRPr lang="en-US" dirty="0"/>
          </a:p>
        </p:txBody>
      </p:sp>
      <p:sp>
        <p:nvSpPr>
          <p:cNvPr id="46" name="Title 1">
            <a:extLst>
              <a:ext uri="{FF2B5EF4-FFF2-40B4-BE49-F238E27FC236}">
                <a16:creationId xmlns:a16="http://schemas.microsoft.com/office/drawing/2014/main" id="{0864D2AD-B419-A84C-A0FF-BA944C7B02D2}"/>
              </a:ext>
            </a:extLst>
          </p:cNvPr>
          <p:cNvSpPr txBox="1">
            <a:spLocks/>
          </p:cNvSpPr>
          <p:nvPr userDrawn="1"/>
        </p:nvSpPr>
        <p:spPr>
          <a:xfrm>
            <a:off x="1042868" y="1162843"/>
            <a:ext cx="10310931"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dirty="0"/>
              <a:t>Over 2500 Publications since 2005</a:t>
            </a:r>
          </a:p>
        </p:txBody>
      </p:sp>
    </p:spTree>
    <p:extLst>
      <p:ext uri="{BB962C8B-B14F-4D97-AF65-F5344CB8AC3E}">
        <p14:creationId xmlns:p14="http://schemas.microsoft.com/office/powerpoint/2010/main" val="1882134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for Large Content">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864D2AD-B419-A84C-A0FF-BA944C7B02D2}"/>
              </a:ext>
            </a:extLst>
          </p:cNvPr>
          <p:cNvSpPr txBox="1">
            <a:spLocks/>
          </p:cNvSpPr>
          <p:nvPr userDrawn="1"/>
        </p:nvSpPr>
        <p:spPr>
          <a:xfrm>
            <a:off x="1042868" y="598302"/>
            <a:ext cx="10310931" cy="103171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dirty="0"/>
              <a:t>We have collaborations around the world</a:t>
            </a:r>
          </a:p>
        </p:txBody>
      </p:sp>
      <p:pic>
        <p:nvPicPr>
          <p:cNvPr id="50" name="Picture 49">
            <a:extLst>
              <a:ext uri="{FF2B5EF4-FFF2-40B4-BE49-F238E27FC236}">
                <a16:creationId xmlns:a16="http://schemas.microsoft.com/office/drawing/2014/main" id="{0780555F-790C-184B-A734-51943A097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2868" y="1630018"/>
            <a:ext cx="9619831" cy="4987768"/>
          </a:xfrm>
          <a:prstGeom prst="rect">
            <a:avLst/>
          </a:prstGeom>
        </p:spPr>
      </p:pic>
    </p:spTree>
    <p:extLst>
      <p:ext uri="{BB962C8B-B14F-4D97-AF65-F5344CB8AC3E}">
        <p14:creationId xmlns:p14="http://schemas.microsoft.com/office/powerpoint/2010/main" val="4611778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for Large Content">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864D2AD-B419-A84C-A0FF-BA944C7B02D2}"/>
              </a:ext>
            </a:extLst>
          </p:cNvPr>
          <p:cNvSpPr txBox="1">
            <a:spLocks/>
          </p:cNvSpPr>
          <p:nvPr userDrawn="1"/>
        </p:nvSpPr>
        <p:spPr>
          <a:xfrm>
            <a:off x="1042868" y="1162843"/>
            <a:ext cx="10310931"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dirty="0"/>
              <a:t>MWRI continues to get the</a:t>
            </a:r>
            <a:br>
              <a:rPr lang="en-US" dirty="0"/>
            </a:br>
            <a:r>
              <a:rPr lang="en-US" dirty="0"/>
              <a:t>most funding from NIH</a:t>
            </a:r>
          </a:p>
        </p:txBody>
      </p:sp>
      <p:sp>
        <p:nvSpPr>
          <p:cNvPr id="134" name="Title 1">
            <a:extLst>
              <a:ext uri="{FF2B5EF4-FFF2-40B4-BE49-F238E27FC236}">
                <a16:creationId xmlns:a16="http://schemas.microsoft.com/office/drawing/2014/main" id="{04CA7AE0-BEF6-8A4F-A80C-6640A3FE249B}"/>
              </a:ext>
            </a:extLst>
          </p:cNvPr>
          <p:cNvSpPr txBox="1">
            <a:spLocks/>
          </p:cNvSpPr>
          <p:nvPr/>
        </p:nvSpPr>
        <p:spPr>
          <a:xfrm>
            <a:off x="1571794" y="3191553"/>
            <a:ext cx="1138576" cy="257659"/>
          </a:xfrm>
          <a:prstGeom prst="rect">
            <a:avLst/>
          </a:prstGeom>
        </p:spPr>
        <p:txBody>
          <a:bodyPr lIns="0" tIns="0" rIns="0" bIns="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endParaRPr lang="en-US" sz="800" dirty="0">
              <a:latin typeface="Arial Narrow" panose="020B0604020202020204" pitchFamily="34" charset="0"/>
              <a:ea typeface="ＭＳ Ｐゴシック" charset="0"/>
              <a:cs typeface="Arial Narrow" panose="020B0604020202020204" pitchFamily="34" charset="0"/>
            </a:endParaRPr>
          </a:p>
        </p:txBody>
      </p:sp>
      <p:sp>
        <p:nvSpPr>
          <p:cNvPr id="135" name="Title 1">
            <a:extLst>
              <a:ext uri="{FF2B5EF4-FFF2-40B4-BE49-F238E27FC236}">
                <a16:creationId xmlns:a16="http://schemas.microsoft.com/office/drawing/2014/main" id="{BAD963FF-84DB-3F4C-8F9B-E257BF5C92C8}"/>
              </a:ext>
            </a:extLst>
          </p:cNvPr>
          <p:cNvSpPr txBox="1">
            <a:spLocks/>
          </p:cNvSpPr>
          <p:nvPr/>
        </p:nvSpPr>
        <p:spPr>
          <a:xfrm>
            <a:off x="1252853" y="3111597"/>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MWRI-University </a:t>
            </a:r>
            <a:br>
              <a:rPr lang="en-US" sz="800" dirty="0">
                <a:latin typeface="Arial Narrow" panose="020B0604020202020204" pitchFamily="34" charset="0"/>
                <a:ea typeface="ＭＳ Ｐゴシック" charset="0"/>
                <a:cs typeface="Arial Narrow" panose="020B0604020202020204" pitchFamily="34" charset="0"/>
              </a:rPr>
            </a:br>
            <a:r>
              <a:rPr lang="en-US" sz="800" dirty="0">
                <a:latin typeface="Arial Narrow" panose="020B0604020202020204" pitchFamily="34" charset="0"/>
                <a:ea typeface="ＭＳ Ｐゴシック" charset="0"/>
                <a:cs typeface="Arial Narrow" panose="020B0604020202020204" pitchFamily="34" charset="0"/>
              </a:rPr>
              <a:t>of Pittsburgh</a:t>
            </a:r>
          </a:p>
        </p:txBody>
      </p:sp>
      <p:sp>
        <p:nvSpPr>
          <p:cNvPr id="136" name="Title 1">
            <a:extLst>
              <a:ext uri="{FF2B5EF4-FFF2-40B4-BE49-F238E27FC236}">
                <a16:creationId xmlns:a16="http://schemas.microsoft.com/office/drawing/2014/main" id="{4716DF15-F814-374C-B43F-05AA0EAF4773}"/>
              </a:ext>
            </a:extLst>
          </p:cNvPr>
          <p:cNvSpPr txBox="1">
            <a:spLocks/>
          </p:cNvSpPr>
          <p:nvPr/>
        </p:nvSpPr>
        <p:spPr>
          <a:xfrm>
            <a:off x="1252853" y="3401432"/>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Northwestern University– Chicago</a:t>
            </a:r>
          </a:p>
        </p:txBody>
      </p:sp>
      <p:sp>
        <p:nvSpPr>
          <p:cNvPr id="137" name="Title 1">
            <a:extLst>
              <a:ext uri="{FF2B5EF4-FFF2-40B4-BE49-F238E27FC236}">
                <a16:creationId xmlns:a16="http://schemas.microsoft.com/office/drawing/2014/main" id="{BCE5E345-2231-E54F-B42E-4C05BF833B22}"/>
              </a:ext>
            </a:extLst>
          </p:cNvPr>
          <p:cNvSpPr txBox="1">
            <a:spLocks/>
          </p:cNvSpPr>
          <p:nvPr/>
        </p:nvSpPr>
        <p:spPr>
          <a:xfrm>
            <a:off x="1252853" y="3691268"/>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Augusta </a:t>
            </a:r>
            <a:br>
              <a:rPr lang="en-US" sz="800" dirty="0">
                <a:latin typeface="Arial Narrow" panose="020B0604020202020204" pitchFamily="34" charset="0"/>
                <a:ea typeface="ＭＳ Ｐゴシック" charset="0"/>
                <a:cs typeface="Arial Narrow" panose="020B0604020202020204" pitchFamily="34" charset="0"/>
              </a:rPr>
            </a:br>
            <a:r>
              <a:rPr lang="en-US" sz="800" dirty="0">
                <a:latin typeface="Arial Narrow" panose="020B0604020202020204" pitchFamily="34" charset="0"/>
                <a:ea typeface="ＭＳ Ｐゴシック" charset="0"/>
                <a:cs typeface="Arial Narrow" panose="020B0604020202020204" pitchFamily="34" charset="0"/>
              </a:rPr>
              <a:t>University</a:t>
            </a:r>
          </a:p>
        </p:txBody>
      </p:sp>
      <p:sp>
        <p:nvSpPr>
          <p:cNvPr id="138" name="Title 1">
            <a:extLst>
              <a:ext uri="{FF2B5EF4-FFF2-40B4-BE49-F238E27FC236}">
                <a16:creationId xmlns:a16="http://schemas.microsoft.com/office/drawing/2014/main" id="{3B6200CA-A289-014D-BC1C-214F78E7D2BE}"/>
              </a:ext>
            </a:extLst>
          </p:cNvPr>
          <p:cNvSpPr txBox="1">
            <a:spLocks/>
          </p:cNvSpPr>
          <p:nvPr/>
        </p:nvSpPr>
        <p:spPr>
          <a:xfrm>
            <a:off x="1252853" y="3981104"/>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University of California–San Diego</a:t>
            </a:r>
          </a:p>
        </p:txBody>
      </p:sp>
      <p:sp>
        <p:nvSpPr>
          <p:cNvPr id="139" name="Title 1">
            <a:extLst>
              <a:ext uri="{FF2B5EF4-FFF2-40B4-BE49-F238E27FC236}">
                <a16:creationId xmlns:a16="http://schemas.microsoft.com/office/drawing/2014/main" id="{99BFE117-B907-0947-85E5-5D3C13E87E8E}"/>
              </a:ext>
            </a:extLst>
          </p:cNvPr>
          <p:cNvSpPr txBox="1">
            <a:spLocks/>
          </p:cNvSpPr>
          <p:nvPr/>
        </p:nvSpPr>
        <p:spPr>
          <a:xfrm>
            <a:off x="1252853" y="4270939"/>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Duke </a:t>
            </a:r>
            <a:br>
              <a:rPr lang="en-US" sz="800" dirty="0">
                <a:latin typeface="Arial Narrow" panose="020B0604020202020204" pitchFamily="34" charset="0"/>
                <a:ea typeface="ＭＳ Ｐゴシック" charset="0"/>
                <a:cs typeface="Arial Narrow" panose="020B0604020202020204" pitchFamily="34" charset="0"/>
              </a:rPr>
            </a:br>
            <a:r>
              <a:rPr lang="en-US" sz="800" dirty="0">
                <a:latin typeface="Arial Narrow" panose="020B0604020202020204" pitchFamily="34" charset="0"/>
                <a:ea typeface="ＭＳ Ｐゴシック" charset="0"/>
                <a:cs typeface="Arial Narrow" panose="020B0604020202020204" pitchFamily="34" charset="0"/>
              </a:rPr>
              <a:t>University</a:t>
            </a:r>
          </a:p>
        </p:txBody>
      </p:sp>
      <p:sp>
        <p:nvSpPr>
          <p:cNvPr id="140" name="Title 1">
            <a:extLst>
              <a:ext uri="{FF2B5EF4-FFF2-40B4-BE49-F238E27FC236}">
                <a16:creationId xmlns:a16="http://schemas.microsoft.com/office/drawing/2014/main" id="{52FE2A4B-FA84-AD48-872F-9E509597D4CC}"/>
              </a:ext>
            </a:extLst>
          </p:cNvPr>
          <p:cNvSpPr txBox="1">
            <a:spLocks/>
          </p:cNvSpPr>
          <p:nvPr/>
        </p:nvSpPr>
        <p:spPr>
          <a:xfrm>
            <a:off x="1252853" y="4560776"/>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University of Texas MD Anderson Cancer Center</a:t>
            </a:r>
          </a:p>
        </p:txBody>
      </p:sp>
      <p:sp>
        <p:nvSpPr>
          <p:cNvPr id="141" name="Title 1">
            <a:extLst>
              <a:ext uri="{FF2B5EF4-FFF2-40B4-BE49-F238E27FC236}">
                <a16:creationId xmlns:a16="http://schemas.microsoft.com/office/drawing/2014/main" id="{97250922-91F2-1940-A107-5F87B7A262B3}"/>
              </a:ext>
            </a:extLst>
          </p:cNvPr>
          <p:cNvSpPr txBox="1">
            <a:spLocks/>
          </p:cNvSpPr>
          <p:nvPr/>
        </p:nvSpPr>
        <p:spPr>
          <a:xfrm>
            <a:off x="1252853" y="4850611"/>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University of </a:t>
            </a:r>
            <a:br>
              <a:rPr lang="en-US" sz="800" dirty="0">
                <a:latin typeface="Arial Narrow" panose="020B0604020202020204" pitchFamily="34" charset="0"/>
                <a:ea typeface="ＭＳ Ｐゴシック" charset="0"/>
                <a:cs typeface="Arial Narrow" panose="020B0604020202020204" pitchFamily="34" charset="0"/>
              </a:rPr>
            </a:br>
            <a:r>
              <a:rPr lang="en-US" sz="800" dirty="0">
                <a:latin typeface="Arial Narrow" panose="020B0604020202020204" pitchFamily="34" charset="0"/>
                <a:ea typeface="ＭＳ Ｐゴシック" charset="0"/>
                <a:cs typeface="Arial Narrow" panose="020B0604020202020204" pitchFamily="34" charset="0"/>
              </a:rPr>
              <a:t>Pennsylvania</a:t>
            </a:r>
          </a:p>
        </p:txBody>
      </p:sp>
      <p:sp>
        <p:nvSpPr>
          <p:cNvPr id="142" name="Title 1">
            <a:extLst>
              <a:ext uri="{FF2B5EF4-FFF2-40B4-BE49-F238E27FC236}">
                <a16:creationId xmlns:a16="http://schemas.microsoft.com/office/drawing/2014/main" id="{AD7FB9C7-6094-C04E-95A1-59360111733D}"/>
              </a:ext>
            </a:extLst>
          </p:cNvPr>
          <p:cNvSpPr txBox="1">
            <a:spLocks/>
          </p:cNvSpPr>
          <p:nvPr/>
        </p:nvSpPr>
        <p:spPr>
          <a:xfrm>
            <a:off x="1252853" y="5140447"/>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University of </a:t>
            </a:r>
            <a:br>
              <a:rPr lang="en-US" sz="800" dirty="0">
                <a:latin typeface="Arial Narrow" panose="020B0604020202020204" pitchFamily="34" charset="0"/>
                <a:ea typeface="ＭＳ Ｐゴシック" charset="0"/>
                <a:cs typeface="Arial Narrow" panose="020B0604020202020204" pitchFamily="34" charset="0"/>
              </a:rPr>
            </a:br>
            <a:r>
              <a:rPr lang="en-US" sz="800" dirty="0">
                <a:latin typeface="Arial Narrow" panose="020B0604020202020204" pitchFamily="34" charset="0"/>
                <a:ea typeface="ＭＳ Ｐゴシック" charset="0"/>
                <a:cs typeface="Arial Narrow" panose="020B0604020202020204" pitchFamily="34" charset="0"/>
              </a:rPr>
              <a:t>Maryland</a:t>
            </a:r>
          </a:p>
        </p:txBody>
      </p:sp>
      <p:sp>
        <p:nvSpPr>
          <p:cNvPr id="143" name="Title 1">
            <a:extLst>
              <a:ext uri="{FF2B5EF4-FFF2-40B4-BE49-F238E27FC236}">
                <a16:creationId xmlns:a16="http://schemas.microsoft.com/office/drawing/2014/main" id="{961B798B-83CA-384B-878C-F45A7ED8DA7E}"/>
              </a:ext>
            </a:extLst>
          </p:cNvPr>
          <p:cNvSpPr txBox="1">
            <a:spLocks/>
          </p:cNvSpPr>
          <p:nvPr/>
        </p:nvSpPr>
        <p:spPr>
          <a:xfrm>
            <a:off x="1252853" y="5430282"/>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Michigan State </a:t>
            </a:r>
            <a:br>
              <a:rPr lang="en-US" sz="800" dirty="0">
                <a:latin typeface="Arial Narrow" panose="020B0604020202020204" pitchFamily="34" charset="0"/>
                <a:ea typeface="ＭＳ Ｐゴシック" charset="0"/>
                <a:cs typeface="Arial Narrow" panose="020B0604020202020204" pitchFamily="34" charset="0"/>
              </a:rPr>
            </a:br>
            <a:r>
              <a:rPr lang="en-US" sz="800" dirty="0">
                <a:latin typeface="Arial Narrow" panose="020B0604020202020204" pitchFamily="34" charset="0"/>
                <a:ea typeface="ＭＳ Ｐゴシック" charset="0"/>
                <a:cs typeface="Arial Narrow" panose="020B0604020202020204" pitchFamily="34" charset="0"/>
              </a:rPr>
              <a:t>University</a:t>
            </a:r>
          </a:p>
        </p:txBody>
      </p:sp>
      <p:sp>
        <p:nvSpPr>
          <p:cNvPr id="144" name="Title 1">
            <a:extLst>
              <a:ext uri="{FF2B5EF4-FFF2-40B4-BE49-F238E27FC236}">
                <a16:creationId xmlns:a16="http://schemas.microsoft.com/office/drawing/2014/main" id="{07323270-98D5-494B-B974-D6B3897D0274}"/>
              </a:ext>
            </a:extLst>
          </p:cNvPr>
          <p:cNvSpPr txBox="1">
            <a:spLocks/>
          </p:cNvSpPr>
          <p:nvPr/>
        </p:nvSpPr>
        <p:spPr>
          <a:xfrm>
            <a:off x="1252853" y="5720124"/>
            <a:ext cx="1138576" cy="271486"/>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r>
              <a:rPr lang="en-US" sz="800" dirty="0">
                <a:latin typeface="Arial Narrow" panose="020B0604020202020204" pitchFamily="34" charset="0"/>
                <a:ea typeface="ＭＳ Ｐゴシック" charset="0"/>
                <a:cs typeface="Arial Narrow" panose="020B0604020202020204" pitchFamily="34" charset="0"/>
              </a:rPr>
              <a:t>University of Texas Medical Branch, Galveston</a:t>
            </a:r>
          </a:p>
        </p:txBody>
      </p:sp>
      <p:sp>
        <p:nvSpPr>
          <p:cNvPr id="145" name="Title 1">
            <a:extLst>
              <a:ext uri="{FF2B5EF4-FFF2-40B4-BE49-F238E27FC236}">
                <a16:creationId xmlns:a16="http://schemas.microsoft.com/office/drawing/2014/main" id="{D67A10C5-C996-3549-AC6C-521BF9D08C87}"/>
              </a:ext>
            </a:extLst>
          </p:cNvPr>
          <p:cNvSpPr txBox="1">
            <a:spLocks/>
          </p:cNvSpPr>
          <p:nvPr/>
        </p:nvSpPr>
        <p:spPr>
          <a:xfrm>
            <a:off x="1091331" y="2900006"/>
            <a:ext cx="4840586" cy="155808"/>
          </a:xfrm>
          <a:prstGeom prst="rect">
            <a:avLst/>
          </a:prstGeom>
          <a:solidFill>
            <a:schemeClr val="accent4"/>
          </a:solid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dirty="0">
                <a:solidFill>
                  <a:schemeClr val="bg1"/>
                </a:solidFill>
                <a:latin typeface="Corbel" panose="020B0503020204020204" pitchFamily="34" charset="0"/>
                <a:ea typeface="ＭＳ Ｐゴシック" charset="0"/>
                <a:cs typeface="Arial Narrow" panose="020B0604020202020204" pitchFamily="34" charset="0"/>
              </a:rPr>
              <a:t>National Institutes of Health 2017 Awards for OBGYN Departments |  Funds Awarded ( in millions )</a:t>
            </a:r>
          </a:p>
        </p:txBody>
      </p:sp>
      <p:sp>
        <p:nvSpPr>
          <p:cNvPr id="146" name="Title 1">
            <a:extLst>
              <a:ext uri="{FF2B5EF4-FFF2-40B4-BE49-F238E27FC236}">
                <a16:creationId xmlns:a16="http://schemas.microsoft.com/office/drawing/2014/main" id="{53013B9B-0337-6A48-BBD0-500EC5B48A76}"/>
              </a:ext>
            </a:extLst>
          </p:cNvPr>
          <p:cNvSpPr txBox="1">
            <a:spLocks/>
          </p:cNvSpPr>
          <p:nvPr/>
        </p:nvSpPr>
        <p:spPr>
          <a:xfrm>
            <a:off x="1091331" y="6006516"/>
            <a:ext cx="4840585" cy="155808"/>
          </a:xfrm>
          <a:prstGeom prst="rect">
            <a:avLst/>
          </a:prstGeom>
          <a:solidFill>
            <a:schemeClr val="accent4"/>
          </a:solid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	</a:t>
            </a:r>
          </a:p>
        </p:txBody>
      </p:sp>
      <p:sp>
        <p:nvSpPr>
          <p:cNvPr id="147" name="Title 1">
            <a:extLst>
              <a:ext uri="{FF2B5EF4-FFF2-40B4-BE49-F238E27FC236}">
                <a16:creationId xmlns:a16="http://schemas.microsoft.com/office/drawing/2014/main" id="{7537C642-8521-5243-9B27-746A543305AE}"/>
              </a:ext>
            </a:extLst>
          </p:cNvPr>
          <p:cNvSpPr txBox="1">
            <a:spLocks/>
          </p:cNvSpPr>
          <p:nvPr/>
        </p:nvSpPr>
        <p:spPr>
          <a:xfrm>
            <a:off x="2277681"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$0</a:t>
            </a:r>
          </a:p>
        </p:txBody>
      </p:sp>
      <p:sp>
        <p:nvSpPr>
          <p:cNvPr id="148" name="Title 1">
            <a:extLst>
              <a:ext uri="{FF2B5EF4-FFF2-40B4-BE49-F238E27FC236}">
                <a16:creationId xmlns:a16="http://schemas.microsoft.com/office/drawing/2014/main" id="{D108DDBD-9FCC-2E4D-BB81-982323F9B406}"/>
              </a:ext>
            </a:extLst>
          </p:cNvPr>
          <p:cNvSpPr txBox="1">
            <a:spLocks/>
          </p:cNvSpPr>
          <p:nvPr/>
        </p:nvSpPr>
        <p:spPr>
          <a:xfrm>
            <a:off x="3122478"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$10</a:t>
            </a:r>
          </a:p>
        </p:txBody>
      </p:sp>
      <p:sp>
        <p:nvSpPr>
          <p:cNvPr id="149" name="Title 1">
            <a:extLst>
              <a:ext uri="{FF2B5EF4-FFF2-40B4-BE49-F238E27FC236}">
                <a16:creationId xmlns:a16="http://schemas.microsoft.com/office/drawing/2014/main" id="{99B57DB9-0BA0-9842-AE2B-4C7A3C7DF1BB}"/>
              </a:ext>
            </a:extLst>
          </p:cNvPr>
          <p:cNvSpPr txBox="1">
            <a:spLocks/>
          </p:cNvSpPr>
          <p:nvPr/>
        </p:nvSpPr>
        <p:spPr>
          <a:xfrm>
            <a:off x="5583436"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$40</a:t>
            </a:r>
          </a:p>
        </p:txBody>
      </p:sp>
      <p:sp>
        <p:nvSpPr>
          <p:cNvPr id="150" name="Title 1">
            <a:extLst>
              <a:ext uri="{FF2B5EF4-FFF2-40B4-BE49-F238E27FC236}">
                <a16:creationId xmlns:a16="http://schemas.microsoft.com/office/drawing/2014/main" id="{C0480BCA-6B51-044E-890B-E5F7F35BE5E1}"/>
              </a:ext>
            </a:extLst>
          </p:cNvPr>
          <p:cNvSpPr txBox="1">
            <a:spLocks/>
          </p:cNvSpPr>
          <p:nvPr/>
        </p:nvSpPr>
        <p:spPr>
          <a:xfrm>
            <a:off x="4759269"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$30</a:t>
            </a:r>
          </a:p>
        </p:txBody>
      </p:sp>
      <p:sp>
        <p:nvSpPr>
          <p:cNvPr id="151" name="Title 1">
            <a:extLst>
              <a:ext uri="{FF2B5EF4-FFF2-40B4-BE49-F238E27FC236}">
                <a16:creationId xmlns:a16="http://schemas.microsoft.com/office/drawing/2014/main" id="{2DBD2A57-4A83-8045-85AE-EEACB1395A52}"/>
              </a:ext>
            </a:extLst>
          </p:cNvPr>
          <p:cNvSpPr txBox="1">
            <a:spLocks/>
          </p:cNvSpPr>
          <p:nvPr/>
        </p:nvSpPr>
        <p:spPr>
          <a:xfrm>
            <a:off x="3930719"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$20</a:t>
            </a:r>
          </a:p>
        </p:txBody>
      </p:sp>
      <p:grpSp>
        <p:nvGrpSpPr>
          <p:cNvPr id="153" name="Group 152">
            <a:extLst>
              <a:ext uri="{FF2B5EF4-FFF2-40B4-BE49-F238E27FC236}">
                <a16:creationId xmlns:a16="http://schemas.microsoft.com/office/drawing/2014/main" id="{73F2450F-2020-204B-B80C-8418D8217EAA}"/>
              </a:ext>
            </a:extLst>
          </p:cNvPr>
          <p:cNvGrpSpPr/>
          <p:nvPr/>
        </p:nvGrpSpPr>
        <p:grpSpPr>
          <a:xfrm>
            <a:off x="2442692" y="3059551"/>
            <a:ext cx="3326050" cy="2929155"/>
            <a:chOff x="1447043" y="2252812"/>
            <a:chExt cx="2995277" cy="2328197"/>
          </a:xfrm>
        </p:grpSpPr>
        <p:cxnSp>
          <p:nvCxnSpPr>
            <p:cNvPr id="154" name="Straight Connector 153">
              <a:extLst>
                <a:ext uri="{FF2B5EF4-FFF2-40B4-BE49-F238E27FC236}">
                  <a16:creationId xmlns:a16="http://schemas.microsoft.com/office/drawing/2014/main" id="{28042C39-CA59-7048-9752-34A4BB555FB6}"/>
                </a:ext>
              </a:extLst>
            </p:cNvPr>
            <p:cNvCxnSpPr/>
            <p:nvPr/>
          </p:nvCxnSpPr>
          <p:spPr>
            <a:xfrm>
              <a:off x="1447043"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1612F7E-2EC6-E345-821B-124E24D7C63A}"/>
                </a:ext>
              </a:extLst>
            </p:cNvPr>
            <p:cNvCxnSpPr/>
            <p:nvPr/>
          </p:nvCxnSpPr>
          <p:spPr>
            <a:xfrm>
              <a:off x="1827631"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E3486BB-1A33-0C41-9BE3-D11E5AE66EDB}"/>
                </a:ext>
              </a:extLst>
            </p:cNvPr>
            <p:cNvCxnSpPr/>
            <p:nvPr/>
          </p:nvCxnSpPr>
          <p:spPr>
            <a:xfrm>
              <a:off x="2203276"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2882FCD-0BCF-4B4C-ACAA-0F1760053321}"/>
                </a:ext>
              </a:extLst>
            </p:cNvPr>
            <p:cNvCxnSpPr/>
            <p:nvPr/>
          </p:nvCxnSpPr>
          <p:spPr>
            <a:xfrm>
              <a:off x="2578922"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E2ABB93-F0C0-5C43-A3DD-3C4DDD8EACC7}"/>
                </a:ext>
              </a:extLst>
            </p:cNvPr>
            <p:cNvCxnSpPr/>
            <p:nvPr/>
          </p:nvCxnSpPr>
          <p:spPr>
            <a:xfrm>
              <a:off x="2949624"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11F294F-E324-F74D-B8C1-5187C932F782}"/>
                </a:ext>
              </a:extLst>
            </p:cNvPr>
            <p:cNvCxnSpPr/>
            <p:nvPr/>
          </p:nvCxnSpPr>
          <p:spPr>
            <a:xfrm>
              <a:off x="3315384"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A2002BE-0D8F-134F-B45D-6DC389C4B483}"/>
                </a:ext>
              </a:extLst>
            </p:cNvPr>
            <p:cNvCxnSpPr/>
            <p:nvPr/>
          </p:nvCxnSpPr>
          <p:spPr>
            <a:xfrm>
              <a:off x="3691030"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57058E4-AE18-124F-A54F-CF88681C85AA}"/>
                </a:ext>
              </a:extLst>
            </p:cNvPr>
            <p:cNvCxnSpPr/>
            <p:nvPr/>
          </p:nvCxnSpPr>
          <p:spPr>
            <a:xfrm>
              <a:off x="4066675"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FED4368-E2BC-684C-95C4-95BD82EA511B}"/>
                </a:ext>
              </a:extLst>
            </p:cNvPr>
            <p:cNvCxnSpPr/>
            <p:nvPr/>
          </p:nvCxnSpPr>
          <p:spPr>
            <a:xfrm>
              <a:off x="4442320"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32B4B3E4-F29A-8747-8B59-C2E5DBBD9C9A}"/>
              </a:ext>
            </a:extLst>
          </p:cNvPr>
          <p:cNvSpPr txBox="1"/>
          <p:nvPr/>
        </p:nvSpPr>
        <p:spPr>
          <a:xfrm>
            <a:off x="1091330" y="2612323"/>
            <a:ext cx="4840586" cy="252494"/>
          </a:xfrm>
          <a:prstGeom prst="rect">
            <a:avLst/>
          </a:prstGeom>
          <a:noFill/>
        </p:spPr>
        <p:txBody>
          <a:bodyPr wrap="square" lIns="0" tIns="0" rIns="0" bIns="0" rtlCol="0" anchor="ctr">
            <a:noAutofit/>
          </a:bodyPr>
          <a:lstStyle/>
          <a:p>
            <a:pPr algn="ctr"/>
            <a:r>
              <a:rPr lang="en-US" sz="1800" b="1" cap="all" dirty="0">
                <a:solidFill>
                  <a:schemeClr val="accent4"/>
                </a:solidFill>
                <a:latin typeface="Corbel" panose="020B0503020204020204" pitchFamily="34" charset="0"/>
              </a:rPr>
              <a:t>2017</a:t>
            </a:r>
          </a:p>
        </p:txBody>
      </p:sp>
      <p:sp>
        <p:nvSpPr>
          <p:cNvPr id="176" name="Title 1">
            <a:extLst>
              <a:ext uri="{FF2B5EF4-FFF2-40B4-BE49-F238E27FC236}">
                <a16:creationId xmlns:a16="http://schemas.microsoft.com/office/drawing/2014/main" id="{ED5A88B4-9A41-3443-AEE5-E1A58B417835}"/>
              </a:ext>
            </a:extLst>
          </p:cNvPr>
          <p:cNvSpPr txBox="1">
            <a:spLocks/>
          </p:cNvSpPr>
          <p:nvPr/>
        </p:nvSpPr>
        <p:spPr>
          <a:xfrm>
            <a:off x="6536250" y="3191553"/>
            <a:ext cx="1138576" cy="257659"/>
          </a:xfrm>
          <a:prstGeom prst="rect">
            <a:avLst/>
          </a:prstGeom>
        </p:spPr>
        <p:txBody>
          <a:bodyPr lIns="0" tIns="0" rIns="0" bIns="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spcAft>
                <a:spcPts val="600"/>
              </a:spcAft>
            </a:pPr>
            <a:endParaRPr lang="en-US" sz="800" dirty="0">
              <a:latin typeface="Arial Narrow" panose="020B0604020202020204" pitchFamily="34" charset="0"/>
              <a:ea typeface="ＭＳ Ｐゴシック" charset="0"/>
              <a:cs typeface="Arial Narrow" panose="020B0604020202020204" pitchFamily="34" charset="0"/>
            </a:endParaRPr>
          </a:p>
        </p:txBody>
      </p:sp>
      <p:sp>
        <p:nvSpPr>
          <p:cNvPr id="177" name="Title 1">
            <a:extLst>
              <a:ext uri="{FF2B5EF4-FFF2-40B4-BE49-F238E27FC236}">
                <a16:creationId xmlns:a16="http://schemas.microsoft.com/office/drawing/2014/main" id="{8636D8A9-4825-FF4B-B065-4B0540812C04}"/>
              </a:ext>
            </a:extLst>
          </p:cNvPr>
          <p:cNvSpPr txBox="1">
            <a:spLocks/>
          </p:cNvSpPr>
          <p:nvPr/>
        </p:nvSpPr>
        <p:spPr>
          <a:xfrm>
            <a:off x="5879309" y="2503312"/>
            <a:ext cx="1476578" cy="3418533"/>
          </a:xfrm>
          <a:prstGeom prst="rect">
            <a:avLst/>
          </a:prstGeom>
        </p:spPr>
        <p:txBody>
          <a:bodyPr lIns="0" tIns="0" rIns="0" bIns="0" anchor="b"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MWRI–University of Pittsburgh</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Northwestern University</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California–San Diego</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Georgia Regents University</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Washington University</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Pennsylvania</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North Carolina</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Columbia University</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Colorado</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Morehouse School of Medicine</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Yale University</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Maryland</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 of Texas Medical Branch</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UT Southwestern</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Oklahoma</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Duke University</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Wisconsin</a:t>
            </a:r>
          </a:p>
          <a:p>
            <a:pPr algn="r">
              <a:lnSpc>
                <a:spcPts val="1248"/>
              </a:lnSpc>
            </a:pPr>
            <a:r>
              <a:rPr lang="en-US" sz="800" dirty="0">
                <a:latin typeface="Arial Narrow" panose="020B0604020202020204" pitchFamily="34" charset="0"/>
                <a:ea typeface="ＭＳ Ｐゴシック" charset="0"/>
                <a:cs typeface="Arial Narrow" panose="020B0604020202020204" pitchFamily="34" charset="0"/>
              </a:rPr>
              <a:t>University of Utah</a:t>
            </a:r>
          </a:p>
        </p:txBody>
      </p:sp>
      <p:sp>
        <p:nvSpPr>
          <p:cNvPr id="178" name="Title 1">
            <a:extLst>
              <a:ext uri="{FF2B5EF4-FFF2-40B4-BE49-F238E27FC236}">
                <a16:creationId xmlns:a16="http://schemas.microsoft.com/office/drawing/2014/main" id="{B8F01FB2-EFA4-8B43-B07E-946ABAB4D558}"/>
              </a:ext>
            </a:extLst>
          </p:cNvPr>
          <p:cNvSpPr txBox="1">
            <a:spLocks/>
          </p:cNvSpPr>
          <p:nvPr/>
        </p:nvSpPr>
        <p:spPr>
          <a:xfrm>
            <a:off x="6055788" y="2900006"/>
            <a:ext cx="4840586" cy="155808"/>
          </a:xfrm>
          <a:prstGeom prst="rect">
            <a:avLst/>
          </a:prstGeom>
          <a:solidFill>
            <a:schemeClr val="accent4"/>
          </a:solid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dirty="0">
                <a:solidFill>
                  <a:schemeClr val="bg1"/>
                </a:solidFill>
                <a:latin typeface="Corbel" panose="020B0503020204020204" pitchFamily="34" charset="0"/>
                <a:ea typeface="ＭＳ Ｐゴシック" charset="0"/>
                <a:cs typeface="Arial Narrow" panose="020B0604020202020204" pitchFamily="34" charset="0"/>
              </a:rPr>
              <a:t>National Institutes of Health 2016 Awards for OBGYN Departments |  Funds Awarded ( in millions )</a:t>
            </a:r>
          </a:p>
        </p:txBody>
      </p:sp>
      <p:sp>
        <p:nvSpPr>
          <p:cNvPr id="179" name="Title 1">
            <a:extLst>
              <a:ext uri="{FF2B5EF4-FFF2-40B4-BE49-F238E27FC236}">
                <a16:creationId xmlns:a16="http://schemas.microsoft.com/office/drawing/2014/main" id="{8A78901F-9446-B249-B7E8-D3127A2B8AE0}"/>
              </a:ext>
            </a:extLst>
          </p:cNvPr>
          <p:cNvSpPr txBox="1">
            <a:spLocks/>
          </p:cNvSpPr>
          <p:nvPr/>
        </p:nvSpPr>
        <p:spPr>
          <a:xfrm>
            <a:off x="6055788" y="6006516"/>
            <a:ext cx="4840585" cy="155808"/>
          </a:xfrm>
          <a:prstGeom prst="rect">
            <a:avLst/>
          </a:prstGeom>
          <a:solidFill>
            <a:schemeClr val="accent4"/>
          </a:solid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	</a:t>
            </a:r>
          </a:p>
        </p:txBody>
      </p:sp>
      <p:sp>
        <p:nvSpPr>
          <p:cNvPr id="180" name="Title 1">
            <a:extLst>
              <a:ext uri="{FF2B5EF4-FFF2-40B4-BE49-F238E27FC236}">
                <a16:creationId xmlns:a16="http://schemas.microsoft.com/office/drawing/2014/main" id="{5A422559-B257-B048-8603-02FD8B640E71}"/>
              </a:ext>
            </a:extLst>
          </p:cNvPr>
          <p:cNvSpPr txBox="1">
            <a:spLocks/>
          </p:cNvSpPr>
          <p:nvPr/>
        </p:nvSpPr>
        <p:spPr>
          <a:xfrm>
            <a:off x="7242137"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$0</a:t>
            </a:r>
          </a:p>
        </p:txBody>
      </p:sp>
      <p:sp>
        <p:nvSpPr>
          <p:cNvPr id="181" name="Title 1">
            <a:extLst>
              <a:ext uri="{FF2B5EF4-FFF2-40B4-BE49-F238E27FC236}">
                <a16:creationId xmlns:a16="http://schemas.microsoft.com/office/drawing/2014/main" id="{B204BAC0-8143-A946-911C-B71A036634A8}"/>
              </a:ext>
            </a:extLst>
          </p:cNvPr>
          <p:cNvSpPr txBox="1">
            <a:spLocks/>
          </p:cNvSpPr>
          <p:nvPr/>
        </p:nvSpPr>
        <p:spPr>
          <a:xfrm>
            <a:off x="8086935"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$10</a:t>
            </a:r>
          </a:p>
        </p:txBody>
      </p:sp>
      <p:sp>
        <p:nvSpPr>
          <p:cNvPr id="182" name="Title 1">
            <a:extLst>
              <a:ext uri="{FF2B5EF4-FFF2-40B4-BE49-F238E27FC236}">
                <a16:creationId xmlns:a16="http://schemas.microsoft.com/office/drawing/2014/main" id="{67A142A4-88F9-6B44-9D7F-02CCB86924E5}"/>
              </a:ext>
            </a:extLst>
          </p:cNvPr>
          <p:cNvSpPr txBox="1">
            <a:spLocks/>
          </p:cNvSpPr>
          <p:nvPr/>
        </p:nvSpPr>
        <p:spPr>
          <a:xfrm>
            <a:off x="10547893"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$40</a:t>
            </a:r>
          </a:p>
        </p:txBody>
      </p:sp>
      <p:sp>
        <p:nvSpPr>
          <p:cNvPr id="183" name="Title 1">
            <a:extLst>
              <a:ext uri="{FF2B5EF4-FFF2-40B4-BE49-F238E27FC236}">
                <a16:creationId xmlns:a16="http://schemas.microsoft.com/office/drawing/2014/main" id="{ED37016B-0DC5-0A48-AF1C-7F3A0AD62243}"/>
              </a:ext>
            </a:extLst>
          </p:cNvPr>
          <p:cNvSpPr txBox="1">
            <a:spLocks/>
          </p:cNvSpPr>
          <p:nvPr/>
        </p:nvSpPr>
        <p:spPr>
          <a:xfrm>
            <a:off x="9723726"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$30</a:t>
            </a:r>
          </a:p>
        </p:txBody>
      </p:sp>
      <p:sp>
        <p:nvSpPr>
          <p:cNvPr id="184" name="Title 1">
            <a:extLst>
              <a:ext uri="{FF2B5EF4-FFF2-40B4-BE49-F238E27FC236}">
                <a16:creationId xmlns:a16="http://schemas.microsoft.com/office/drawing/2014/main" id="{C06F99C7-FCE3-614B-B9C2-63DAEE078071}"/>
              </a:ext>
            </a:extLst>
          </p:cNvPr>
          <p:cNvSpPr txBox="1">
            <a:spLocks/>
          </p:cNvSpPr>
          <p:nvPr/>
        </p:nvSpPr>
        <p:spPr>
          <a:xfrm>
            <a:off x="8895176" y="6006516"/>
            <a:ext cx="316896" cy="155808"/>
          </a:xfrm>
          <a:prstGeom prst="rect">
            <a:avLst/>
          </a:prstGeom>
          <a:noFill/>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600"/>
              </a:spcAft>
            </a:pPr>
            <a:r>
              <a:rPr lang="en-US" sz="800" b="1" dirty="0">
                <a:solidFill>
                  <a:schemeClr val="bg1"/>
                </a:solidFill>
                <a:latin typeface="Corbel" panose="020B0503020204020204" pitchFamily="34" charset="0"/>
                <a:ea typeface="ＭＳ Ｐゴシック" charset="0"/>
                <a:cs typeface="Arial Narrow" panose="020B0604020202020204" pitchFamily="34" charset="0"/>
              </a:rPr>
              <a:t>$20</a:t>
            </a:r>
          </a:p>
        </p:txBody>
      </p:sp>
      <p:grpSp>
        <p:nvGrpSpPr>
          <p:cNvPr id="203" name="Group 202">
            <a:extLst>
              <a:ext uri="{FF2B5EF4-FFF2-40B4-BE49-F238E27FC236}">
                <a16:creationId xmlns:a16="http://schemas.microsoft.com/office/drawing/2014/main" id="{6DC80A5E-886E-D145-99B0-B74C8B9F6D24}"/>
              </a:ext>
            </a:extLst>
          </p:cNvPr>
          <p:cNvGrpSpPr/>
          <p:nvPr/>
        </p:nvGrpSpPr>
        <p:grpSpPr>
          <a:xfrm>
            <a:off x="7407149" y="3059551"/>
            <a:ext cx="3326051" cy="2929155"/>
            <a:chOff x="1447043" y="2252812"/>
            <a:chExt cx="2995277" cy="2328197"/>
          </a:xfrm>
        </p:grpSpPr>
        <p:cxnSp>
          <p:nvCxnSpPr>
            <p:cNvPr id="204" name="Straight Connector 203">
              <a:extLst>
                <a:ext uri="{FF2B5EF4-FFF2-40B4-BE49-F238E27FC236}">
                  <a16:creationId xmlns:a16="http://schemas.microsoft.com/office/drawing/2014/main" id="{23954051-462B-2745-A8D9-DBE34BE09614}"/>
                </a:ext>
              </a:extLst>
            </p:cNvPr>
            <p:cNvCxnSpPr/>
            <p:nvPr/>
          </p:nvCxnSpPr>
          <p:spPr>
            <a:xfrm>
              <a:off x="1447043"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09CBDDA-8F0C-3041-BDF7-0745585D71F6}"/>
                </a:ext>
              </a:extLst>
            </p:cNvPr>
            <p:cNvCxnSpPr/>
            <p:nvPr/>
          </p:nvCxnSpPr>
          <p:spPr>
            <a:xfrm>
              <a:off x="1827631"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4965E49-49DE-3B47-8963-2E634F7280D6}"/>
                </a:ext>
              </a:extLst>
            </p:cNvPr>
            <p:cNvCxnSpPr/>
            <p:nvPr/>
          </p:nvCxnSpPr>
          <p:spPr>
            <a:xfrm>
              <a:off x="2203276"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E90D7E0-641A-8E4C-8E8A-01C058A686DF}"/>
                </a:ext>
              </a:extLst>
            </p:cNvPr>
            <p:cNvCxnSpPr/>
            <p:nvPr/>
          </p:nvCxnSpPr>
          <p:spPr>
            <a:xfrm>
              <a:off x="2578922"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14C90B-C80F-A945-9EBC-0350DC512B02}"/>
                </a:ext>
              </a:extLst>
            </p:cNvPr>
            <p:cNvCxnSpPr/>
            <p:nvPr/>
          </p:nvCxnSpPr>
          <p:spPr>
            <a:xfrm>
              <a:off x="2949624"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1B52580-82F9-574D-9D33-D9C44F207568}"/>
                </a:ext>
              </a:extLst>
            </p:cNvPr>
            <p:cNvCxnSpPr/>
            <p:nvPr/>
          </p:nvCxnSpPr>
          <p:spPr>
            <a:xfrm>
              <a:off x="3315384"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B44F2D4-F1D9-E54A-88E3-A4B44B79500C}"/>
                </a:ext>
              </a:extLst>
            </p:cNvPr>
            <p:cNvCxnSpPr/>
            <p:nvPr/>
          </p:nvCxnSpPr>
          <p:spPr>
            <a:xfrm>
              <a:off x="3691030"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AE4A8AE-3C27-944B-931D-513712BD6539}"/>
                </a:ext>
              </a:extLst>
            </p:cNvPr>
            <p:cNvCxnSpPr/>
            <p:nvPr/>
          </p:nvCxnSpPr>
          <p:spPr>
            <a:xfrm>
              <a:off x="4066675"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96C4AD7-D776-E34B-B91A-7181E19D0455}"/>
                </a:ext>
              </a:extLst>
            </p:cNvPr>
            <p:cNvCxnSpPr/>
            <p:nvPr/>
          </p:nvCxnSpPr>
          <p:spPr>
            <a:xfrm>
              <a:off x="4442320" y="2252812"/>
              <a:ext cx="0" cy="232819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5" name="TextBox 174">
            <a:extLst>
              <a:ext uri="{FF2B5EF4-FFF2-40B4-BE49-F238E27FC236}">
                <a16:creationId xmlns:a16="http://schemas.microsoft.com/office/drawing/2014/main" id="{151DC2B6-CBDE-E047-AD2C-B09BBFAEC747}"/>
              </a:ext>
            </a:extLst>
          </p:cNvPr>
          <p:cNvSpPr txBox="1"/>
          <p:nvPr/>
        </p:nvSpPr>
        <p:spPr>
          <a:xfrm>
            <a:off x="6055787" y="2612323"/>
            <a:ext cx="4840586" cy="252494"/>
          </a:xfrm>
          <a:prstGeom prst="rect">
            <a:avLst/>
          </a:prstGeom>
          <a:noFill/>
        </p:spPr>
        <p:txBody>
          <a:bodyPr wrap="square" lIns="0" tIns="0" rIns="0" bIns="0" rtlCol="0" anchor="ctr">
            <a:noAutofit/>
          </a:bodyPr>
          <a:lstStyle/>
          <a:p>
            <a:pPr algn="ctr"/>
            <a:r>
              <a:rPr lang="en-US" sz="1800" b="1" cap="all" dirty="0">
                <a:solidFill>
                  <a:schemeClr val="accent4"/>
                </a:solidFill>
                <a:latin typeface="Corbel" panose="020B0503020204020204" pitchFamily="34" charset="0"/>
              </a:rPr>
              <a:t>2016</a:t>
            </a:r>
          </a:p>
        </p:txBody>
      </p:sp>
      <p:grpSp>
        <p:nvGrpSpPr>
          <p:cNvPr id="3" name="Group 2">
            <a:extLst>
              <a:ext uri="{FF2B5EF4-FFF2-40B4-BE49-F238E27FC236}">
                <a16:creationId xmlns:a16="http://schemas.microsoft.com/office/drawing/2014/main" id="{42F90FA3-D70A-CE41-BEEE-35F91D4F280B}"/>
              </a:ext>
            </a:extLst>
          </p:cNvPr>
          <p:cNvGrpSpPr/>
          <p:nvPr userDrawn="1"/>
        </p:nvGrpSpPr>
        <p:grpSpPr>
          <a:xfrm>
            <a:off x="2442642" y="3170275"/>
            <a:ext cx="3489274" cy="2751569"/>
            <a:chOff x="2442642" y="3170275"/>
            <a:chExt cx="3489274" cy="2751569"/>
          </a:xfrm>
        </p:grpSpPr>
        <p:sp>
          <p:nvSpPr>
            <p:cNvPr id="163" name="Rectangle 162">
              <a:extLst>
                <a:ext uri="{FF2B5EF4-FFF2-40B4-BE49-F238E27FC236}">
                  <a16:creationId xmlns:a16="http://schemas.microsoft.com/office/drawing/2014/main" id="{1FE92D13-AE8F-E94D-A647-041B8A8002E3}"/>
                </a:ext>
              </a:extLst>
            </p:cNvPr>
            <p:cNvSpPr/>
            <p:nvPr/>
          </p:nvSpPr>
          <p:spPr>
            <a:xfrm>
              <a:off x="2442642" y="3170275"/>
              <a:ext cx="3489274"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4" name="Rectangle 163">
              <a:extLst>
                <a:ext uri="{FF2B5EF4-FFF2-40B4-BE49-F238E27FC236}">
                  <a16:creationId xmlns:a16="http://schemas.microsoft.com/office/drawing/2014/main" id="{017A6830-2772-2F47-A4F1-AC2C4AB47531}"/>
                </a:ext>
              </a:extLst>
            </p:cNvPr>
            <p:cNvSpPr/>
            <p:nvPr/>
          </p:nvSpPr>
          <p:spPr>
            <a:xfrm>
              <a:off x="2442642" y="3460552"/>
              <a:ext cx="1350231"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5" name="Rectangle 164">
              <a:extLst>
                <a:ext uri="{FF2B5EF4-FFF2-40B4-BE49-F238E27FC236}">
                  <a16:creationId xmlns:a16="http://schemas.microsoft.com/office/drawing/2014/main" id="{202505BF-60A0-D649-B42D-6F94B17F1899}"/>
                </a:ext>
              </a:extLst>
            </p:cNvPr>
            <p:cNvSpPr/>
            <p:nvPr/>
          </p:nvSpPr>
          <p:spPr>
            <a:xfrm>
              <a:off x="2442642" y="3750829"/>
              <a:ext cx="785126"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6" name="Rectangle 165">
              <a:extLst>
                <a:ext uri="{FF2B5EF4-FFF2-40B4-BE49-F238E27FC236}">
                  <a16:creationId xmlns:a16="http://schemas.microsoft.com/office/drawing/2014/main" id="{A192E953-486F-3C4B-ADDD-DCF32940743A}"/>
                </a:ext>
              </a:extLst>
            </p:cNvPr>
            <p:cNvSpPr/>
            <p:nvPr/>
          </p:nvSpPr>
          <p:spPr>
            <a:xfrm>
              <a:off x="2442642" y="4041105"/>
              <a:ext cx="679836"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7" name="Rectangle 166">
              <a:extLst>
                <a:ext uri="{FF2B5EF4-FFF2-40B4-BE49-F238E27FC236}">
                  <a16:creationId xmlns:a16="http://schemas.microsoft.com/office/drawing/2014/main" id="{4AECD707-0707-044A-820E-47FB356DA805}"/>
                </a:ext>
              </a:extLst>
            </p:cNvPr>
            <p:cNvSpPr/>
            <p:nvPr/>
          </p:nvSpPr>
          <p:spPr>
            <a:xfrm>
              <a:off x="2442642" y="4331382"/>
              <a:ext cx="591329"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8" name="Rectangle 167">
              <a:extLst>
                <a:ext uri="{FF2B5EF4-FFF2-40B4-BE49-F238E27FC236}">
                  <a16:creationId xmlns:a16="http://schemas.microsoft.com/office/drawing/2014/main" id="{7F6ECD49-C6CD-134F-B579-77B089F651A8}"/>
                </a:ext>
              </a:extLst>
            </p:cNvPr>
            <p:cNvSpPr/>
            <p:nvPr/>
          </p:nvSpPr>
          <p:spPr>
            <a:xfrm>
              <a:off x="2442642" y="4621659"/>
              <a:ext cx="535304"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9" name="Rectangle 168">
              <a:extLst>
                <a:ext uri="{FF2B5EF4-FFF2-40B4-BE49-F238E27FC236}">
                  <a16:creationId xmlns:a16="http://schemas.microsoft.com/office/drawing/2014/main" id="{E7B1313D-E2EE-C846-A0F8-CF1C43B7B0EC}"/>
                </a:ext>
              </a:extLst>
            </p:cNvPr>
            <p:cNvSpPr/>
            <p:nvPr/>
          </p:nvSpPr>
          <p:spPr>
            <a:xfrm>
              <a:off x="2442642" y="4911936"/>
              <a:ext cx="383900"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0" name="Rectangle 169">
              <a:extLst>
                <a:ext uri="{FF2B5EF4-FFF2-40B4-BE49-F238E27FC236}">
                  <a16:creationId xmlns:a16="http://schemas.microsoft.com/office/drawing/2014/main" id="{6B508635-BBDB-7548-AE8A-3E00689CC79D}"/>
                </a:ext>
              </a:extLst>
            </p:cNvPr>
            <p:cNvSpPr/>
            <p:nvPr/>
          </p:nvSpPr>
          <p:spPr>
            <a:xfrm>
              <a:off x="2442642" y="5202212"/>
              <a:ext cx="383900"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1" name="Rectangle 170">
              <a:extLst>
                <a:ext uri="{FF2B5EF4-FFF2-40B4-BE49-F238E27FC236}">
                  <a16:creationId xmlns:a16="http://schemas.microsoft.com/office/drawing/2014/main" id="{4F4D9FCF-9CF5-DE4C-AFFD-689BF6AD60AD}"/>
                </a:ext>
              </a:extLst>
            </p:cNvPr>
            <p:cNvSpPr/>
            <p:nvPr/>
          </p:nvSpPr>
          <p:spPr>
            <a:xfrm>
              <a:off x="2442642" y="5492489"/>
              <a:ext cx="348885"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2" name="Rectangle 171">
              <a:extLst>
                <a:ext uri="{FF2B5EF4-FFF2-40B4-BE49-F238E27FC236}">
                  <a16:creationId xmlns:a16="http://schemas.microsoft.com/office/drawing/2014/main" id="{B14A18B4-75B7-8941-B833-6B62E6C00190}"/>
                </a:ext>
              </a:extLst>
            </p:cNvPr>
            <p:cNvSpPr/>
            <p:nvPr/>
          </p:nvSpPr>
          <p:spPr>
            <a:xfrm>
              <a:off x="2442642" y="5782764"/>
              <a:ext cx="303870" cy="139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grpSp>
      <p:grpSp>
        <p:nvGrpSpPr>
          <p:cNvPr id="2" name="Group 1">
            <a:extLst>
              <a:ext uri="{FF2B5EF4-FFF2-40B4-BE49-F238E27FC236}">
                <a16:creationId xmlns:a16="http://schemas.microsoft.com/office/drawing/2014/main" id="{86947D50-2351-A44B-ABB7-9BFEFF97480A}"/>
              </a:ext>
            </a:extLst>
          </p:cNvPr>
          <p:cNvGrpSpPr/>
          <p:nvPr userDrawn="1"/>
        </p:nvGrpSpPr>
        <p:grpSpPr>
          <a:xfrm>
            <a:off x="7407099" y="3219187"/>
            <a:ext cx="3188344" cy="2673626"/>
            <a:chOff x="7407099" y="3219187"/>
            <a:chExt cx="3188344" cy="2673626"/>
          </a:xfrm>
        </p:grpSpPr>
        <p:sp>
          <p:nvSpPr>
            <p:cNvPr id="185" name="Rectangle 184">
              <a:extLst>
                <a:ext uri="{FF2B5EF4-FFF2-40B4-BE49-F238E27FC236}">
                  <a16:creationId xmlns:a16="http://schemas.microsoft.com/office/drawing/2014/main" id="{481E5099-8C9E-4740-9084-C04D0D7EBC88}"/>
                </a:ext>
              </a:extLst>
            </p:cNvPr>
            <p:cNvSpPr/>
            <p:nvPr/>
          </p:nvSpPr>
          <p:spPr>
            <a:xfrm>
              <a:off x="7407099" y="3219187"/>
              <a:ext cx="3188344"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86" name="Rectangle 185">
              <a:extLst>
                <a:ext uri="{FF2B5EF4-FFF2-40B4-BE49-F238E27FC236}">
                  <a16:creationId xmlns:a16="http://schemas.microsoft.com/office/drawing/2014/main" id="{3C016407-CC3B-5A4B-9703-11E29FD50E7D}"/>
                </a:ext>
              </a:extLst>
            </p:cNvPr>
            <p:cNvSpPr/>
            <p:nvPr/>
          </p:nvSpPr>
          <p:spPr>
            <a:xfrm>
              <a:off x="7407100" y="3370683"/>
              <a:ext cx="1415075"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87" name="Rectangle 186">
              <a:extLst>
                <a:ext uri="{FF2B5EF4-FFF2-40B4-BE49-F238E27FC236}">
                  <a16:creationId xmlns:a16="http://schemas.microsoft.com/office/drawing/2014/main" id="{1593CB4D-993B-EF45-A154-A69A5475881A}"/>
                </a:ext>
              </a:extLst>
            </p:cNvPr>
            <p:cNvSpPr/>
            <p:nvPr/>
          </p:nvSpPr>
          <p:spPr>
            <a:xfrm>
              <a:off x="7407100" y="3522179"/>
              <a:ext cx="929685"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88" name="Rectangle 187">
              <a:extLst>
                <a:ext uri="{FF2B5EF4-FFF2-40B4-BE49-F238E27FC236}">
                  <a16:creationId xmlns:a16="http://schemas.microsoft.com/office/drawing/2014/main" id="{158E2B22-06C5-D041-9461-225342FA862D}"/>
                </a:ext>
              </a:extLst>
            </p:cNvPr>
            <p:cNvSpPr/>
            <p:nvPr/>
          </p:nvSpPr>
          <p:spPr>
            <a:xfrm>
              <a:off x="7407100" y="3673675"/>
              <a:ext cx="612441"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89" name="Rectangle 188">
              <a:extLst>
                <a:ext uri="{FF2B5EF4-FFF2-40B4-BE49-F238E27FC236}">
                  <a16:creationId xmlns:a16="http://schemas.microsoft.com/office/drawing/2014/main" id="{84D37C7F-4FAB-9E4D-B0D4-94E602E2E3E0}"/>
                </a:ext>
              </a:extLst>
            </p:cNvPr>
            <p:cNvSpPr/>
            <p:nvPr/>
          </p:nvSpPr>
          <p:spPr>
            <a:xfrm>
              <a:off x="7407099" y="3825171"/>
              <a:ext cx="560425"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0" name="Rectangle 189">
              <a:extLst>
                <a:ext uri="{FF2B5EF4-FFF2-40B4-BE49-F238E27FC236}">
                  <a16:creationId xmlns:a16="http://schemas.microsoft.com/office/drawing/2014/main" id="{367DCC85-8989-1F48-A5E5-B90B728FAA9C}"/>
                </a:ext>
              </a:extLst>
            </p:cNvPr>
            <p:cNvSpPr/>
            <p:nvPr/>
          </p:nvSpPr>
          <p:spPr>
            <a:xfrm>
              <a:off x="7407099" y="3976667"/>
              <a:ext cx="422667"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1" name="Rectangle 190">
              <a:extLst>
                <a:ext uri="{FF2B5EF4-FFF2-40B4-BE49-F238E27FC236}">
                  <a16:creationId xmlns:a16="http://schemas.microsoft.com/office/drawing/2014/main" id="{24C717B9-ECD2-FE44-8B14-E8F78B76C978}"/>
                </a:ext>
              </a:extLst>
            </p:cNvPr>
            <p:cNvSpPr/>
            <p:nvPr/>
          </p:nvSpPr>
          <p:spPr>
            <a:xfrm>
              <a:off x="7407100" y="4128163"/>
              <a:ext cx="416423"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2" name="Rectangle 191">
              <a:extLst>
                <a:ext uri="{FF2B5EF4-FFF2-40B4-BE49-F238E27FC236}">
                  <a16:creationId xmlns:a16="http://schemas.microsoft.com/office/drawing/2014/main" id="{EED09F10-1E10-334B-B0EE-05303F64AEB0}"/>
                </a:ext>
              </a:extLst>
            </p:cNvPr>
            <p:cNvSpPr/>
            <p:nvPr/>
          </p:nvSpPr>
          <p:spPr>
            <a:xfrm>
              <a:off x="7407099" y="4279659"/>
              <a:ext cx="369475"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3" name="Rectangle 192">
              <a:extLst>
                <a:ext uri="{FF2B5EF4-FFF2-40B4-BE49-F238E27FC236}">
                  <a16:creationId xmlns:a16="http://schemas.microsoft.com/office/drawing/2014/main" id="{F698DE72-68E5-3649-8EF0-5FA0AA4F0C0F}"/>
                </a:ext>
              </a:extLst>
            </p:cNvPr>
            <p:cNvSpPr/>
            <p:nvPr/>
          </p:nvSpPr>
          <p:spPr>
            <a:xfrm>
              <a:off x="7407099" y="4431155"/>
              <a:ext cx="332778"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4" name="Rectangle 193">
              <a:extLst>
                <a:ext uri="{FF2B5EF4-FFF2-40B4-BE49-F238E27FC236}">
                  <a16:creationId xmlns:a16="http://schemas.microsoft.com/office/drawing/2014/main" id="{DC5EB388-4130-D44D-8CD2-403076A330C1}"/>
                </a:ext>
              </a:extLst>
            </p:cNvPr>
            <p:cNvSpPr/>
            <p:nvPr/>
          </p:nvSpPr>
          <p:spPr>
            <a:xfrm>
              <a:off x="7407099" y="4582651"/>
              <a:ext cx="316565"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5" name="Rectangle 194">
              <a:extLst>
                <a:ext uri="{FF2B5EF4-FFF2-40B4-BE49-F238E27FC236}">
                  <a16:creationId xmlns:a16="http://schemas.microsoft.com/office/drawing/2014/main" id="{14688EC3-BAF2-FC48-880B-D727C5EDF707}"/>
                </a:ext>
              </a:extLst>
            </p:cNvPr>
            <p:cNvSpPr/>
            <p:nvPr/>
          </p:nvSpPr>
          <p:spPr>
            <a:xfrm>
              <a:off x="7407100" y="4734147"/>
              <a:ext cx="297431"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6" name="Rectangle 195">
              <a:extLst>
                <a:ext uri="{FF2B5EF4-FFF2-40B4-BE49-F238E27FC236}">
                  <a16:creationId xmlns:a16="http://schemas.microsoft.com/office/drawing/2014/main" id="{ECEEBE0A-D70D-D542-88B4-E0EC3C602539}"/>
                </a:ext>
              </a:extLst>
            </p:cNvPr>
            <p:cNvSpPr/>
            <p:nvPr/>
          </p:nvSpPr>
          <p:spPr>
            <a:xfrm>
              <a:off x="7407100" y="4885643"/>
              <a:ext cx="284910"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7" name="Rectangle 196">
              <a:extLst>
                <a:ext uri="{FF2B5EF4-FFF2-40B4-BE49-F238E27FC236}">
                  <a16:creationId xmlns:a16="http://schemas.microsoft.com/office/drawing/2014/main" id="{F15FAAAE-B20A-404E-BF20-E4B571E94C68}"/>
                </a:ext>
              </a:extLst>
            </p:cNvPr>
            <p:cNvSpPr/>
            <p:nvPr/>
          </p:nvSpPr>
          <p:spPr>
            <a:xfrm>
              <a:off x="7407099" y="5037139"/>
              <a:ext cx="259493"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8" name="Rectangle 197">
              <a:extLst>
                <a:ext uri="{FF2B5EF4-FFF2-40B4-BE49-F238E27FC236}">
                  <a16:creationId xmlns:a16="http://schemas.microsoft.com/office/drawing/2014/main" id="{3BE8955E-8239-9F42-AED5-442BAC152F6B}"/>
                </a:ext>
              </a:extLst>
            </p:cNvPr>
            <p:cNvSpPr/>
            <p:nvPr/>
          </p:nvSpPr>
          <p:spPr>
            <a:xfrm>
              <a:off x="7407100" y="5188635"/>
              <a:ext cx="232893"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99" name="Rectangle 198">
              <a:extLst>
                <a:ext uri="{FF2B5EF4-FFF2-40B4-BE49-F238E27FC236}">
                  <a16:creationId xmlns:a16="http://schemas.microsoft.com/office/drawing/2014/main" id="{AB2FFCC8-C1A6-1B40-A463-2ED679508E18}"/>
                </a:ext>
              </a:extLst>
            </p:cNvPr>
            <p:cNvSpPr/>
            <p:nvPr/>
          </p:nvSpPr>
          <p:spPr>
            <a:xfrm>
              <a:off x="7407100" y="5340131"/>
              <a:ext cx="232893"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0" name="Rectangle 199">
              <a:extLst>
                <a:ext uri="{FF2B5EF4-FFF2-40B4-BE49-F238E27FC236}">
                  <a16:creationId xmlns:a16="http://schemas.microsoft.com/office/drawing/2014/main" id="{F1759C06-0E4C-5245-98D2-FF1CDEE13DC4}"/>
                </a:ext>
              </a:extLst>
            </p:cNvPr>
            <p:cNvSpPr/>
            <p:nvPr/>
          </p:nvSpPr>
          <p:spPr>
            <a:xfrm>
              <a:off x="7407100" y="5491627"/>
              <a:ext cx="232893"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1" name="Rectangle 200">
              <a:extLst>
                <a:ext uri="{FF2B5EF4-FFF2-40B4-BE49-F238E27FC236}">
                  <a16:creationId xmlns:a16="http://schemas.microsoft.com/office/drawing/2014/main" id="{95DA43EA-B1E7-D844-931D-853B15E38E35}"/>
                </a:ext>
              </a:extLst>
            </p:cNvPr>
            <p:cNvSpPr/>
            <p:nvPr/>
          </p:nvSpPr>
          <p:spPr>
            <a:xfrm>
              <a:off x="7407100" y="5643123"/>
              <a:ext cx="202054"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2" name="Rectangle 201">
              <a:extLst>
                <a:ext uri="{FF2B5EF4-FFF2-40B4-BE49-F238E27FC236}">
                  <a16:creationId xmlns:a16="http://schemas.microsoft.com/office/drawing/2014/main" id="{2BA9331B-25B6-6349-A582-F639DDF43C85}"/>
                </a:ext>
              </a:extLst>
            </p:cNvPr>
            <p:cNvSpPr/>
            <p:nvPr/>
          </p:nvSpPr>
          <p:spPr>
            <a:xfrm>
              <a:off x="7407099" y="5794620"/>
              <a:ext cx="197767" cy="98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grpSp>
    </p:spTree>
    <p:extLst>
      <p:ext uri="{BB962C8B-B14F-4D97-AF65-F5344CB8AC3E}">
        <p14:creationId xmlns:p14="http://schemas.microsoft.com/office/powerpoint/2010/main" val="36205907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5E45-DE1A-9346-945F-A65E3186BDCF}"/>
              </a:ext>
            </a:extLst>
          </p:cNvPr>
          <p:cNvSpPr>
            <a:spLocks noGrp="1"/>
          </p:cNvSpPr>
          <p:nvPr>
            <p:ph type="title"/>
          </p:nvPr>
        </p:nvSpPr>
        <p:spPr>
          <a:xfrm>
            <a:off x="1042868" y="1162843"/>
            <a:ext cx="10310931" cy="1325563"/>
          </a:xfrm>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820AF6C-FC61-3245-99BF-FB88498C4188}"/>
              </a:ext>
            </a:extLst>
          </p:cNvPr>
          <p:cNvSpPr>
            <a:spLocks noGrp="1"/>
          </p:cNvSpPr>
          <p:nvPr>
            <p:ph sz="half" idx="1"/>
          </p:nvPr>
        </p:nvSpPr>
        <p:spPr>
          <a:xfrm>
            <a:off x="1042866" y="2625122"/>
            <a:ext cx="4976933" cy="3562232"/>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10A3787-E1B9-464B-9830-978AF5CB6A70}"/>
              </a:ext>
            </a:extLst>
          </p:cNvPr>
          <p:cNvSpPr>
            <a:spLocks noGrp="1"/>
          </p:cNvSpPr>
          <p:nvPr>
            <p:ph sz="half" idx="2"/>
          </p:nvPr>
        </p:nvSpPr>
        <p:spPr>
          <a:xfrm>
            <a:off x="6172200" y="2625122"/>
            <a:ext cx="5181600" cy="3562232"/>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71801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888E-4F43-824E-A945-3A4256A2B3B6}"/>
              </a:ext>
            </a:extLst>
          </p:cNvPr>
          <p:cNvSpPr>
            <a:spLocks noGrp="1"/>
          </p:cNvSpPr>
          <p:nvPr>
            <p:ph type="title"/>
          </p:nvPr>
        </p:nvSpPr>
        <p:spPr>
          <a:xfrm>
            <a:off x="1047606" y="1164648"/>
            <a:ext cx="10515600" cy="1325563"/>
          </a:xfrm>
        </p:spPr>
        <p:txBody>
          <a:bodyPr>
            <a:noAutofit/>
          </a:bodyPr>
          <a:lstStyle/>
          <a:p>
            <a:r>
              <a:rPr lang="en-US" dirty="0"/>
              <a:t>Click to edit Master title style</a:t>
            </a:r>
          </a:p>
        </p:txBody>
      </p:sp>
      <p:sp>
        <p:nvSpPr>
          <p:cNvPr id="3" name="Text Placeholder 2">
            <a:extLst>
              <a:ext uri="{FF2B5EF4-FFF2-40B4-BE49-F238E27FC236}">
                <a16:creationId xmlns:a16="http://schemas.microsoft.com/office/drawing/2014/main" id="{EC5617EC-1F21-6947-976A-795A8DD4A815}"/>
              </a:ext>
            </a:extLst>
          </p:cNvPr>
          <p:cNvSpPr>
            <a:spLocks noGrp="1"/>
          </p:cNvSpPr>
          <p:nvPr>
            <p:ph type="body" idx="1"/>
          </p:nvPr>
        </p:nvSpPr>
        <p:spPr>
          <a:xfrm>
            <a:off x="1047606" y="2530908"/>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0075C4ED-8D86-8240-BC01-5243B5E8BB94}"/>
              </a:ext>
            </a:extLst>
          </p:cNvPr>
          <p:cNvSpPr>
            <a:spLocks noGrp="1"/>
          </p:cNvSpPr>
          <p:nvPr>
            <p:ph sz="half" idx="2"/>
          </p:nvPr>
        </p:nvSpPr>
        <p:spPr>
          <a:xfrm>
            <a:off x="1047606" y="3564948"/>
            <a:ext cx="5157787" cy="2752725"/>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65E9A78-CC10-6D4A-A917-EB942D29D471}"/>
              </a:ext>
            </a:extLst>
          </p:cNvPr>
          <p:cNvSpPr>
            <a:spLocks noGrp="1"/>
          </p:cNvSpPr>
          <p:nvPr>
            <p:ph type="body" sz="quarter" idx="3"/>
          </p:nvPr>
        </p:nvSpPr>
        <p:spPr>
          <a:xfrm>
            <a:off x="6380018" y="2530908"/>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0FF9B3-8871-DB46-898C-2EA645B32EB4}"/>
              </a:ext>
            </a:extLst>
          </p:cNvPr>
          <p:cNvSpPr>
            <a:spLocks noGrp="1"/>
          </p:cNvSpPr>
          <p:nvPr>
            <p:ph sz="quarter" idx="4"/>
          </p:nvPr>
        </p:nvSpPr>
        <p:spPr>
          <a:xfrm>
            <a:off x="6380018" y="3564948"/>
            <a:ext cx="5183188" cy="2752725"/>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8985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3969-B3BA-1D4E-A170-3554948E97A8}"/>
              </a:ext>
            </a:extLst>
          </p:cNvPr>
          <p:cNvSpPr>
            <a:spLocks noGrp="1"/>
          </p:cNvSpPr>
          <p:nvPr>
            <p:ph type="title"/>
          </p:nvPr>
        </p:nvSpPr>
        <p:spPr>
          <a:xfrm>
            <a:off x="839788" y="987425"/>
            <a:ext cx="3932237" cy="1600200"/>
          </a:xfrm>
        </p:spPr>
        <p:txBody>
          <a:bodyPr anchor="b">
            <a:no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4A04043-3F2B-9E49-8CD0-312AA2CD7ABC}"/>
              </a:ext>
            </a:extLst>
          </p:cNvPr>
          <p:cNvSpPr>
            <a:spLocks noGrp="1"/>
          </p:cNvSpPr>
          <p:nvPr>
            <p:ph idx="1"/>
          </p:nvPr>
        </p:nvSpPr>
        <p:spPr>
          <a:xfrm>
            <a:off x="5183188" y="987425"/>
            <a:ext cx="6172200" cy="5105726"/>
          </a:xfrm>
        </p:spPr>
        <p:txBody>
          <a:bodyPr>
            <a:noAutofit/>
          </a:bodyPr>
          <a:lstStyle>
            <a:lvl1pPr marL="228600" indent="-228600">
              <a:buFont typeface="Wingdings" pitchFamily="2" charset="2"/>
              <a:buChar char="§"/>
              <a:defRPr sz="3200"/>
            </a:lvl1pPr>
            <a:lvl2pPr marL="685800" indent="-228600">
              <a:buFont typeface="Wingdings" pitchFamily="2" charset="2"/>
              <a:buChar char="§"/>
              <a:defRPr sz="2800"/>
            </a:lvl2pPr>
            <a:lvl3pPr marL="1143000" indent="-228600">
              <a:buFont typeface="Wingdings" pitchFamily="2" charset="2"/>
              <a:buChar char="§"/>
              <a:defRPr sz="2400"/>
            </a:lvl3pPr>
            <a:lvl4pPr marL="1600200" indent="-228600">
              <a:buFont typeface="Wingdings" pitchFamily="2" charset="2"/>
              <a:buChar char="§"/>
              <a:defRPr sz="2000"/>
            </a:lvl4pPr>
            <a:lvl5pPr marL="2057400" indent="-228600">
              <a:buFont typeface="Wingdings" pitchFamily="2" charset="2"/>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3590776-ECA1-D54A-AF27-DBBF96EEBC26}"/>
              </a:ext>
            </a:extLst>
          </p:cNvPr>
          <p:cNvSpPr>
            <a:spLocks noGrp="1"/>
          </p:cNvSpPr>
          <p:nvPr>
            <p:ph type="body" sz="half" idx="2"/>
          </p:nvPr>
        </p:nvSpPr>
        <p:spPr>
          <a:xfrm>
            <a:off x="839788" y="2673083"/>
            <a:ext cx="3932237" cy="342006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372858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3969-B3BA-1D4E-A170-3554948E97A8}"/>
              </a:ext>
            </a:extLst>
          </p:cNvPr>
          <p:cNvSpPr>
            <a:spLocks noGrp="1"/>
          </p:cNvSpPr>
          <p:nvPr>
            <p:ph type="title"/>
          </p:nvPr>
        </p:nvSpPr>
        <p:spPr>
          <a:xfrm>
            <a:off x="1028713" y="887951"/>
            <a:ext cx="3932237" cy="1600200"/>
          </a:xfrm>
        </p:spPr>
        <p:txBody>
          <a:bodyPr anchor="b">
            <a:no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3590776-ECA1-D54A-AF27-DBBF96EEBC26}"/>
              </a:ext>
            </a:extLst>
          </p:cNvPr>
          <p:cNvSpPr>
            <a:spLocks noGrp="1"/>
          </p:cNvSpPr>
          <p:nvPr>
            <p:ph type="body" sz="half" idx="2"/>
          </p:nvPr>
        </p:nvSpPr>
        <p:spPr>
          <a:xfrm>
            <a:off x="1028713" y="2667629"/>
            <a:ext cx="3932237" cy="363210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a:extLst>
              <a:ext uri="{FF2B5EF4-FFF2-40B4-BE49-F238E27FC236}">
                <a16:creationId xmlns:a16="http://schemas.microsoft.com/office/drawing/2014/main" id="{31DBE418-3E64-854B-B7B6-60F30EA9F84C}"/>
              </a:ext>
            </a:extLst>
          </p:cNvPr>
          <p:cNvSpPr>
            <a:spLocks noGrp="1"/>
          </p:cNvSpPr>
          <p:nvPr>
            <p:ph type="pic" sz="quarter" idx="13"/>
          </p:nvPr>
        </p:nvSpPr>
        <p:spPr>
          <a:xfrm>
            <a:off x="6096000" y="353291"/>
            <a:ext cx="6096000" cy="6504708"/>
          </a:xfrm>
        </p:spPr>
        <p:txBody>
          <a:bodyPr/>
          <a:lstStyle/>
          <a:p>
            <a:endParaRPr lang="en-US" dirty="0"/>
          </a:p>
        </p:txBody>
      </p:sp>
    </p:spTree>
    <p:extLst>
      <p:ext uri="{BB962C8B-B14F-4D97-AF65-F5344CB8AC3E}">
        <p14:creationId xmlns:p14="http://schemas.microsoft.com/office/powerpoint/2010/main" val="1001232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3969-B3BA-1D4E-A170-3554948E97A8}"/>
              </a:ext>
            </a:extLst>
          </p:cNvPr>
          <p:cNvSpPr>
            <a:spLocks noGrp="1"/>
          </p:cNvSpPr>
          <p:nvPr>
            <p:ph type="title"/>
          </p:nvPr>
        </p:nvSpPr>
        <p:spPr>
          <a:xfrm>
            <a:off x="1028713" y="887951"/>
            <a:ext cx="4346592" cy="1600200"/>
          </a:xfrm>
        </p:spPr>
        <p:txBody>
          <a:bodyPr anchor="b">
            <a:no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3590776-ECA1-D54A-AF27-DBBF96EEBC26}"/>
              </a:ext>
            </a:extLst>
          </p:cNvPr>
          <p:cNvSpPr>
            <a:spLocks noGrp="1"/>
          </p:cNvSpPr>
          <p:nvPr>
            <p:ph type="body" sz="half" idx="2"/>
          </p:nvPr>
        </p:nvSpPr>
        <p:spPr>
          <a:xfrm>
            <a:off x="1028713" y="2667629"/>
            <a:ext cx="4346592" cy="3632109"/>
          </a:xfrm>
        </p:spPr>
        <p:txBody>
          <a:bodyPr>
            <a:noAutofit/>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a:extLst>
              <a:ext uri="{FF2B5EF4-FFF2-40B4-BE49-F238E27FC236}">
                <a16:creationId xmlns:a16="http://schemas.microsoft.com/office/drawing/2014/main" id="{E338F988-FF4E-D449-A2A0-A94A4D3A2E2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6096000" y="353290"/>
            <a:ext cx="6096000" cy="6504710"/>
          </a:xfrm>
          <a:prstGeom prst="rect">
            <a:avLst/>
          </a:prstGeom>
        </p:spPr>
      </p:pic>
    </p:spTree>
    <p:extLst>
      <p:ext uri="{BB962C8B-B14F-4D97-AF65-F5344CB8AC3E}">
        <p14:creationId xmlns:p14="http://schemas.microsoft.com/office/powerpoint/2010/main" val="13271221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re Belief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A0D5A-2843-F44A-8AC3-4403517C37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3" y="350197"/>
            <a:ext cx="12194003" cy="6507804"/>
          </a:xfrm>
          <a:prstGeom prst="rect">
            <a:avLst/>
          </a:prstGeom>
        </p:spPr>
      </p:pic>
    </p:spTree>
    <p:extLst>
      <p:ext uri="{BB962C8B-B14F-4D97-AF65-F5344CB8AC3E}">
        <p14:creationId xmlns:p14="http://schemas.microsoft.com/office/powerpoint/2010/main" val="7570986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rand Resear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AD0EA-2659-5C4A-9E57-4499BFEF8F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5600"/>
            <a:ext cx="12192000" cy="6502400"/>
          </a:xfrm>
          <a:prstGeom prst="rect">
            <a:avLst/>
          </a:prstGeom>
        </p:spPr>
      </p:pic>
    </p:spTree>
    <p:extLst>
      <p:ext uri="{BB962C8B-B14F-4D97-AF65-F5344CB8AC3E}">
        <p14:creationId xmlns:p14="http://schemas.microsoft.com/office/powerpoint/2010/main" val="40101377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p>
            <a:r>
              <a:rPr lang="en-US" dirty="0"/>
              <a:t>Click to edit Master title style</a:t>
            </a:r>
          </a:p>
        </p:txBody>
      </p:sp>
    </p:spTree>
    <p:extLst>
      <p:ext uri="{BB962C8B-B14F-4D97-AF65-F5344CB8AC3E}">
        <p14:creationId xmlns:p14="http://schemas.microsoft.com/office/powerpoint/2010/main" val="6236141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rand VIs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F0846-170A-1B4D-B7A0-F1104E0BF9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0196"/>
            <a:ext cx="12192000" cy="6507804"/>
          </a:xfrm>
          <a:prstGeom prst="rect">
            <a:avLst/>
          </a:prstGeom>
        </p:spPr>
      </p:pic>
    </p:spTree>
    <p:extLst>
      <p:ext uri="{BB962C8B-B14F-4D97-AF65-F5344CB8AC3E}">
        <p14:creationId xmlns:p14="http://schemas.microsoft.com/office/powerpoint/2010/main" val="24573710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rand Impa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01366-F409-B748-976D-80A75623C6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7663"/>
            <a:ext cx="12192000" cy="6510338"/>
          </a:xfrm>
          <a:prstGeom prst="rect">
            <a:avLst/>
          </a:prstGeom>
        </p:spPr>
      </p:pic>
    </p:spTree>
    <p:extLst>
      <p:ext uri="{BB962C8B-B14F-4D97-AF65-F5344CB8AC3E}">
        <p14:creationId xmlns:p14="http://schemas.microsoft.com/office/powerpoint/2010/main" val="28485950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rnad Valu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E849C-C68F-9B4A-B7EB-E48E64FFF5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2425"/>
            <a:ext cx="12192000" cy="6505575"/>
          </a:xfrm>
          <a:prstGeom prst="rect">
            <a:avLst/>
          </a:prstGeom>
        </p:spPr>
      </p:pic>
    </p:spTree>
    <p:extLst>
      <p:ext uri="{BB962C8B-B14F-4D97-AF65-F5344CB8AC3E}">
        <p14:creationId xmlns:p14="http://schemas.microsoft.com/office/powerpoint/2010/main" val="4470819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rand Orogins &amp; Ev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7B4C7-EB6A-F647-83E6-07045F276F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00" y="1174596"/>
            <a:ext cx="10236820" cy="4713248"/>
          </a:xfrm>
          <a:prstGeom prst="rect">
            <a:avLst/>
          </a:prstGeom>
        </p:spPr>
      </p:pic>
    </p:spTree>
    <p:extLst>
      <p:ext uri="{BB962C8B-B14F-4D97-AF65-F5344CB8AC3E}">
        <p14:creationId xmlns:p14="http://schemas.microsoft.com/office/powerpoint/2010/main" val="11128707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w to use this template -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8F9D78B-D91C-FC4F-90F3-569F1192BBBC}"/>
              </a:ext>
            </a:extLst>
          </p:cNvPr>
          <p:cNvSpPr>
            <a:spLocks noGrp="1"/>
          </p:cNvSpPr>
          <p:nvPr>
            <p:ph type="ctrTitle"/>
          </p:nvPr>
        </p:nvSpPr>
        <p:spPr>
          <a:xfrm>
            <a:off x="1025236" y="2833991"/>
            <a:ext cx="9144000" cy="675971"/>
          </a:xfrm>
          <a:solidFill>
            <a:schemeClr val="accent4"/>
          </a:solidFill>
        </p:spPr>
        <p:txBody>
          <a:bodyPr/>
          <a:lstStyle/>
          <a:p>
            <a:r>
              <a:rPr lang="en-US" dirty="0">
                <a:solidFill>
                  <a:schemeClr val="bg1"/>
                </a:solidFill>
              </a:rPr>
              <a:t> How to use this PowerPoint Template</a:t>
            </a:r>
          </a:p>
        </p:txBody>
      </p:sp>
      <p:sp>
        <p:nvSpPr>
          <p:cNvPr id="14" name="Subtitle 2">
            <a:extLst>
              <a:ext uri="{FF2B5EF4-FFF2-40B4-BE49-F238E27FC236}">
                <a16:creationId xmlns:a16="http://schemas.microsoft.com/office/drawing/2014/main" id="{06184EF2-4E99-6648-93BA-37C581AC9446}"/>
              </a:ext>
            </a:extLst>
          </p:cNvPr>
          <p:cNvSpPr>
            <a:spLocks noGrp="1"/>
          </p:cNvSpPr>
          <p:nvPr>
            <p:ph type="subTitle" idx="1"/>
          </p:nvPr>
        </p:nvSpPr>
        <p:spPr>
          <a:xfrm>
            <a:off x="1025236" y="3602037"/>
            <a:ext cx="7937181" cy="2513417"/>
          </a:xfrm>
        </p:spPr>
        <p:txBody>
          <a:bodyPr/>
          <a:lstStyle/>
          <a:p>
            <a:r>
              <a:rPr lang="en-US" dirty="0"/>
              <a:t>Please review the following pages that explain how to use the brand standards that have been developed for Magee Women’s Research Institute.</a:t>
            </a:r>
          </a:p>
        </p:txBody>
      </p:sp>
    </p:spTree>
    <p:extLst>
      <p:ext uri="{BB962C8B-B14F-4D97-AF65-F5344CB8AC3E}">
        <p14:creationId xmlns:p14="http://schemas.microsoft.com/office/powerpoint/2010/main" val="11387749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How to use this template -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0898A-D1B4-944D-AFD6-59CC7DE2846E}"/>
              </a:ext>
            </a:extLst>
          </p:cNvPr>
          <p:cNvSpPr/>
          <p:nvPr userDrawn="1"/>
        </p:nvSpPr>
        <p:spPr>
          <a:xfrm>
            <a:off x="1054100" y="3962400"/>
            <a:ext cx="10071100" cy="201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0BA79C5-4E90-BD48-9472-6485DA3F96D9}"/>
              </a:ext>
            </a:extLst>
          </p:cNvPr>
          <p:cNvSpPr txBox="1"/>
          <p:nvPr userDrawn="1"/>
        </p:nvSpPr>
        <p:spPr>
          <a:xfrm>
            <a:off x="1054100" y="1346200"/>
            <a:ext cx="10071100" cy="830997"/>
          </a:xfrm>
          <a:prstGeom prst="rect">
            <a:avLst/>
          </a:prstGeom>
          <a:noFill/>
        </p:spPr>
        <p:txBody>
          <a:bodyPr wrap="square" lIns="0" tIns="0" rIns="0" bIns="0" rtlCol="0">
            <a:spAutoFit/>
          </a:bodyPr>
          <a:lstStyle/>
          <a:p>
            <a:r>
              <a:rPr lang="en-US" b="1" dirty="0"/>
              <a:t>Primary Logos</a:t>
            </a:r>
          </a:p>
          <a:p>
            <a:endParaRPr lang="en-US" dirty="0"/>
          </a:p>
          <a:p>
            <a:r>
              <a:rPr lang="en-US" dirty="0"/>
              <a:t>These are the official logos to be used. Please do not stretch or distort them when placing them on slides.</a:t>
            </a:r>
          </a:p>
        </p:txBody>
      </p:sp>
      <p:pic>
        <p:nvPicPr>
          <p:cNvPr id="10" name="Picture 9">
            <a:extLst>
              <a:ext uri="{FF2B5EF4-FFF2-40B4-BE49-F238E27FC236}">
                <a16:creationId xmlns:a16="http://schemas.microsoft.com/office/drawing/2014/main" id="{33C1D219-024B-4346-87A1-077FE1BF75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2976" y="2615542"/>
            <a:ext cx="3687225" cy="896727"/>
          </a:xfrm>
          <a:prstGeom prst="rect">
            <a:avLst/>
          </a:prstGeom>
        </p:spPr>
      </p:pic>
      <p:pic>
        <p:nvPicPr>
          <p:cNvPr id="11" name="Picture 10">
            <a:extLst>
              <a:ext uri="{FF2B5EF4-FFF2-40B4-BE49-F238E27FC236}">
                <a16:creationId xmlns:a16="http://schemas.microsoft.com/office/drawing/2014/main" id="{EE43DB77-ADE0-5A4E-B937-952D04CCF2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2976" y="4581510"/>
            <a:ext cx="3773016" cy="917590"/>
          </a:xfrm>
          <a:prstGeom prst="rect">
            <a:avLst/>
          </a:prstGeom>
        </p:spPr>
      </p:pic>
      <p:pic>
        <p:nvPicPr>
          <p:cNvPr id="12" name="Picture 11">
            <a:extLst>
              <a:ext uri="{FF2B5EF4-FFF2-40B4-BE49-F238E27FC236}">
                <a16:creationId xmlns:a16="http://schemas.microsoft.com/office/drawing/2014/main" id="{B49F4686-20DF-1240-A064-A5093D499D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04951" y="2596225"/>
            <a:ext cx="4080441" cy="917590"/>
          </a:xfrm>
          <a:prstGeom prst="rect">
            <a:avLst/>
          </a:prstGeom>
        </p:spPr>
      </p:pic>
      <p:pic>
        <p:nvPicPr>
          <p:cNvPr id="13" name="Picture 12">
            <a:extLst>
              <a:ext uri="{FF2B5EF4-FFF2-40B4-BE49-F238E27FC236}">
                <a16:creationId xmlns:a16="http://schemas.microsoft.com/office/drawing/2014/main" id="{ACF4CAB2-ECFF-1D49-BA75-D26E4AA932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04950" y="4581510"/>
            <a:ext cx="4080446" cy="917590"/>
          </a:xfrm>
          <a:prstGeom prst="rect">
            <a:avLst/>
          </a:prstGeom>
        </p:spPr>
      </p:pic>
      <p:sp>
        <p:nvSpPr>
          <p:cNvPr id="14" name="Title 1">
            <a:extLst>
              <a:ext uri="{FF2B5EF4-FFF2-40B4-BE49-F238E27FC236}">
                <a16:creationId xmlns:a16="http://schemas.microsoft.com/office/drawing/2014/main" id="{249D98CE-519E-A543-BEF0-44454D07DD87}"/>
              </a:ext>
            </a:extLst>
          </p:cNvPr>
          <p:cNvSpPr txBox="1">
            <a:spLocks/>
          </p:cNvSpPr>
          <p:nvPr userDrawn="1"/>
        </p:nvSpPr>
        <p:spPr>
          <a:xfrm>
            <a:off x="0" y="490051"/>
            <a:ext cx="8625191" cy="567127"/>
          </a:xfrm>
          <a:prstGeom prst="rect">
            <a:avLst/>
          </a:prstGeom>
          <a:solidFill>
            <a:schemeClr val="accent4"/>
          </a:solidFill>
        </p:spPr>
        <p:txBody>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sz="3600" dirty="0">
                <a:solidFill>
                  <a:schemeClr val="bg1"/>
                </a:solidFill>
              </a:rPr>
              <a:t> How to use this PowerPoint Template</a:t>
            </a:r>
          </a:p>
        </p:txBody>
      </p:sp>
    </p:spTree>
    <p:extLst>
      <p:ext uri="{BB962C8B-B14F-4D97-AF65-F5344CB8AC3E}">
        <p14:creationId xmlns:p14="http://schemas.microsoft.com/office/powerpoint/2010/main" val="294873954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How to use this template -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A41037-FD21-6A4A-A665-F9E1B93E81F8}"/>
              </a:ext>
            </a:extLst>
          </p:cNvPr>
          <p:cNvSpPr/>
          <p:nvPr userDrawn="1"/>
        </p:nvSpPr>
        <p:spPr>
          <a:xfrm>
            <a:off x="762000" y="3962400"/>
            <a:ext cx="2070100" cy="1168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AFF4E4E-1BC3-1948-8A20-206819BBA5A8}"/>
              </a:ext>
            </a:extLst>
          </p:cNvPr>
          <p:cNvSpPr txBox="1"/>
          <p:nvPr userDrawn="1"/>
        </p:nvSpPr>
        <p:spPr>
          <a:xfrm>
            <a:off x="762000" y="5321300"/>
            <a:ext cx="1612900" cy="830997"/>
          </a:xfrm>
          <a:prstGeom prst="rect">
            <a:avLst/>
          </a:prstGeom>
          <a:noFill/>
        </p:spPr>
        <p:txBody>
          <a:bodyPr wrap="square" lIns="0" tIns="0" rIns="0" bIns="0" rtlCol="0">
            <a:spAutoFit/>
          </a:bodyPr>
          <a:lstStyle/>
          <a:p>
            <a:r>
              <a:rPr lang="en-US" dirty="0"/>
              <a:t>Purple</a:t>
            </a:r>
          </a:p>
          <a:p>
            <a:r>
              <a:rPr lang="en-US" dirty="0"/>
              <a:t>Hex # 75256e</a:t>
            </a:r>
          </a:p>
          <a:p>
            <a:r>
              <a:rPr lang="en-US" dirty="0"/>
              <a:t>RGB 117  37 110</a:t>
            </a:r>
          </a:p>
        </p:txBody>
      </p:sp>
      <p:sp>
        <p:nvSpPr>
          <p:cNvPr id="15" name="TextBox 14">
            <a:extLst>
              <a:ext uri="{FF2B5EF4-FFF2-40B4-BE49-F238E27FC236}">
                <a16:creationId xmlns:a16="http://schemas.microsoft.com/office/drawing/2014/main" id="{0F43E132-D733-4640-ADFE-70447B69F1D3}"/>
              </a:ext>
            </a:extLst>
          </p:cNvPr>
          <p:cNvSpPr txBox="1"/>
          <p:nvPr userDrawn="1"/>
        </p:nvSpPr>
        <p:spPr>
          <a:xfrm>
            <a:off x="762000" y="1346200"/>
            <a:ext cx="8851900" cy="276999"/>
          </a:xfrm>
          <a:prstGeom prst="rect">
            <a:avLst/>
          </a:prstGeom>
          <a:noFill/>
        </p:spPr>
        <p:txBody>
          <a:bodyPr wrap="square" lIns="0" tIns="0" rIns="0" bIns="0" rtlCol="0">
            <a:spAutoFit/>
          </a:bodyPr>
          <a:lstStyle/>
          <a:p>
            <a:r>
              <a:rPr lang="en-US" b="1" dirty="0"/>
              <a:t>Primary Colors</a:t>
            </a:r>
          </a:p>
        </p:txBody>
      </p:sp>
      <p:sp>
        <p:nvSpPr>
          <p:cNvPr id="16" name="Rectangle 15">
            <a:extLst>
              <a:ext uri="{FF2B5EF4-FFF2-40B4-BE49-F238E27FC236}">
                <a16:creationId xmlns:a16="http://schemas.microsoft.com/office/drawing/2014/main" id="{949C9BF4-BD72-4A40-BEC0-F65DB67CB471}"/>
              </a:ext>
            </a:extLst>
          </p:cNvPr>
          <p:cNvSpPr/>
          <p:nvPr userDrawn="1"/>
        </p:nvSpPr>
        <p:spPr>
          <a:xfrm>
            <a:off x="3022600" y="3962400"/>
            <a:ext cx="2070100" cy="11683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122F5A1-91EF-CA48-B56D-D776CCDE16B8}"/>
              </a:ext>
            </a:extLst>
          </p:cNvPr>
          <p:cNvSpPr txBox="1"/>
          <p:nvPr userDrawn="1"/>
        </p:nvSpPr>
        <p:spPr>
          <a:xfrm>
            <a:off x="3022600" y="5321300"/>
            <a:ext cx="1612900" cy="830997"/>
          </a:xfrm>
          <a:prstGeom prst="rect">
            <a:avLst/>
          </a:prstGeom>
          <a:noFill/>
        </p:spPr>
        <p:txBody>
          <a:bodyPr wrap="square" lIns="0" tIns="0" rIns="0" bIns="0" rtlCol="0">
            <a:spAutoFit/>
          </a:bodyPr>
          <a:lstStyle/>
          <a:p>
            <a:r>
              <a:rPr lang="en-US" dirty="0"/>
              <a:t>Red</a:t>
            </a:r>
          </a:p>
          <a:p>
            <a:r>
              <a:rPr lang="en-US" dirty="0"/>
              <a:t>Hex # a4224e</a:t>
            </a:r>
          </a:p>
          <a:p>
            <a:r>
              <a:rPr lang="en-US" dirty="0"/>
              <a:t>RGB  164  34   78</a:t>
            </a:r>
          </a:p>
        </p:txBody>
      </p:sp>
      <p:sp>
        <p:nvSpPr>
          <p:cNvPr id="18" name="Rectangle 17">
            <a:extLst>
              <a:ext uri="{FF2B5EF4-FFF2-40B4-BE49-F238E27FC236}">
                <a16:creationId xmlns:a16="http://schemas.microsoft.com/office/drawing/2014/main" id="{7F441355-1713-154C-AE41-6F3430CEA7FF}"/>
              </a:ext>
            </a:extLst>
          </p:cNvPr>
          <p:cNvSpPr/>
          <p:nvPr userDrawn="1"/>
        </p:nvSpPr>
        <p:spPr>
          <a:xfrm>
            <a:off x="5283200" y="3962400"/>
            <a:ext cx="2070100" cy="1168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EAAA84B-F2B6-8B49-85DC-D81276C434CB}"/>
              </a:ext>
            </a:extLst>
          </p:cNvPr>
          <p:cNvSpPr txBox="1"/>
          <p:nvPr userDrawn="1"/>
        </p:nvSpPr>
        <p:spPr>
          <a:xfrm>
            <a:off x="5283200" y="5321300"/>
            <a:ext cx="1981200" cy="830997"/>
          </a:xfrm>
          <a:prstGeom prst="rect">
            <a:avLst/>
          </a:prstGeom>
          <a:noFill/>
        </p:spPr>
        <p:txBody>
          <a:bodyPr wrap="square" lIns="0" tIns="0" rIns="0" bIns="0" rtlCol="0">
            <a:spAutoFit/>
          </a:bodyPr>
          <a:lstStyle/>
          <a:p>
            <a:r>
              <a:rPr lang="en-US" dirty="0"/>
              <a:t>Violet</a:t>
            </a:r>
          </a:p>
          <a:p>
            <a:r>
              <a:rPr lang="en-US" dirty="0"/>
              <a:t>Hex # b286bb</a:t>
            </a:r>
          </a:p>
          <a:p>
            <a:r>
              <a:rPr lang="en-US" dirty="0"/>
              <a:t>RGB  178  134  187</a:t>
            </a:r>
          </a:p>
        </p:txBody>
      </p:sp>
      <p:sp>
        <p:nvSpPr>
          <p:cNvPr id="20" name="Rectangle 19">
            <a:extLst>
              <a:ext uri="{FF2B5EF4-FFF2-40B4-BE49-F238E27FC236}">
                <a16:creationId xmlns:a16="http://schemas.microsoft.com/office/drawing/2014/main" id="{AB004579-794B-7241-8761-9C23D5548122}"/>
              </a:ext>
            </a:extLst>
          </p:cNvPr>
          <p:cNvSpPr/>
          <p:nvPr userDrawn="1"/>
        </p:nvSpPr>
        <p:spPr>
          <a:xfrm>
            <a:off x="7543800" y="3962400"/>
            <a:ext cx="2070100" cy="11683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43723D2-B150-7E40-8C1A-39C470C9999E}"/>
              </a:ext>
            </a:extLst>
          </p:cNvPr>
          <p:cNvSpPr txBox="1"/>
          <p:nvPr userDrawn="1"/>
        </p:nvSpPr>
        <p:spPr>
          <a:xfrm>
            <a:off x="7543800" y="5321300"/>
            <a:ext cx="1612900" cy="830997"/>
          </a:xfrm>
          <a:prstGeom prst="rect">
            <a:avLst/>
          </a:prstGeom>
          <a:noFill/>
        </p:spPr>
        <p:txBody>
          <a:bodyPr wrap="square" lIns="0" tIns="0" rIns="0" bIns="0" rtlCol="0">
            <a:spAutoFit/>
          </a:bodyPr>
          <a:lstStyle/>
          <a:p>
            <a:r>
              <a:rPr lang="en-US" dirty="0"/>
              <a:t>Grey</a:t>
            </a:r>
          </a:p>
          <a:p>
            <a:r>
              <a:rPr lang="en-US" dirty="0"/>
              <a:t>Hex # b286bb</a:t>
            </a:r>
          </a:p>
          <a:p>
            <a:r>
              <a:rPr lang="en-US" dirty="0"/>
              <a:t>RGB  90  103  112</a:t>
            </a:r>
          </a:p>
        </p:txBody>
      </p:sp>
      <p:pic>
        <p:nvPicPr>
          <p:cNvPr id="22" name="Picture 21">
            <a:extLst>
              <a:ext uri="{FF2B5EF4-FFF2-40B4-BE49-F238E27FC236}">
                <a16:creationId xmlns:a16="http://schemas.microsoft.com/office/drawing/2014/main" id="{84E43183-813E-A545-89F3-36F7101BA08F}"/>
              </a:ext>
            </a:extLst>
          </p:cNvPr>
          <p:cNvPicPr>
            <a:picLocks noChangeAspect="1"/>
          </p:cNvPicPr>
          <p:nvPr userDrawn="1"/>
        </p:nvPicPr>
        <p:blipFill>
          <a:blip r:embed="rId2"/>
          <a:stretch>
            <a:fillRect/>
          </a:stretch>
        </p:blipFill>
        <p:spPr>
          <a:xfrm>
            <a:off x="762000" y="1950395"/>
            <a:ext cx="2070100" cy="1487884"/>
          </a:xfrm>
          <a:prstGeom prst="rect">
            <a:avLst/>
          </a:prstGeom>
        </p:spPr>
      </p:pic>
      <p:sp>
        <p:nvSpPr>
          <p:cNvPr id="23" name="TextBox 22">
            <a:extLst>
              <a:ext uri="{FF2B5EF4-FFF2-40B4-BE49-F238E27FC236}">
                <a16:creationId xmlns:a16="http://schemas.microsoft.com/office/drawing/2014/main" id="{AF5DE3E4-CBE4-D54D-8ACB-3D5329C5CDD0}"/>
              </a:ext>
            </a:extLst>
          </p:cNvPr>
          <p:cNvSpPr txBox="1"/>
          <p:nvPr userDrawn="1"/>
        </p:nvSpPr>
        <p:spPr>
          <a:xfrm>
            <a:off x="3022600" y="1950395"/>
            <a:ext cx="5554493" cy="1384995"/>
          </a:xfrm>
          <a:prstGeom prst="rect">
            <a:avLst/>
          </a:prstGeom>
          <a:noFill/>
        </p:spPr>
        <p:txBody>
          <a:bodyPr wrap="square" lIns="0" tIns="0" rIns="0" bIns="0" rtlCol="0">
            <a:spAutoFit/>
          </a:bodyPr>
          <a:lstStyle/>
          <a:p>
            <a:r>
              <a:rPr lang="en-US" dirty="0"/>
              <a:t>The colors below are the primary colors used for MWRI branding. These, plus secondary colors, are defined in the color palette of this PowerPoint theme.</a:t>
            </a:r>
          </a:p>
          <a:p>
            <a:endParaRPr lang="en-US" dirty="0"/>
          </a:p>
          <a:p>
            <a:r>
              <a:rPr lang="en-US" dirty="0"/>
              <a:t>Please use the theme colors whenever possible.</a:t>
            </a:r>
          </a:p>
        </p:txBody>
      </p:sp>
      <p:sp>
        <p:nvSpPr>
          <p:cNvPr id="24" name="Title 1">
            <a:extLst>
              <a:ext uri="{FF2B5EF4-FFF2-40B4-BE49-F238E27FC236}">
                <a16:creationId xmlns:a16="http://schemas.microsoft.com/office/drawing/2014/main" id="{72B8F9E2-A7DD-C044-B6A4-D518A7D5FCB7}"/>
              </a:ext>
            </a:extLst>
          </p:cNvPr>
          <p:cNvSpPr txBox="1">
            <a:spLocks/>
          </p:cNvSpPr>
          <p:nvPr userDrawn="1"/>
        </p:nvSpPr>
        <p:spPr>
          <a:xfrm>
            <a:off x="0" y="490051"/>
            <a:ext cx="8625191" cy="567127"/>
          </a:xfrm>
          <a:prstGeom prst="rect">
            <a:avLst/>
          </a:prstGeom>
          <a:solidFill>
            <a:schemeClr val="accent4"/>
          </a:solidFill>
        </p:spPr>
        <p:txBody>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sz="3600" dirty="0">
                <a:solidFill>
                  <a:schemeClr val="bg1"/>
                </a:solidFill>
              </a:rPr>
              <a:t> How to use this PowerPoint Template</a:t>
            </a:r>
          </a:p>
        </p:txBody>
      </p:sp>
    </p:spTree>
    <p:extLst>
      <p:ext uri="{BB962C8B-B14F-4D97-AF65-F5344CB8AC3E}">
        <p14:creationId xmlns:p14="http://schemas.microsoft.com/office/powerpoint/2010/main" val="15651546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How to use this template - 4">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001C54F-A386-744E-BB88-1CD3B0BC94E7}"/>
              </a:ext>
            </a:extLst>
          </p:cNvPr>
          <p:cNvSpPr txBox="1"/>
          <p:nvPr userDrawn="1"/>
        </p:nvSpPr>
        <p:spPr>
          <a:xfrm>
            <a:off x="2587897" y="2817678"/>
            <a:ext cx="7833939" cy="738664"/>
          </a:xfrm>
          <a:prstGeom prst="rect">
            <a:avLst/>
          </a:prstGeom>
          <a:noFill/>
        </p:spPr>
        <p:txBody>
          <a:bodyPr wrap="square" lIns="0" tIns="0" rIns="0" bIns="0" rtlCol="0">
            <a:spAutoFit/>
          </a:bodyPr>
          <a:lstStyle/>
          <a:p>
            <a:r>
              <a:rPr lang="en-US" sz="2400" dirty="0"/>
              <a:t>ABCDEFGHIJKLMNOPQRSTUVWXYZ</a:t>
            </a:r>
          </a:p>
          <a:p>
            <a:r>
              <a:rPr lang="en-US" sz="2400" dirty="0"/>
              <a:t>abcdefghijklmnopqrstuvwxyz</a:t>
            </a:r>
          </a:p>
        </p:txBody>
      </p:sp>
      <p:sp>
        <p:nvSpPr>
          <p:cNvPr id="25" name="TextBox 24">
            <a:extLst>
              <a:ext uri="{FF2B5EF4-FFF2-40B4-BE49-F238E27FC236}">
                <a16:creationId xmlns:a16="http://schemas.microsoft.com/office/drawing/2014/main" id="{F43B0330-F870-9840-A928-20717A0E63ED}"/>
              </a:ext>
            </a:extLst>
          </p:cNvPr>
          <p:cNvSpPr txBox="1"/>
          <p:nvPr userDrawn="1"/>
        </p:nvSpPr>
        <p:spPr>
          <a:xfrm>
            <a:off x="1054099" y="2772427"/>
            <a:ext cx="1790701" cy="369332"/>
          </a:xfrm>
          <a:prstGeom prst="rect">
            <a:avLst/>
          </a:prstGeom>
          <a:noFill/>
        </p:spPr>
        <p:txBody>
          <a:bodyPr wrap="square" lIns="0" tIns="0" rIns="0" bIns="0" rtlCol="0">
            <a:spAutoFit/>
          </a:bodyPr>
          <a:lstStyle/>
          <a:p>
            <a:r>
              <a:rPr lang="en-US" sz="2400" dirty="0"/>
              <a:t>Regular</a:t>
            </a:r>
          </a:p>
        </p:txBody>
      </p:sp>
      <p:sp>
        <p:nvSpPr>
          <p:cNvPr id="26" name="TextBox 25">
            <a:extLst>
              <a:ext uri="{FF2B5EF4-FFF2-40B4-BE49-F238E27FC236}">
                <a16:creationId xmlns:a16="http://schemas.microsoft.com/office/drawing/2014/main" id="{BFD7E770-885B-5C4C-B79B-9633357F2D66}"/>
              </a:ext>
            </a:extLst>
          </p:cNvPr>
          <p:cNvSpPr txBox="1"/>
          <p:nvPr userDrawn="1"/>
        </p:nvSpPr>
        <p:spPr>
          <a:xfrm>
            <a:off x="2587897" y="5418098"/>
            <a:ext cx="7833939" cy="738664"/>
          </a:xfrm>
          <a:prstGeom prst="rect">
            <a:avLst/>
          </a:prstGeom>
          <a:noFill/>
        </p:spPr>
        <p:txBody>
          <a:bodyPr wrap="square" lIns="0" tIns="0" rIns="0" bIns="0" rtlCol="0">
            <a:spAutoFit/>
          </a:bodyPr>
          <a:lstStyle/>
          <a:p>
            <a:r>
              <a:rPr lang="en-US" sz="2400" b="1" dirty="0"/>
              <a:t>ABCDEFGHIJKLMNOPQRSTUVWXYZ</a:t>
            </a:r>
          </a:p>
          <a:p>
            <a:r>
              <a:rPr lang="en-US" sz="2400" b="1" dirty="0"/>
              <a:t>abcdefghijklmnopqrstuvwxyz</a:t>
            </a:r>
          </a:p>
        </p:txBody>
      </p:sp>
      <p:sp>
        <p:nvSpPr>
          <p:cNvPr id="27" name="TextBox 26">
            <a:extLst>
              <a:ext uri="{FF2B5EF4-FFF2-40B4-BE49-F238E27FC236}">
                <a16:creationId xmlns:a16="http://schemas.microsoft.com/office/drawing/2014/main" id="{879CB3C3-1255-4544-A0C3-BAAD4A450B33}"/>
              </a:ext>
            </a:extLst>
          </p:cNvPr>
          <p:cNvSpPr txBox="1"/>
          <p:nvPr userDrawn="1"/>
        </p:nvSpPr>
        <p:spPr>
          <a:xfrm>
            <a:off x="1054099" y="5418098"/>
            <a:ext cx="1790701" cy="369332"/>
          </a:xfrm>
          <a:prstGeom prst="rect">
            <a:avLst/>
          </a:prstGeom>
          <a:noFill/>
        </p:spPr>
        <p:txBody>
          <a:bodyPr wrap="square" lIns="0" tIns="0" rIns="0" bIns="0" rtlCol="0">
            <a:spAutoFit/>
          </a:bodyPr>
          <a:lstStyle/>
          <a:p>
            <a:r>
              <a:rPr lang="en-US" sz="2400" b="1" dirty="0"/>
              <a:t>Bold</a:t>
            </a:r>
          </a:p>
        </p:txBody>
      </p:sp>
      <p:sp>
        <p:nvSpPr>
          <p:cNvPr id="28" name="TextBox 27">
            <a:extLst>
              <a:ext uri="{FF2B5EF4-FFF2-40B4-BE49-F238E27FC236}">
                <a16:creationId xmlns:a16="http://schemas.microsoft.com/office/drawing/2014/main" id="{F6656259-6DDC-2C4A-B87B-3193CA0641A2}"/>
              </a:ext>
            </a:extLst>
          </p:cNvPr>
          <p:cNvSpPr txBox="1"/>
          <p:nvPr userDrawn="1"/>
        </p:nvSpPr>
        <p:spPr>
          <a:xfrm>
            <a:off x="2587897" y="3667248"/>
            <a:ext cx="7833939" cy="738664"/>
          </a:xfrm>
          <a:prstGeom prst="rect">
            <a:avLst/>
          </a:prstGeom>
          <a:noFill/>
        </p:spPr>
        <p:txBody>
          <a:bodyPr wrap="square" lIns="0" tIns="0" rIns="0" bIns="0" rtlCol="0">
            <a:spAutoFit/>
          </a:bodyPr>
          <a:lstStyle/>
          <a:p>
            <a:r>
              <a:rPr lang="en-US" sz="2400" i="1" dirty="0"/>
              <a:t>ABCDEFGHIJKLMNOPQRSTUVWXYZ</a:t>
            </a:r>
          </a:p>
          <a:p>
            <a:r>
              <a:rPr lang="en-US" sz="2400" i="1" dirty="0"/>
              <a:t>abcdefghijklmnopqrstuvwxyz</a:t>
            </a:r>
          </a:p>
        </p:txBody>
      </p:sp>
      <p:sp>
        <p:nvSpPr>
          <p:cNvPr id="29" name="TextBox 28">
            <a:extLst>
              <a:ext uri="{FF2B5EF4-FFF2-40B4-BE49-F238E27FC236}">
                <a16:creationId xmlns:a16="http://schemas.microsoft.com/office/drawing/2014/main" id="{4121A107-8582-6145-A39D-3FFF2CFCEBA0}"/>
              </a:ext>
            </a:extLst>
          </p:cNvPr>
          <p:cNvSpPr txBox="1"/>
          <p:nvPr userDrawn="1"/>
        </p:nvSpPr>
        <p:spPr>
          <a:xfrm>
            <a:off x="1054099" y="3667248"/>
            <a:ext cx="1790701" cy="369332"/>
          </a:xfrm>
          <a:prstGeom prst="rect">
            <a:avLst/>
          </a:prstGeom>
          <a:noFill/>
        </p:spPr>
        <p:txBody>
          <a:bodyPr wrap="square" lIns="0" tIns="0" rIns="0" bIns="0" rtlCol="0">
            <a:spAutoFit/>
          </a:bodyPr>
          <a:lstStyle/>
          <a:p>
            <a:r>
              <a:rPr lang="en-US" sz="2400" i="1" dirty="0"/>
              <a:t>Italic</a:t>
            </a:r>
          </a:p>
        </p:txBody>
      </p:sp>
      <p:sp>
        <p:nvSpPr>
          <p:cNvPr id="30" name="TextBox 29">
            <a:extLst>
              <a:ext uri="{FF2B5EF4-FFF2-40B4-BE49-F238E27FC236}">
                <a16:creationId xmlns:a16="http://schemas.microsoft.com/office/drawing/2014/main" id="{7BFAD917-C77F-2B4F-93CE-B1FD350E94EE}"/>
              </a:ext>
            </a:extLst>
          </p:cNvPr>
          <p:cNvSpPr txBox="1"/>
          <p:nvPr userDrawn="1"/>
        </p:nvSpPr>
        <p:spPr>
          <a:xfrm>
            <a:off x="2587897" y="4568528"/>
            <a:ext cx="7833939" cy="738664"/>
          </a:xfrm>
          <a:prstGeom prst="rect">
            <a:avLst/>
          </a:prstGeom>
          <a:noFill/>
        </p:spPr>
        <p:txBody>
          <a:bodyPr wrap="square" lIns="0" tIns="0" rIns="0" bIns="0" rtlCol="0">
            <a:spAutoFit/>
          </a:bodyPr>
          <a:lstStyle/>
          <a:p>
            <a:r>
              <a:rPr lang="en-US" sz="2400" b="1" i="1" dirty="0"/>
              <a:t>ABCDEFGHIJKLMNOPQRSTUVWXYZ</a:t>
            </a:r>
          </a:p>
          <a:p>
            <a:r>
              <a:rPr lang="en-US" sz="2400" b="1" i="1" dirty="0"/>
              <a:t>abcdefghijklmnopqrstuvwxyz</a:t>
            </a:r>
          </a:p>
        </p:txBody>
      </p:sp>
      <p:sp>
        <p:nvSpPr>
          <p:cNvPr id="31" name="TextBox 30">
            <a:extLst>
              <a:ext uri="{FF2B5EF4-FFF2-40B4-BE49-F238E27FC236}">
                <a16:creationId xmlns:a16="http://schemas.microsoft.com/office/drawing/2014/main" id="{D31DD72F-E35C-314E-9977-038731570018}"/>
              </a:ext>
            </a:extLst>
          </p:cNvPr>
          <p:cNvSpPr txBox="1"/>
          <p:nvPr userDrawn="1"/>
        </p:nvSpPr>
        <p:spPr>
          <a:xfrm>
            <a:off x="1054099" y="4568528"/>
            <a:ext cx="1790701" cy="369332"/>
          </a:xfrm>
          <a:prstGeom prst="rect">
            <a:avLst/>
          </a:prstGeom>
          <a:noFill/>
        </p:spPr>
        <p:txBody>
          <a:bodyPr wrap="square" lIns="0" tIns="0" rIns="0" bIns="0" rtlCol="0">
            <a:spAutoFit/>
          </a:bodyPr>
          <a:lstStyle/>
          <a:p>
            <a:r>
              <a:rPr lang="en-US" sz="2400" b="1" dirty="0"/>
              <a:t>Bold Italic</a:t>
            </a:r>
          </a:p>
        </p:txBody>
      </p:sp>
      <p:sp>
        <p:nvSpPr>
          <p:cNvPr id="32" name="TextBox 31">
            <a:extLst>
              <a:ext uri="{FF2B5EF4-FFF2-40B4-BE49-F238E27FC236}">
                <a16:creationId xmlns:a16="http://schemas.microsoft.com/office/drawing/2014/main" id="{17D0AA3F-F281-8F49-8D51-357B0CA7A64C}"/>
              </a:ext>
            </a:extLst>
          </p:cNvPr>
          <p:cNvSpPr txBox="1"/>
          <p:nvPr userDrawn="1"/>
        </p:nvSpPr>
        <p:spPr>
          <a:xfrm>
            <a:off x="1054100" y="1346200"/>
            <a:ext cx="10071100" cy="1107996"/>
          </a:xfrm>
          <a:prstGeom prst="rect">
            <a:avLst/>
          </a:prstGeom>
          <a:noFill/>
        </p:spPr>
        <p:txBody>
          <a:bodyPr wrap="square" lIns="0" tIns="0" rIns="0" bIns="0" rtlCol="0">
            <a:spAutoFit/>
          </a:bodyPr>
          <a:lstStyle/>
          <a:p>
            <a:r>
              <a:rPr lang="en-US" b="1" dirty="0"/>
              <a:t>Fonts</a:t>
            </a:r>
          </a:p>
          <a:p>
            <a:endParaRPr lang="en-US" dirty="0"/>
          </a:p>
          <a:p>
            <a:r>
              <a:rPr lang="en-US" dirty="0"/>
              <a:t>The preferred font for use in all Microsoft applications such as PowerPoint and Word is </a:t>
            </a:r>
            <a:r>
              <a:rPr lang="en-US" b="1" dirty="0"/>
              <a:t>Corbel</a:t>
            </a:r>
            <a:r>
              <a:rPr lang="en-US" dirty="0"/>
              <a:t>. </a:t>
            </a:r>
            <a:br>
              <a:rPr lang="en-US" dirty="0"/>
            </a:br>
            <a:r>
              <a:rPr lang="en-US" dirty="0"/>
              <a:t>Corbel is a standard Microsoft-installed font for both Windows and Apple computers.</a:t>
            </a:r>
          </a:p>
        </p:txBody>
      </p:sp>
      <p:sp>
        <p:nvSpPr>
          <p:cNvPr id="33" name="Title 1">
            <a:extLst>
              <a:ext uri="{FF2B5EF4-FFF2-40B4-BE49-F238E27FC236}">
                <a16:creationId xmlns:a16="http://schemas.microsoft.com/office/drawing/2014/main" id="{4B573DB2-48B5-E54A-83C8-71BA3BFFB0FD}"/>
              </a:ext>
            </a:extLst>
          </p:cNvPr>
          <p:cNvSpPr txBox="1">
            <a:spLocks/>
          </p:cNvSpPr>
          <p:nvPr userDrawn="1"/>
        </p:nvSpPr>
        <p:spPr>
          <a:xfrm>
            <a:off x="0" y="490051"/>
            <a:ext cx="8625191" cy="567127"/>
          </a:xfrm>
          <a:prstGeom prst="rect">
            <a:avLst/>
          </a:prstGeom>
          <a:solidFill>
            <a:schemeClr val="accent4"/>
          </a:solidFill>
        </p:spPr>
        <p:txBody>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sz="3600" dirty="0">
                <a:solidFill>
                  <a:schemeClr val="bg1"/>
                </a:solidFill>
              </a:rPr>
              <a:t> How to use this PowerPoint Template</a:t>
            </a:r>
          </a:p>
        </p:txBody>
      </p:sp>
    </p:spTree>
    <p:extLst>
      <p:ext uri="{BB962C8B-B14F-4D97-AF65-F5344CB8AC3E}">
        <p14:creationId xmlns:p14="http://schemas.microsoft.com/office/powerpoint/2010/main" val="41171310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copy 3">
    <p:spTree>
      <p:nvGrpSpPr>
        <p:cNvPr id="1" name=""/>
        <p:cNvGrpSpPr/>
        <p:nvPr/>
      </p:nvGrpSpPr>
      <p:grpSpPr>
        <a:xfrm>
          <a:off x="0" y="0"/>
          <a:ext cx="0" cy="0"/>
          <a:chOff x="0" y="0"/>
          <a:chExt cx="0" cy="0"/>
        </a:xfrm>
      </p:grpSpPr>
      <p:sp>
        <p:nvSpPr>
          <p:cNvPr id="2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Title Text"/>
          <p:cNvSpPr txBox="1">
            <a:spLocks noGrp="1"/>
          </p:cNvSpPr>
          <p:nvPr>
            <p:ph type="title"/>
          </p:nvPr>
        </p:nvSpPr>
        <p:spPr>
          <a:prstGeom prst="rect">
            <a:avLst/>
          </a:prstGeom>
        </p:spPr>
        <p:txBody>
          <a:bodyPr/>
          <a:lstStyle/>
          <a:p>
            <a:r>
              <a:rPr lang="en-US"/>
              <a:t>Click to edit Master title style</a:t>
            </a:r>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095926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25"/>
            <a:ext cx="10363200" cy="1470026"/>
          </a:xfrm>
          <a:prstGeom prst="rect">
            <a:avLst/>
          </a:prstGeom>
        </p:spPr>
        <p:txBody>
          <a:bodyPr/>
          <a:lstStyle>
            <a:lvl1pPr algn="ctr">
              <a:defRPr b="0">
                <a:solidFill>
                  <a:srgbClr val="000000"/>
                </a:solidFill>
              </a:defRPr>
            </a:lvl1pPr>
          </a:lstStyle>
          <a:p>
            <a:r>
              <a:rPr lang="en-US"/>
              <a:t>Click to edit Master title style</a:t>
            </a:r>
            <a:endParaRP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87274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le Page with Researc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p>
            <a:r>
              <a:rPr lang="en-US" dirty="0"/>
              <a:t>Click to edit Master title style</a:t>
            </a:r>
          </a:p>
        </p:txBody>
      </p:sp>
      <p:pic>
        <p:nvPicPr>
          <p:cNvPr id="6" name="Picture 5">
            <a:extLst>
              <a:ext uri="{FF2B5EF4-FFF2-40B4-BE49-F238E27FC236}">
                <a16:creationId xmlns:a16="http://schemas.microsoft.com/office/drawing/2014/main" id="{0B8521AA-9F3F-0045-9EDB-5C81E413EF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299363"/>
            <a:ext cx="3693210" cy="830511"/>
          </a:xfrm>
          <a:prstGeom prst="rect">
            <a:avLst/>
          </a:prstGeom>
        </p:spPr>
      </p:pic>
    </p:spTree>
    <p:extLst>
      <p:ext uri="{BB962C8B-B14F-4D97-AF65-F5344CB8AC3E}">
        <p14:creationId xmlns:p14="http://schemas.microsoft.com/office/powerpoint/2010/main" val="2013877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Content copy 3">
    <p:spTree>
      <p:nvGrpSpPr>
        <p:cNvPr id="1" name=""/>
        <p:cNvGrpSpPr/>
        <p:nvPr/>
      </p:nvGrpSpPr>
      <p:grpSpPr>
        <a:xfrm>
          <a:off x="0" y="0"/>
          <a:ext cx="0" cy="0"/>
          <a:chOff x="0" y="0"/>
          <a:chExt cx="0" cy="0"/>
        </a:xfrm>
      </p:grpSpPr>
      <p:sp>
        <p:nvSpPr>
          <p:cNvPr id="2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Title Text"/>
          <p:cNvSpPr txBox="1">
            <a:spLocks noGrp="1"/>
          </p:cNvSpPr>
          <p:nvPr>
            <p:ph type="title"/>
          </p:nvPr>
        </p:nvSpPr>
        <p:spPr>
          <a:prstGeom prst="rect">
            <a:avLst/>
          </a:prstGeom>
        </p:spPr>
        <p:txBody>
          <a:bodyPr/>
          <a:lstStyle/>
          <a:p>
            <a:r>
              <a:rPr lang="en-US"/>
              <a:t>Click to edit Master title style</a:t>
            </a:r>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17226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nd Content copy 4">
    <p:spTree>
      <p:nvGrpSpPr>
        <p:cNvPr id="1" name=""/>
        <p:cNvGrpSpPr/>
        <p:nvPr/>
      </p:nvGrpSpPr>
      <p:grpSpPr>
        <a:xfrm>
          <a:off x="0" y="0"/>
          <a:ext cx="0" cy="0"/>
          <a:chOff x="0" y="0"/>
          <a:chExt cx="0" cy="0"/>
        </a:xfrm>
      </p:grpSpPr>
      <p:sp>
        <p:nvSpPr>
          <p:cNvPr id="30" name="Rectangle"/>
          <p:cNvSpPr/>
          <p:nvPr/>
        </p:nvSpPr>
        <p:spPr>
          <a:xfrm>
            <a:off x="-62669" y="701"/>
            <a:ext cx="12317338" cy="1277493"/>
          </a:xfrm>
          <a:prstGeom prst="rect">
            <a:avLst/>
          </a:prstGeom>
          <a:solidFill>
            <a:srgbClr val="B5CFD2"/>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3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 name="Title Text"/>
          <p:cNvSpPr txBox="1">
            <a:spLocks noGrp="1"/>
          </p:cNvSpPr>
          <p:nvPr>
            <p:ph type="title"/>
          </p:nvPr>
        </p:nvSpPr>
        <p:spPr>
          <a:xfrm>
            <a:off x="609598" y="67946"/>
            <a:ext cx="8396349" cy="1143002"/>
          </a:xfrm>
          <a:prstGeom prst="rect">
            <a:avLst/>
          </a:prstGeom>
        </p:spPr>
        <p:txBody>
          <a:bodyPr/>
          <a:lstStyle>
            <a:lvl1pPr>
              <a:defRPr>
                <a:solidFill>
                  <a:srgbClr val="000000"/>
                </a:solidFill>
              </a:defRPr>
            </a:lvl1pPr>
          </a:lstStyle>
          <a:p>
            <a:r>
              <a:rPr lang="en-US"/>
              <a:t>Click to edit Master title style</a:t>
            </a:r>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262136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Content copy 5">
    <p:spTree>
      <p:nvGrpSpPr>
        <p:cNvPr id="1" name=""/>
        <p:cNvGrpSpPr/>
        <p:nvPr/>
      </p:nvGrpSpPr>
      <p:grpSpPr>
        <a:xfrm>
          <a:off x="0" y="0"/>
          <a:ext cx="0" cy="0"/>
          <a:chOff x="0" y="0"/>
          <a:chExt cx="0" cy="0"/>
        </a:xfrm>
      </p:grpSpPr>
      <p:sp>
        <p:nvSpPr>
          <p:cNvPr id="40" name="Rectangle"/>
          <p:cNvSpPr/>
          <p:nvPr/>
        </p:nvSpPr>
        <p:spPr>
          <a:xfrm>
            <a:off x="-62669" y="701"/>
            <a:ext cx="12317338" cy="1277493"/>
          </a:xfrm>
          <a:prstGeom prst="rect">
            <a:avLst/>
          </a:prstGeom>
          <a:solidFill>
            <a:srgbClr val="D5C1EE"/>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4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2" name="Title Text"/>
          <p:cNvSpPr txBox="1">
            <a:spLocks noGrp="1"/>
          </p:cNvSpPr>
          <p:nvPr>
            <p:ph type="title"/>
          </p:nvPr>
        </p:nvSpPr>
        <p:spPr>
          <a:xfrm>
            <a:off x="609598" y="67946"/>
            <a:ext cx="6680661" cy="1143002"/>
          </a:xfrm>
          <a:prstGeom prst="rect">
            <a:avLst/>
          </a:prstGeom>
        </p:spPr>
        <p:txBody>
          <a:bodyPr/>
          <a:lstStyle>
            <a:lvl1pPr>
              <a:defRPr>
                <a:solidFill>
                  <a:srgbClr val="000000"/>
                </a:solidFill>
              </a:defRPr>
            </a:lvl1pPr>
          </a:lstStyle>
          <a:p>
            <a:r>
              <a:rPr lang="en-US"/>
              <a:t>Click to edit Master title style</a:t>
            </a:r>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661273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copy 6">
    <p:spTree>
      <p:nvGrpSpPr>
        <p:cNvPr id="1" name=""/>
        <p:cNvGrpSpPr/>
        <p:nvPr/>
      </p:nvGrpSpPr>
      <p:grpSpPr>
        <a:xfrm>
          <a:off x="0" y="0"/>
          <a:ext cx="0" cy="0"/>
          <a:chOff x="0" y="0"/>
          <a:chExt cx="0" cy="0"/>
        </a:xfrm>
      </p:grpSpPr>
      <p:sp>
        <p:nvSpPr>
          <p:cNvPr id="50" name="Rectangle"/>
          <p:cNvSpPr/>
          <p:nvPr/>
        </p:nvSpPr>
        <p:spPr>
          <a:xfrm>
            <a:off x="-62669" y="701"/>
            <a:ext cx="12317338" cy="1277493"/>
          </a:xfrm>
          <a:prstGeom prst="rect">
            <a:avLst/>
          </a:prstGeom>
          <a:solidFill>
            <a:srgbClr val="3C3C3C"/>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5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Title Text"/>
          <p:cNvSpPr txBox="1">
            <a:spLocks noGrp="1"/>
          </p:cNvSpPr>
          <p:nvPr>
            <p:ph type="title"/>
          </p:nvPr>
        </p:nvSpPr>
        <p:spPr>
          <a:xfrm>
            <a:off x="609598" y="67946"/>
            <a:ext cx="9794329" cy="1143002"/>
          </a:xfrm>
          <a:prstGeom prst="rect">
            <a:avLst/>
          </a:prstGeom>
        </p:spPr>
        <p:txBody>
          <a:bodyPr/>
          <a:lstStyle/>
          <a:p>
            <a:r>
              <a:rPr lang="en-US"/>
              <a:t>Click to edit Master title style</a:t>
            </a: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127007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nd Content copy 7">
    <p:spTree>
      <p:nvGrpSpPr>
        <p:cNvPr id="1" name=""/>
        <p:cNvGrpSpPr/>
        <p:nvPr/>
      </p:nvGrpSpPr>
      <p:grpSpPr>
        <a:xfrm>
          <a:off x="0" y="0"/>
          <a:ext cx="0" cy="0"/>
          <a:chOff x="0" y="0"/>
          <a:chExt cx="0" cy="0"/>
        </a:xfrm>
      </p:grpSpPr>
      <p:sp>
        <p:nvSpPr>
          <p:cNvPr id="60" name="Rectangle"/>
          <p:cNvSpPr/>
          <p:nvPr/>
        </p:nvSpPr>
        <p:spPr>
          <a:xfrm>
            <a:off x="-62669" y="701"/>
            <a:ext cx="12317338" cy="1277493"/>
          </a:xfrm>
          <a:prstGeom prst="rect">
            <a:avLst/>
          </a:prstGeom>
          <a:solidFill>
            <a:srgbClr val="D4D359"/>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6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Title Text"/>
          <p:cNvSpPr txBox="1">
            <a:spLocks noGrp="1"/>
          </p:cNvSpPr>
          <p:nvPr>
            <p:ph type="title"/>
          </p:nvPr>
        </p:nvSpPr>
        <p:spPr>
          <a:xfrm>
            <a:off x="609598" y="67946"/>
            <a:ext cx="9794329" cy="1143002"/>
          </a:xfrm>
          <a:prstGeom prst="rect">
            <a:avLst/>
          </a:prstGeom>
        </p:spPr>
        <p:txBody>
          <a:bodyPr/>
          <a:lstStyle>
            <a:lvl1pPr>
              <a:defRPr>
                <a:solidFill>
                  <a:srgbClr val="000000"/>
                </a:solidFill>
              </a:defRPr>
            </a:lvl1pPr>
          </a:lstStyle>
          <a:p>
            <a:r>
              <a:rPr lang="en-US"/>
              <a:t>Click to edit Master title style</a:t>
            </a:r>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640596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0" name="Title Text"/>
          <p:cNvSpPr txBox="1">
            <a:spLocks noGrp="1"/>
          </p:cNvSpPr>
          <p:nvPr>
            <p:ph type="title"/>
          </p:nvPr>
        </p:nvSpPr>
        <p:spPr>
          <a:xfrm>
            <a:off x="963084" y="4406901"/>
            <a:ext cx="10363201" cy="1362077"/>
          </a:xfrm>
          <a:prstGeom prst="rect">
            <a:avLst/>
          </a:prstGeom>
        </p:spPr>
        <p:txBody>
          <a:bodyPr anchor="t"/>
          <a:lstStyle>
            <a:lvl1pPr>
              <a:defRPr sz="4000" cap="all">
                <a:solidFill>
                  <a:srgbClr val="000000"/>
                </a:solidFill>
              </a:defRPr>
            </a:lvl1pPr>
          </a:lstStyle>
          <a:p>
            <a:r>
              <a:rPr lang="en-US"/>
              <a:t>Click to edit Master title style</a:t>
            </a:r>
            <a:endParaRPr/>
          </a:p>
        </p:txBody>
      </p:sp>
      <p:sp>
        <p:nvSpPr>
          <p:cNvPr id="71" name="Body Level One…"/>
          <p:cNvSpPr txBox="1">
            <a:spLocks noGrp="1"/>
          </p:cNvSpPr>
          <p:nvPr>
            <p:ph type="body" sz="quarter" idx="1"/>
          </p:nvPr>
        </p:nvSpPr>
        <p:spPr>
          <a:xfrm>
            <a:off x="963084" y="2906713"/>
            <a:ext cx="103632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776254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09598" y="-20330"/>
            <a:ext cx="10972802" cy="1143001"/>
          </a:xfrm>
          <a:prstGeom prst="rect">
            <a:avLst/>
          </a:prstGeom>
        </p:spPr>
        <p:txBody>
          <a:bodyPr/>
          <a:lstStyle>
            <a:lvl1pPr algn="ctr">
              <a:defRPr b="0">
                <a:solidFill>
                  <a:srgbClr val="000000"/>
                </a:solidFill>
              </a:defRPr>
            </a:lvl1pPr>
          </a:lstStyle>
          <a:p>
            <a:r>
              <a:rPr lang="en-US"/>
              <a:t>Click to edit Master title style</a:t>
            </a:r>
            <a:endParaRPr/>
          </a:p>
        </p:txBody>
      </p:sp>
      <p:sp>
        <p:nvSpPr>
          <p:cNvPr id="80" name="Body Level One…"/>
          <p:cNvSpPr txBox="1">
            <a:spLocks noGrp="1"/>
          </p:cNvSpPr>
          <p:nvPr>
            <p:ph type="body" sz="half" idx="1"/>
          </p:nvPr>
        </p:nvSpPr>
        <p:spPr>
          <a:xfrm>
            <a:off x="609600" y="1600200"/>
            <a:ext cx="5384800" cy="4525965"/>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335287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09600" y="274638"/>
            <a:ext cx="10972800" cy="1143001"/>
          </a:xfrm>
          <a:prstGeom prst="rect">
            <a:avLst/>
          </a:prstGeom>
        </p:spPr>
        <p:txBody>
          <a:bodyPr/>
          <a:lstStyle>
            <a:lvl1pPr algn="ctr">
              <a:defRPr b="0">
                <a:solidFill>
                  <a:srgbClr val="000000"/>
                </a:solidFill>
              </a:defRPr>
            </a:lvl1pPr>
          </a:lstStyle>
          <a:p>
            <a:r>
              <a:rPr lang="en-US"/>
              <a:t>Click to edit Master title style</a:t>
            </a:r>
            <a:endParaRPr/>
          </a:p>
        </p:txBody>
      </p:sp>
      <p:sp>
        <p:nvSpPr>
          <p:cNvPr id="89"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Text Placeholder 4"/>
          <p:cNvSpPr>
            <a:spLocks noGrp="1"/>
          </p:cNvSpPr>
          <p:nvPr>
            <p:ph type="body" sz="quarter" idx="21"/>
          </p:nvPr>
        </p:nvSpPr>
        <p:spPr>
          <a:xfrm>
            <a:off x="6193368" y="1535112"/>
            <a:ext cx="5389035" cy="639764"/>
          </a:xfrm>
          <a:prstGeom prst="rect">
            <a:avLst/>
          </a:prstGeom>
        </p:spPr>
        <p:txBody>
          <a:bodyPr anchor="b"/>
          <a:lstStyle/>
          <a:p>
            <a:pPr lvl="0"/>
            <a:r>
              <a:rPr lang="en-US"/>
              <a:t>Edit Master text styles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391347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8" name="Title Text"/>
          <p:cNvSpPr txBox="1">
            <a:spLocks noGrp="1"/>
          </p:cNvSpPr>
          <p:nvPr>
            <p:ph type="title"/>
          </p:nvPr>
        </p:nvSpPr>
        <p:spPr>
          <a:xfrm>
            <a:off x="609600" y="274638"/>
            <a:ext cx="10972800" cy="1143001"/>
          </a:xfrm>
          <a:prstGeom prst="rect">
            <a:avLst/>
          </a:prstGeom>
        </p:spPr>
        <p:txBody>
          <a:bodyPr/>
          <a:lstStyle>
            <a:lvl1pPr algn="ctr">
              <a:defRPr b="0">
                <a:solidFill>
                  <a:srgbClr val="000000"/>
                </a:solidFill>
              </a:defRPr>
            </a:lvl1pPr>
          </a:lstStyle>
          <a:p>
            <a:r>
              <a:rPr lang="en-US"/>
              <a:t>Click to edit Master title style</a:t>
            </a: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993703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79143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le Page with Research &amp; Foundatio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p>
            <a:r>
              <a:rPr lang="en-US" dirty="0"/>
              <a:t>Click to edit Master title style</a:t>
            </a:r>
          </a:p>
        </p:txBody>
      </p:sp>
      <p:pic>
        <p:nvPicPr>
          <p:cNvPr id="4" name="Picture 3">
            <a:extLst>
              <a:ext uri="{FF2B5EF4-FFF2-40B4-BE49-F238E27FC236}">
                <a16:creationId xmlns:a16="http://schemas.microsoft.com/office/drawing/2014/main" id="{8A87A6A7-9BB2-0D48-859A-9CFC82D17E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231692"/>
            <a:ext cx="3693210" cy="898182"/>
          </a:xfrm>
          <a:prstGeom prst="rect">
            <a:avLst/>
          </a:prstGeom>
        </p:spPr>
      </p:pic>
    </p:spTree>
    <p:extLst>
      <p:ext uri="{BB962C8B-B14F-4D97-AF65-F5344CB8AC3E}">
        <p14:creationId xmlns:p14="http://schemas.microsoft.com/office/powerpoint/2010/main" val="30292928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09601" y="273050"/>
            <a:ext cx="4011084" cy="1162050"/>
          </a:xfrm>
          <a:prstGeom prst="rect">
            <a:avLst/>
          </a:prstGeom>
        </p:spPr>
        <p:txBody>
          <a:bodyPr anchor="b"/>
          <a:lstStyle>
            <a:lvl1pPr>
              <a:defRPr sz="2000">
                <a:solidFill>
                  <a:srgbClr val="000000"/>
                </a:solidFill>
              </a:defRPr>
            </a:lvl1pPr>
          </a:lstStyle>
          <a:p>
            <a:r>
              <a:rPr lang="en-US"/>
              <a:t>Click to edit Master title style</a:t>
            </a:r>
            <a:endParaRPr/>
          </a:p>
        </p:txBody>
      </p:sp>
      <p:sp>
        <p:nvSpPr>
          <p:cNvPr id="114" name="Body Level One…"/>
          <p:cNvSpPr txBox="1">
            <a:spLocks noGrp="1"/>
          </p:cNvSpPr>
          <p:nvPr>
            <p:ph type="body" idx="1"/>
          </p:nvPr>
        </p:nvSpPr>
        <p:spPr>
          <a:xfrm>
            <a:off x="4766733" y="273050"/>
            <a:ext cx="6815667" cy="58531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5" name="Text Placeholder 3"/>
          <p:cNvSpPr>
            <a:spLocks noGrp="1"/>
          </p:cNvSpPr>
          <p:nvPr>
            <p:ph type="body" sz="half" idx="21"/>
          </p:nvPr>
        </p:nvSpPr>
        <p:spPr>
          <a:xfrm>
            <a:off x="609600" y="1435101"/>
            <a:ext cx="4011086" cy="4691063"/>
          </a:xfrm>
          <a:prstGeom prst="rect">
            <a:avLst/>
          </a:prstGeom>
        </p:spPr>
        <p:txBody>
          <a:bodyPr/>
          <a:lstStyle/>
          <a:p>
            <a:pPr lvl="0"/>
            <a:r>
              <a:rPr lang="en-US"/>
              <a:t>Edit Master text styles</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330108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2389715" y="4800600"/>
            <a:ext cx="7315202" cy="566738"/>
          </a:xfrm>
          <a:prstGeom prst="rect">
            <a:avLst/>
          </a:prstGeom>
        </p:spPr>
        <p:txBody>
          <a:bodyPr anchor="b"/>
          <a:lstStyle>
            <a:lvl1pPr>
              <a:defRPr sz="2000">
                <a:solidFill>
                  <a:srgbClr val="000000"/>
                </a:solidFill>
              </a:defRPr>
            </a:lvl1pPr>
          </a:lstStyle>
          <a:p>
            <a:r>
              <a:rPr lang="en-US"/>
              <a:t>Click to edit Master title style</a:t>
            </a:r>
            <a:endParaRPr/>
          </a:p>
        </p:txBody>
      </p:sp>
      <p:sp>
        <p:nvSpPr>
          <p:cNvPr id="124" name="Picture Placeholder 2"/>
          <p:cNvSpPr>
            <a:spLocks noGrp="1"/>
          </p:cNvSpPr>
          <p:nvPr>
            <p:ph type="pic" sz="half" idx="21"/>
          </p:nvPr>
        </p:nvSpPr>
        <p:spPr>
          <a:xfrm>
            <a:off x="2389715" y="612775"/>
            <a:ext cx="7315202" cy="4114800"/>
          </a:xfrm>
          <a:prstGeom prst="rect">
            <a:avLst/>
          </a:prstGeom>
        </p:spPr>
        <p:txBody>
          <a:bodyPr lIns="91439" tIns="45719" rIns="91439" bIns="45719">
            <a:noAutofit/>
          </a:bodyPr>
          <a:lstStyle/>
          <a:p>
            <a:r>
              <a:rPr lang="en-US"/>
              <a:t>Click icon to add picture</a:t>
            </a:r>
            <a:endParaRPr/>
          </a:p>
        </p:txBody>
      </p:sp>
      <p:sp>
        <p:nvSpPr>
          <p:cNvPr id="125" name="Body Level One…"/>
          <p:cNvSpPr txBox="1">
            <a:spLocks noGrp="1"/>
          </p:cNvSpPr>
          <p:nvPr>
            <p:ph type="body" sz="quarter" idx="1"/>
          </p:nvPr>
        </p:nvSpPr>
        <p:spPr>
          <a:xfrm>
            <a:off x="2389715" y="5367337"/>
            <a:ext cx="73152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958862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3" name="Rectangle"/>
          <p:cNvSpPr/>
          <p:nvPr/>
        </p:nvSpPr>
        <p:spPr>
          <a:xfrm>
            <a:off x="-62668" y="701"/>
            <a:ext cx="12317336" cy="1277493"/>
          </a:xfrm>
          <a:prstGeom prst="rect">
            <a:avLst/>
          </a:prstGeom>
          <a:solidFill>
            <a:srgbClr val="3C3C3C"/>
          </a:solidFill>
          <a:ln w="12700">
            <a:miter lim="400000"/>
          </a:ln>
          <a:effectLst>
            <a:outerShdw blurRad="38100" dist="23000" dir="5400000" rotWithShape="0">
              <a:srgbClr val="000000">
                <a:alpha val="35000"/>
              </a:srgbClr>
            </a:outerShdw>
          </a:effectLst>
        </p:spPr>
        <p:txBody>
          <a:bodyPr lIns="45719" rIns="45719" anchor="ctr"/>
          <a:lstStyle/>
          <a:p>
            <a:pPr>
              <a:defRPr>
                <a:latin typeface="+mn-lt"/>
                <a:ea typeface="+mn-ea"/>
                <a:cs typeface="+mn-cs"/>
                <a:sym typeface="Calibri"/>
              </a:defRPr>
            </a:pPr>
            <a:endParaRPr/>
          </a:p>
        </p:txBody>
      </p:sp>
      <p:sp>
        <p:nvSpPr>
          <p:cNvPr id="134" name="Body Level One…"/>
          <p:cNvSpPr txBox="1">
            <a:spLocks noGrp="1"/>
          </p:cNvSpPr>
          <p:nvPr>
            <p:ph type="body" idx="1"/>
          </p:nvPr>
        </p:nvSpPr>
        <p:spPr>
          <a:xfrm>
            <a:off x="609600" y="1600200"/>
            <a:ext cx="10972800" cy="4525964"/>
          </a:xfrm>
          <a:prstGeom prst="rect">
            <a:avLst/>
          </a:prstGeom>
        </p:spPr>
        <p:txBody>
          <a:bodyPr lIns="45719" tIns="45719" rIns="45719" bIns="45719"/>
          <a:lstStyle>
            <a:lvl2pPr marL="783771" indent="-32657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5" name="Title Text"/>
          <p:cNvSpPr txBox="1">
            <a:spLocks noGrp="1"/>
          </p:cNvSpPr>
          <p:nvPr>
            <p:ph type="title"/>
          </p:nvPr>
        </p:nvSpPr>
        <p:spPr>
          <a:xfrm>
            <a:off x="609600" y="67947"/>
            <a:ext cx="10972800" cy="1143001"/>
          </a:xfrm>
          <a:prstGeom prst="rect">
            <a:avLst/>
          </a:prstGeom>
        </p:spPr>
        <p:txBody>
          <a:bodyPr lIns="45719" tIns="45719" rIns="45719" bIns="45719"/>
          <a:lstStyle/>
          <a:p>
            <a:r>
              <a:rPr lang="en-US"/>
              <a:t>Click to edit Master title style</a:t>
            </a:r>
            <a:endParaRPr/>
          </a:p>
        </p:txBody>
      </p:sp>
      <p:sp>
        <p:nvSpPr>
          <p:cNvPr id="136" name="Line"/>
          <p:cNvSpPr/>
          <p:nvPr/>
        </p:nvSpPr>
        <p:spPr>
          <a:xfrm>
            <a:off x="-1" y="1293090"/>
            <a:ext cx="12192002" cy="1"/>
          </a:xfrm>
          <a:prstGeom prst="line">
            <a:avLst/>
          </a:prstGeom>
          <a:ln w="101600">
            <a:solidFill>
              <a:srgbClr val="FFFFFF"/>
            </a:solidFill>
          </a:ln>
        </p:spPr>
        <p:txBody>
          <a:bodyPr lIns="45719" rIns="45719"/>
          <a:lstStyle/>
          <a:p>
            <a:pPr>
              <a:defRPr>
                <a:latin typeface="+mn-lt"/>
                <a:ea typeface="+mn-ea"/>
                <a:cs typeface="+mn-cs"/>
                <a:sym typeface="Calibri"/>
              </a:defRPr>
            </a:pPr>
            <a:endParaRPr/>
          </a:p>
        </p:txBody>
      </p:sp>
      <p:sp>
        <p:nvSpPr>
          <p:cNvPr id="137" name="Slide Number"/>
          <p:cNvSpPr txBox="1">
            <a:spLocks noGrp="1"/>
          </p:cNvSpPr>
          <p:nvPr>
            <p:ph type="sldNum" sz="quarter" idx="2"/>
          </p:nvPr>
        </p:nvSpPr>
        <p:spPr>
          <a:xfrm>
            <a:off x="11323776" y="6414761"/>
            <a:ext cx="258624" cy="248306"/>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53861145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25"/>
            <a:ext cx="10363200" cy="1470026"/>
          </a:xfrm>
          <a:prstGeom prst="rect">
            <a:avLst/>
          </a:prstGeom>
        </p:spPr>
        <p:txBody>
          <a:bodyPr/>
          <a:lstStyle>
            <a:lvl1pPr algn="ctr">
              <a:defRPr b="0">
                <a:solidFill>
                  <a:srgbClr val="000000"/>
                </a:solidFill>
              </a:defRPr>
            </a:lvl1pPr>
          </a:lstStyle>
          <a:p>
            <a:r>
              <a:t>Title Text</a:t>
            </a: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559432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Title Text"/>
          <p:cNvSpPr txBox="1">
            <a:spLocks noGrp="1"/>
          </p:cNvSpPr>
          <p:nvPr>
            <p:ph type="title"/>
          </p:nvPr>
        </p:nvSpPr>
        <p:spPr>
          <a:prstGeom prst="rect">
            <a:avLst/>
          </a:prstGeom>
        </p:spPr>
        <p:txBody>
          <a:body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895562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and Content copy 3">
    <p:spTree>
      <p:nvGrpSpPr>
        <p:cNvPr id="1" name=""/>
        <p:cNvGrpSpPr/>
        <p:nvPr/>
      </p:nvGrpSpPr>
      <p:grpSpPr>
        <a:xfrm>
          <a:off x="0" y="0"/>
          <a:ext cx="0" cy="0"/>
          <a:chOff x="0" y="0"/>
          <a:chExt cx="0" cy="0"/>
        </a:xfrm>
      </p:grpSpPr>
      <p:sp>
        <p:nvSpPr>
          <p:cNvPr id="30" name="Rectangle"/>
          <p:cNvSpPr/>
          <p:nvPr/>
        </p:nvSpPr>
        <p:spPr>
          <a:xfrm>
            <a:off x="-62669" y="701"/>
            <a:ext cx="12317338" cy="1277493"/>
          </a:xfrm>
          <a:prstGeom prst="rect">
            <a:avLst/>
          </a:prstGeom>
          <a:solidFill>
            <a:srgbClr val="72347D"/>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441111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nd Content copy 4">
    <p:spTree>
      <p:nvGrpSpPr>
        <p:cNvPr id="1" name=""/>
        <p:cNvGrpSpPr/>
        <p:nvPr/>
      </p:nvGrpSpPr>
      <p:grpSpPr>
        <a:xfrm>
          <a:off x="0" y="0"/>
          <a:ext cx="0" cy="0"/>
          <a:chOff x="0" y="0"/>
          <a:chExt cx="0" cy="0"/>
        </a:xfrm>
      </p:grpSpPr>
      <p:sp>
        <p:nvSpPr>
          <p:cNvPr id="40" name="Rectangle"/>
          <p:cNvSpPr/>
          <p:nvPr/>
        </p:nvSpPr>
        <p:spPr>
          <a:xfrm>
            <a:off x="-62669" y="701"/>
            <a:ext cx="12317338" cy="1277493"/>
          </a:xfrm>
          <a:prstGeom prst="rect">
            <a:avLst/>
          </a:prstGeom>
          <a:solidFill>
            <a:srgbClr val="B5CFD2"/>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4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Title Text"/>
          <p:cNvSpPr txBox="1">
            <a:spLocks noGrp="1"/>
          </p:cNvSpPr>
          <p:nvPr>
            <p:ph type="title"/>
          </p:nvPr>
        </p:nvSpPr>
        <p:spPr>
          <a:xfrm>
            <a:off x="609598" y="67946"/>
            <a:ext cx="8396349" cy="1143002"/>
          </a:xfrm>
          <a:prstGeom prst="rect">
            <a:avLst/>
          </a:prstGeom>
        </p:spPr>
        <p:txBody>
          <a:bodyPr/>
          <a:lstStyle>
            <a:lvl1pPr>
              <a:defRPr>
                <a:solidFill>
                  <a:srgbClr val="000000"/>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093156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and Content copy 5">
    <p:spTree>
      <p:nvGrpSpPr>
        <p:cNvPr id="1" name=""/>
        <p:cNvGrpSpPr/>
        <p:nvPr/>
      </p:nvGrpSpPr>
      <p:grpSpPr>
        <a:xfrm>
          <a:off x="0" y="0"/>
          <a:ext cx="0" cy="0"/>
          <a:chOff x="0" y="0"/>
          <a:chExt cx="0" cy="0"/>
        </a:xfrm>
      </p:grpSpPr>
      <p:sp>
        <p:nvSpPr>
          <p:cNvPr id="50" name="Rectangle"/>
          <p:cNvSpPr/>
          <p:nvPr/>
        </p:nvSpPr>
        <p:spPr>
          <a:xfrm>
            <a:off x="-62669" y="701"/>
            <a:ext cx="12317338" cy="1277493"/>
          </a:xfrm>
          <a:prstGeom prst="rect">
            <a:avLst/>
          </a:prstGeom>
          <a:solidFill>
            <a:srgbClr val="D5C1EE"/>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Title Text"/>
          <p:cNvSpPr txBox="1">
            <a:spLocks noGrp="1"/>
          </p:cNvSpPr>
          <p:nvPr>
            <p:ph type="title"/>
          </p:nvPr>
        </p:nvSpPr>
        <p:spPr>
          <a:xfrm>
            <a:off x="609598" y="67946"/>
            <a:ext cx="6680661" cy="1143002"/>
          </a:xfrm>
          <a:prstGeom prst="rect">
            <a:avLst/>
          </a:prstGeom>
        </p:spPr>
        <p:txBody>
          <a:bodyPr/>
          <a:lstStyle>
            <a:lvl1pPr>
              <a:defRPr>
                <a:solidFill>
                  <a:srgbClr val="000000"/>
                </a:solidFill>
              </a:defRPr>
            </a:lvl1p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313904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nd Content copy 6">
    <p:spTree>
      <p:nvGrpSpPr>
        <p:cNvPr id="1" name=""/>
        <p:cNvGrpSpPr/>
        <p:nvPr/>
      </p:nvGrpSpPr>
      <p:grpSpPr>
        <a:xfrm>
          <a:off x="0" y="0"/>
          <a:ext cx="0" cy="0"/>
          <a:chOff x="0" y="0"/>
          <a:chExt cx="0" cy="0"/>
        </a:xfrm>
      </p:grpSpPr>
      <p:sp>
        <p:nvSpPr>
          <p:cNvPr id="60" name="Rectangle"/>
          <p:cNvSpPr/>
          <p:nvPr/>
        </p:nvSpPr>
        <p:spPr>
          <a:xfrm>
            <a:off x="-62669" y="701"/>
            <a:ext cx="12317338" cy="1277493"/>
          </a:xfrm>
          <a:prstGeom prst="rect">
            <a:avLst/>
          </a:prstGeom>
          <a:solidFill>
            <a:srgbClr val="3C3C3C"/>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609598" y="67946"/>
            <a:ext cx="9794329" cy="1143002"/>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701960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0" name="Title Text"/>
          <p:cNvSpPr txBox="1">
            <a:spLocks noGrp="1"/>
          </p:cNvSpPr>
          <p:nvPr>
            <p:ph type="title"/>
          </p:nvPr>
        </p:nvSpPr>
        <p:spPr>
          <a:xfrm>
            <a:off x="963084" y="4406901"/>
            <a:ext cx="10363201" cy="1362077"/>
          </a:xfrm>
          <a:prstGeom prst="rect">
            <a:avLst/>
          </a:prstGeom>
        </p:spPr>
        <p:txBody>
          <a:bodyPr anchor="t"/>
          <a:lstStyle>
            <a:lvl1pPr>
              <a:defRPr sz="4000" cap="all">
                <a:solidFill>
                  <a:srgbClr val="000000"/>
                </a:solidFill>
              </a:defRPr>
            </a:lvl1pPr>
          </a:lstStyle>
          <a:p>
            <a:r>
              <a:t>Title Text</a:t>
            </a:r>
          </a:p>
        </p:txBody>
      </p:sp>
      <p:sp>
        <p:nvSpPr>
          <p:cNvPr id="71" name="Body Level One…"/>
          <p:cNvSpPr txBox="1">
            <a:spLocks noGrp="1"/>
          </p:cNvSpPr>
          <p:nvPr>
            <p:ph type="body" sz="quarter" idx="1"/>
          </p:nvPr>
        </p:nvSpPr>
        <p:spPr>
          <a:xfrm>
            <a:off x="963084" y="2906713"/>
            <a:ext cx="103632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823692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ection 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48729-A02D-8A43-AEAE-FD1600B805E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1"/>
          <a:stretch/>
        </p:blipFill>
        <p:spPr>
          <a:xfrm>
            <a:off x="0" y="354227"/>
            <a:ext cx="12191999" cy="6503773"/>
          </a:xfrm>
          <a:prstGeom prst="rect">
            <a:avLst/>
          </a:prstGeom>
        </p:spPr>
      </p:pic>
      <p:sp>
        <p:nvSpPr>
          <p:cNvPr id="6" name="Rectangle 5">
            <a:extLst>
              <a:ext uri="{FF2B5EF4-FFF2-40B4-BE49-F238E27FC236}">
                <a16:creationId xmlns:a16="http://schemas.microsoft.com/office/drawing/2014/main" id="{DFD01E35-4454-8A49-8765-2EC173117455}"/>
              </a:ext>
            </a:extLst>
          </p:cNvPr>
          <p:cNvSpPr/>
          <p:nvPr userDrawn="1"/>
        </p:nvSpPr>
        <p:spPr>
          <a:xfrm>
            <a:off x="1" y="354226"/>
            <a:ext cx="12191998" cy="6503773"/>
          </a:xfrm>
          <a:prstGeom prst="rect">
            <a:avLst/>
          </a:prstGeom>
          <a:solidFill>
            <a:srgbClr val="75256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43847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09600" y="274638"/>
            <a:ext cx="10972800" cy="1143001"/>
          </a:xfrm>
          <a:prstGeom prst="rect">
            <a:avLst/>
          </a:prstGeom>
        </p:spPr>
        <p:txBody>
          <a:bodyPr/>
          <a:lstStyle>
            <a:lvl1pPr algn="ctr">
              <a:defRPr b="0">
                <a:solidFill>
                  <a:srgbClr val="000000"/>
                </a:solidFill>
              </a:defRPr>
            </a:lvl1pPr>
          </a:lstStyle>
          <a:p>
            <a:r>
              <a:t>Title Text</a:t>
            </a:r>
          </a:p>
        </p:txBody>
      </p:sp>
      <p:sp>
        <p:nvSpPr>
          <p:cNvPr id="89"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0" name="Text Placeholder 4"/>
          <p:cNvSpPr>
            <a:spLocks noGrp="1"/>
          </p:cNvSpPr>
          <p:nvPr>
            <p:ph type="body" sz="quarter" idx="21"/>
          </p:nvPr>
        </p:nvSpPr>
        <p:spPr>
          <a:xfrm>
            <a:off x="6193368" y="1535112"/>
            <a:ext cx="5389035" cy="639764"/>
          </a:xfrm>
          <a:prstGeom prst="rect">
            <a:avLst/>
          </a:prstGeom>
        </p:spPr>
        <p:txBody>
          <a:bodyPr anchor="b"/>
          <a:lstStyle/>
          <a:p>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381692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8" name="Title Text"/>
          <p:cNvSpPr txBox="1">
            <a:spLocks noGrp="1"/>
          </p:cNvSpPr>
          <p:nvPr>
            <p:ph type="title"/>
          </p:nvPr>
        </p:nvSpPr>
        <p:spPr>
          <a:xfrm>
            <a:off x="609600" y="274638"/>
            <a:ext cx="10972800" cy="1143001"/>
          </a:xfrm>
          <a:prstGeom prst="rect">
            <a:avLst/>
          </a:prstGeom>
        </p:spPr>
        <p:txBody>
          <a:bodyPr/>
          <a:lstStyle>
            <a:lvl1pPr algn="ctr">
              <a:defRPr b="0">
                <a:solidFill>
                  <a:srgbClr val="000000"/>
                </a:solidFill>
              </a:defRPr>
            </a:lvl1pPr>
          </a:lstStyle>
          <a:p>
            <a:r>
              <a:t>Title Text</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25106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955821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09601" y="273050"/>
            <a:ext cx="4011084" cy="1162050"/>
          </a:xfrm>
          <a:prstGeom prst="rect">
            <a:avLst/>
          </a:prstGeom>
        </p:spPr>
        <p:txBody>
          <a:bodyPr anchor="b"/>
          <a:lstStyle>
            <a:lvl1pPr>
              <a:defRPr sz="2000">
                <a:solidFill>
                  <a:srgbClr val="000000"/>
                </a:solidFill>
              </a:defRPr>
            </a:lvl1pPr>
          </a:lstStyle>
          <a:p>
            <a:r>
              <a:t>Title Text</a:t>
            </a:r>
          </a:p>
        </p:txBody>
      </p:sp>
      <p:sp>
        <p:nvSpPr>
          <p:cNvPr id="114" name="Body Level One…"/>
          <p:cNvSpPr txBox="1">
            <a:spLocks noGrp="1"/>
          </p:cNvSpPr>
          <p:nvPr>
            <p:ph type="body" idx="1"/>
          </p:nvPr>
        </p:nvSpPr>
        <p:spPr>
          <a:xfrm>
            <a:off x="4766733" y="273050"/>
            <a:ext cx="6815667" cy="58531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 name="Text Placeholder 3"/>
          <p:cNvSpPr>
            <a:spLocks noGrp="1"/>
          </p:cNvSpPr>
          <p:nvPr>
            <p:ph type="body" sz="half" idx="21"/>
          </p:nvPr>
        </p:nvSpPr>
        <p:spPr>
          <a:xfrm>
            <a:off x="609600" y="1435101"/>
            <a:ext cx="4011086" cy="4691063"/>
          </a:xfrm>
          <a:prstGeom prst="rect">
            <a:avLst/>
          </a:prstGeom>
        </p:spPr>
        <p:txBody>
          <a:bodyPr/>
          <a:lstStyle/>
          <a:p>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182071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2389715" y="4800600"/>
            <a:ext cx="7315202" cy="566738"/>
          </a:xfrm>
          <a:prstGeom prst="rect">
            <a:avLst/>
          </a:prstGeom>
        </p:spPr>
        <p:txBody>
          <a:bodyPr anchor="b"/>
          <a:lstStyle>
            <a:lvl1pPr>
              <a:defRPr sz="2000">
                <a:solidFill>
                  <a:srgbClr val="000000"/>
                </a:solidFill>
              </a:defRPr>
            </a:lvl1pPr>
          </a:lstStyle>
          <a:p>
            <a:r>
              <a:t>Title Text</a:t>
            </a:r>
          </a:p>
        </p:txBody>
      </p:sp>
      <p:sp>
        <p:nvSpPr>
          <p:cNvPr id="124" name="Picture Placeholder 2"/>
          <p:cNvSpPr>
            <a:spLocks noGrp="1"/>
          </p:cNvSpPr>
          <p:nvPr>
            <p:ph type="pic" sz="half" idx="21"/>
          </p:nvPr>
        </p:nvSpPr>
        <p:spPr>
          <a:xfrm>
            <a:off x="2389715" y="612775"/>
            <a:ext cx="7315202" cy="4114800"/>
          </a:xfrm>
          <a:prstGeom prst="rect">
            <a:avLst/>
          </a:prstGeom>
        </p:spPr>
        <p:txBody>
          <a:bodyPr lIns="91439" tIns="45719" rIns="91439" bIns="45719">
            <a:noAutofit/>
          </a:bodyPr>
          <a:lstStyle/>
          <a:p>
            <a:endParaRPr/>
          </a:p>
        </p:txBody>
      </p:sp>
      <p:sp>
        <p:nvSpPr>
          <p:cNvPr id="125" name="Body Level One…"/>
          <p:cNvSpPr txBox="1">
            <a:spLocks noGrp="1"/>
          </p:cNvSpPr>
          <p:nvPr>
            <p:ph type="body" sz="quarter" idx="1"/>
          </p:nvPr>
        </p:nvSpPr>
        <p:spPr>
          <a:xfrm>
            <a:off x="2389715" y="5367337"/>
            <a:ext cx="73152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973172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33" name="Rectangle"/>
          <p:cNvSpPr/>
          <p:nvPr/>
        </p:nvSpPr>
        <p:spPr>
          <a:xfrm>
            <a:off x="-62668" y="701"/>
            <a:ext cx="12317336" cy="1277493"/>
          </a:xfrm>
          <a:prstGeom prst="rect">
            <a:avLst/>
          </a:prstGeom>
          <a:solidFill>
            <a:srgbClr val="3C3C3C"/>
          </a:solidFill>
          <a:ln w="12700">
            <a:miter lim="400000"/>
          </a:ln>
          <a:effectLst>
            <a:outerShdw blurRad="38100" dist="23000" dir="5400000" rotWithShape="0">
              <a:srgbClr val="000000">
                <a:alpha val="35000"/>
              </a:srgbClr>
            </a:outerShdw>
          </a:effectLst>
        </p:spPr>
        <p:txBody>
          <a:bodyPr lIns="45719" rIns="45719" anchor="ctr"/>
          <a:lstStyle/>
          <a:p>
            <a:pPr>
              <a:defRPr>
                <a:latin typeface="+mn-lt"/>
                <a:ea typeface="+mn-ea"/>
                <a:cs typeface="+mn-cs"/>
                <a:sym typeface="Calibri"/>
              </a:defRPr>
            </a:pPr>
            <a:endParaRPr/>
          </a:p>
        </p:txBody>
      </p:sp>
      <p:sp>
        <p:nvSpPr>
          <p:cNvPr id="134" name="Body Level One…"/>
          <p:cNvSpPr txBox="1">
            <a:spLocks noGrp="1"/>
          </p:cNvSpPr>
          <p:nvPr>
            <p:ph type="body" idx="1"/>
          </p:nvPr>
        </p:nvSpPr>
        <p:spPr>
          <a:xfrm>
            <a:off x="609600" y="1600200"/>
            <a:ext cx="10972800" cy="4525964"/>
          </a:xfrm>
          <a:prstGeom prst="rect">
            <a:avLst/>
          </a:prstGeom>
        </p:spPr>
        <p:txBody>
          <a:bodyPr lIns="45719" tIns="45719" rIns="45719" bIns="45719"/>
          <a:lstStyle>
            <a:lvl2pPr marL="783771" indent="-326571"/>
          </a:lstStyle>
          <a:p>
            <a:r>
              <a:t>Body Level One</a:t>
            </a:r>
          </a:p>
          <a:p>
            <a:pPr lvl="1"/>
            <a:r>
              <a:t>Body Level Two</a:t>
            </a:r>
          </a:p>
          <a:p>
            <a:pPr lvl="2"/>
            <a:r>
              <a:t>Body Level Three</a:t>
            </a:r>
          </a:p>
          <a:p>
            <a:pPr lvl="3"/>
            <a:r>
              <a:t>Body Level Four</a:t>
            </a:r>
          </a:p>
          <a:p>
            <a:pPr lvl="4"/>
            <a:r>
              <a:t>Body Level Five</a:t>
            </a:r>
          </a:p>
        </p:txBody>
      </p:sp>
      <p:sp>
        <p:nvSpPr>
          <p:cNvPr id="135" name="Title Text"/>
          <p:cNvSpPr txBox="1">
            <a:spLocks noGrp="1"/>
          </p:cNvSpPr>
          <p:nvPr>
            <p:ph type="title"/>
          </p:nvPr>
        </p:nvSpPr>
        <p:spPr>
          <a:xfrm>
            <a:off x="609600" y="67947"/>
            <a:ext cx="10972800" cy="1143001"/>
          </a:xfrm>
          <a:prstGeom prst="rect">
            <a:avLst/>
          </a:prstGeom>
        </p:spPr>
        <p:txBody>
          <a:bodyPr lIns="45719" tIns="45719" rIns="45719" bIns="45719"/>
          <a:lstStyle/>
          <a:p>
            <a:r>
              <a:t>Title Text</a:t>
            </a:r>
          </a:p>
        </p:txBody>
      </p:sp>
      <p:sp>
        <p:nvSpPr>
          <p:cNvPr id="136" name="Line"/>
          <p:cNvSpPr/>
          <p:nvPr/>
        </p:nvSpPr>
        <p:spPr>
          <a:xfrm>
            <a:off x="-1" y="1293090"/>
            <a:ext cx="12192002" cy="1"/>
          </a:xfrm>
          <a:prstGeom prst="line">
            <a:avLst/>
          </a:prstGeom>
          <a:ln w="101600">
            <a:solidFill>
              <a:srgbClr val="FFFFFF"/>
            </a:solidFill>
          </a:ln>
        </p:spPr>
        <p:txBody>
          <a:bodyPr lIns="45719" rIns="45719"/>
          <a:lstStyle/>
          <a:p>
            <a:pPr>
              <a:defRPr>
                <a:latin typeface="+mn-lt"/>
                <a:ea typeface="+mn-ea"/>
                <a:cs typeface="+mn-cs"/>
                <a:sym typeface="Calibri"/>
              </a:defRPr>
            </a:pPr>
            <a:endParaRPr/>
          </a:p>
        </p:txBody>
      </p:sp>
      <p:sp>
        <p:nvSpPr>
          <p:cNvPr id="137" name="Slide Number"/>
          <p:cNvSpPr txBox="1">
            <a:spLocks noGrp="1"/>
          </p:cNvSpPr>
          <p:nvPr>
            <p:ph type="sldNum" sz="quarter" idx="2"/>
          </p:nvPr>
        </p:nvSpPr>
        <p:spPr>
          <a:xfrm>
            <a:off x="11323776" y="6414761"/>
            <a:ext cx="258624" cy="248306"/>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1854903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48729-A02D-8A43-AEAE-FD1600B805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
          <a:stretch/>
        </p:blipFill>
        <p:spPr>
          <a:xfrm>
            <a:off x="0" y="354226"/>
            <a:ext cx="12187585" cy="6503773"/>
          </a:xfrm>
          <a:prstGeom prst="rect">
            <a:avLst/>
          </a:prstGeom>
        </p:spPr>
      </p:pic>
      <p:sp>
        <p:nvSpPr>
          <p:cNvPr id="6" name="Rectangle 5">
            <a:extLst>
              <a:ext uri="{FF2B5EF4-FFF2-40B4-BE49-F238E27FC236}">
                <a16:creationId xmlns:a16="http://schemas.microsoft.com/office/drawing/2014/main" id="{DFD01E35-4454-8A49-8765-2EC173117455}"/>
              </a:ext>
            </a:extLst>
          </p:cNvPr>
          <p:cNvSpPr/>
          <p:nvPr userDrawn="1"/>
        </p:nvSpPr>
        <p:spPr>
          <a:xfrm>
            <a:off x="-4413" y="354227"/>
            <a:ext cx="12191998" cy="6503772"/>
          </a:xfrm>
          <a:prstGeom prst="rect">
            <a:avLst/>
          </a:prstGeom>
          <a:solidFill>
            <a:srgbClr val="75256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40745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ection 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2EB395-F0F8-2143-B13D-DE37F42B89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8"/>
          <a:stretch/>
        </p:blipFill>
        <p:spPr>
          <a:xfrm>
            <a:off x="0" y="353291"/>
            <a:ext cx="12213513" cy="6526689"/>
          </a:xfrm>
          <a:prstGeom prst="rect">
            <a:avLst/>
          </a:prstGeom>
        </p:spPr>
      </p:pic>
      <p:sp>
        <p:nvSpPr>
          <p:cNvPr id="6" name="Rectangle 5">
            <a:extLst>
              <a:ext uri="{FF2B5EF4-FFF2-40B4-BE49-F238E27FC236}">
                <a16:creationId xmlns:a16="http://schemas.microsoft.com/office/drawing/2014/main" id="{DFD01E35-4454-8A49-8765-2EC173117455}"/>
              </a:ext>
            </a:extLst>
          </p:cNvPr>
          <p:cNvSpPr/>
          <p:nvPr userDrawn="1"/>
        </p:nvSpPr>
        <p:spPr>
          <a:xfrm>
            <a:off x="0" y="353292"/>
            <a:ext cx="12191998" cy="6539662"/>
          </a:xfrm>
          <a:prstGeom prst="rect">
            <a:avLst/>
          </a:prstGeom>
          <a:solidFill>
            <a:srgbClr val="75256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16873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ection Divider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B08F5-E147-6147-846A-BF27A992DE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0297"/>
            <a:ext cx="12191998" cy="6554618"/>
          </a:xfrm>
          <a:prstGeom prst="rect">
            <a:avLst/>
          </a:prstGeom>
        </p:spPr>
      </p:pic>
      <p:sp>
        <p:nvSpPr>
          <p:cNvPr id="6" name="Rectangle 5">
            <a:extLst>
              <a:ext uri="{FF2B5EF4-FFF2-40B4-BE49-F238E27FC236}">
                <a16:creationId xmlns:a16="http://schemas.microsoft.com/office/drawing/2014/main" id="{DFD01E35-4454-8A49-8765-2EC173117455}"/>
              </a:ext>
            </a:extLst>
          </p:cNvPr>
          <p:cNvSpPr/>
          <p:nvPr userDrawn="1"/>
        </p:nvSpPr>
        <p:spPr>
          <a:xfrm>
            <a:off x="2" y="350297"/>
            <a:ext cx="12191998" cy="6502367"/>
          </a:xfrm>
          <a:prstGeom prst="rect">
            <a:avLst/>
          </a:prstGeom>
          <a:solidFill>
            <a:srgbClr val="75256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748169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14E51-D1DC-2644-9AD8-F8A148CCF2D3}"/>
              </a:ext>
            </a:extLst>
          </p:cNvPr>
          <p:cNvSpPr>
            <a:spLocks noGrp="1"/>
          </p:cNvSpPr>
          <p:nvPr>
            <p:ph type="title"/>
          </p:nvPr>
        </p:nvSpPr>
        <p:spPr>
          <a:xfrm>
            <a:off x="1042868" y="1162843"/>
            <a:ext cx="10310931"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D47048-ECC7-5042-B0E6-7BA8CF7D35B7}"/>
              </a:ext>
            </a:extLst>
          </p:cNvPr>
          <p:cNvSpPr>
            <a:spLocks noGrp="1"/>
          </p:cNvSpPr>
          <p:nvPr>
            <p:ph type="body" idx="1"/>
          </p:nvPr>
        </p:nvSpPr>
        <p:spPr>
          <a:xfrm>
            <a:off x="1042868" y="2637401"/>
            <a:ext cx="10310931" cy="353956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EF8634D-3325-5443-892E-BB52CAB6C009}"/>
              </a:ext>
            </a:extLst>
          </p:cNvPr>
          <p:cNvSpPr/>
          <p:nvPr userDrawn="1"/>
        </p:nvSpPr>
        <p:spPr>
          <a:xfrm>
            <a:off x="1" y="-14989"/>
            <a:ext cx="8641830" cy="368280"/>
          </a:xfrm>
          <a:prstGeom prst="rect">
            <a:avLst/>
          </a:prstGeom>
          <a:solidFill>
            <a:srgbClr val="75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2B9EBBE-2DD2-3646-AA47-0D4BC0043AB0}"/>
              </a:ext>
            </a:extLst>
          </p:cNvPr>
          <p:cNvSpPr/>
          <p:nvPr userDrawn="1"/>
        </p:nvSpPr>
        <p:spPr>
          <a:xfrm>
            <a:off x="8641832" y="-14989"/>
            <a:ext cx="3550168" cy="368280"/>
          </a:xfrm>
          <a:prstGeom prst="rect">
            <a:avLst/>
          </a:prstGeom>
          <a:solidFill>
            <a:srgbClr val="B28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965454"/>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77" r:id="rId3"/>
    <p:sldLayoutId id="2147483665" r:id="rId4"/>
    <p:sldLayoutId id="2147483666" r:id="rId5"/>
    <p:sldLayoutId id="2147483660" r:id="rId6"/>
    <p:sldLayoutId id="2147483661" r:id="rId7"/>
    <p:sldLayoutId id="2147483662" r:id="rId8"/>
    <p:sldLayoutId id="2147483663" r:id="rId9"/>
    <p:sldLayoutId id="2147483664" r:id="rId10"/>
    <p:sldLayoutId id="2147483655" r:id="rId11"/>
    <p:sldLayoutId id="2147483686" r:id="rId12"/>
    <p:sldLayoutId id="2147483685" r:id="rId13"/>
    <p:sldLayoutId id="2147483649" r:id="rId14"/>
    <p:sldLayoutId id="2147483651" r:id="rId15"/>
    <p:sldLayoutId id="2147483650" r:id="rId16"/>
    <p:sldLayoutId id="2147483676" r:id="rId17"/>
    <p:sldLayoutId id="2147483679" r:id="rId18"/>
    <p:sldLayoutId id="2147483680" r:id="rId19"/>
    <p:sldLayoutId id="2147483681" r:id="rId20"/>
    <p:sldLayoutId id="2147483683" r:id="rId21"/>
    <p:sldLayoutId id="2147483682" r:id="rId22"/>
    <p:sldLayoutId id="2147483652" r:id="rId23"/>
    <p:sldLayoutId id="2147483653" r:id="rId24"/>
    <p:sldLayoutId id="2147483656" r:id="rId25"/>
    <p:sldLayoutId id="2147483658" r:id="rId26"/>
    <p:sldLayoutId id="2147483659" r:id="rId27"/>
    <p:sldLayoutId id="2147483667" r:id="rId28"/>
    <p:sldLayoutId id="2147483668" r:id="rId29"/>
    <p:sldLayoutId id="2147483669" r:id="rId30"/>
    <p:sldLayoutId id="2147483670" r:id="rId31"/>
    <p:sldLayoutId id="2147483671" r:id="rId32"/>
    <p:sldLayoutId id="2147483672" r:id="rId33"/>
    <p:sldLayoutId id="2147483673" r:id="rId34"/>
    <p:sldLayoutId id="2147483674" r:id="rId35"/>
    <p:sldLayoutId id="2147483684" r:id="rId36"/>
    <p:sldLayoutId id="2147483675" r:id="rId37"/>
    <p:sldLayoutId id="2147483716" r:id="rId38"/>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2669" y="701"/>
            <a:ext cx="12317338" cy="1277493"/>
          </a:xfrm>
          <a:prstGeom prst="rect">
            <a:avLst/>
          </a:prstGeom>
          <a:solidFill>
            <a:srgbClr val="72347D"/>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a:p>
        </p:txBody>
      </p:sp>
      <p:sp>
        <p:nvSpPr>
          <p:cNvPr id="3" name="Body Level One…"/>
          <p:cNvSpPr txBox="1">
            <a:spLocks noGrp="1"/>
          </p:cNvSpPr>
          <p:nvPr>
            <p:ph type="body" idx="1"/>
          </p:nvPr>
        </p:nvSpPr>
        <p:spPr>
          <a:xfrm>
            <a:off x="609600" y="1953372"/>
            <a:ext cx="10972800" cy="4525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Title Text"/>
          <p:cNvSpPr txBox="1">
            <a:spLocks noGrp="1"/>
          </p:cNvSpPr>
          <p:nvPr>
            <p:ph type="title"/>
          </p:nvPr>
        </p:nvSpPr>
        <p:spPr>
          <a:xfrm>
            <a:off x="609598" y="67946"/>
            <a:ext cx="10972802" cy="1143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Slide Number"/>
          <p:cNvSpPr txBox="1">
            <a:spLocks noGrp="1"/>
          </p:cNvSpPr>
          <p:nvPr>
            <p:ph type="sldNum" sz="quarter" idx="2"/>
          </p:nvPr>
        </p:nvSpPr>
        <p:spPr>
          <a:xfrm>
            <a:off x="11323778" y="6414762"/>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2021892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spd="med"/>
  <p:txStyles>
    <p:titleStyle>
      <a:lvl1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1pPr>
      <a:lvl2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2pPr>
      <a:lvl3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3pPr>
      <a:lvl4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4pPr>
      <a:lvl5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5pPr>
      <a:lvl6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6pPr>
      <a:lvl7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7pPr>
      <a:lvl8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8pPr>
      <a:lvl9pPr marL="0" marR="0" indent="0" algn="l" defTabSz="457200" eaLnBrk="1" latinLnBrk="0" hangingPunct="1">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2669" y="701"/>
            <a:ext cx="12317338" cy="1277493"/>
          </a:xfrm>
          <a:prstGeom prst="rect">
            <a:avLst/>
          </a:prstGeom>
          <a:solidFill>
            <a:srgbClr val="375B4D"/>
          </a:solidFill>
          <a:ln w="12700">
            <a:miter lim="400000"/>
          </a:ln>
        </p:spPr>
        <p:txBody>
          <a:bodyPr lIns="45718" tIns="45718" rIns="45718" bIns="45718" anchor="ctr"/>
          <a:lstStyle/>
          <a:p>
            <a:pPr>
              <a:defRPr>
                <a:solidFill>
                  <a:srgbClr val="D4D359"/>
                </a:solidFill>
                <a:latin typeface="+mn-lt"/>
                <a:ea typeface="+mn-ea"/>
                <a:cs typeface="+mn-cs"/>
                <a:sym typeface="Calibri"/>
              </a:defRPr>
            </a:pPr>
            <a:endParaRPr/>
          </a:p>
        </p:txBody>
      </p:sp>
      <p:sp>
        <p:nvSpPr>
          <p:cNvPr id="3" name="Body Level One…"/>
          <p:cNvSpPr txBox="1">
            <a:spLocks noGrp="1"/>
          </p:cNvSpPr>
          <p:nvPr>
            <p:ph type="body" idx="1"/>
          </p:nvPr>
        </p:nvSpPr>
        <p:spPr>
          <a:xfrm>
            <a:off x="609600" y="1953372"/>
            <a:ext cx="10972800" cy="4525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Title Text"/>
          <p:cNvSpPr txBox="1">
            <a:spLocks noGrp="1"/>
          </p:cNvSpPr>
          <p:nvPr>
            <p:ph type="title"/>
          </p:nvPr>
        </p:nvSpPr>
        <p:spPr>
          <a:xfrm>
            <a:off x="609598" y="67946"/>
            <a:ext cx="10972802" cy="1143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Slide Number"/>
          <p:cNvSpPr txBox="1">
            <a:spLocks noGrp="1"/>
          </p:cNvSpPr>
          <p:nvPr>
            <p:ph type="sldNum" sz="quarter" idx="2"/>
          </p:nvPr>
        </p:nvSpPr>
        <p:spPr>
          <a:xfrm>
            <a:off x="11323778" y="6414762"/>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30466311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spd="med"/>
  <p:txStyles>
    <p:titleStyle>
      <a:lvl1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1pPr>
      <a:lvl2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2pPr>
      <a:lvl3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3pPr>
      <a:lvl4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4pPr>
      <a:lvl5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5pPr>
      <a:lvl6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6pPr>
      <a:lvl7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7pPr>
      <a:lvl8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8pPr>
      <a:lvl9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rchofdimes.org/find-support/topics/planning-baby/your-checkup-pregnancy" TargetMode="External"/><Relationship Id="rId2" Type="http://schemas.openxmlformats.org/officeDocument/2006/relationships/hyperlink" Target="https://www.cdc.gov/pregnancy/about/index.html%20Accessed%203/25/25"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3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347D"/>
        </a:solidFill>
        <a:effectLst/>
      </p:bgPr>
    </p:bg>
    <p:spTree>
      <p:nvGrpSpPr>
        <p:cNvPr id="1" name=""/>
        <p:cNvGrpSpPr/>
        <p:nvPr/>
      </p:nvGrpSpPr>
      <p:grpSpPr>
        <a:xfrm>
          <a:off x="0" y="0"/>
          <a:ext cx="0" cy="0"/>
          <a:chOff x="0" y="0"/>
          <a:chExt cx="0" cy="0"/>
        </a:xfrm>
      </p:grpSpPr>
      <p:sp>
        <p:nvSpPr>
          <p:cNvPr id="228" name="Title 1"/>
          <p:cNvSpPr txBox="1">
            <a:spLocks noGrp="1"/>
          </p:cNvSpPr>
          <p:nvPr>
            <p:ph type="ctrTitle"/>
          </p:nvPr>
        </p:nvSpPr>
        <p:spPr>
          <a:xfrm>
            <a:off x="1060037" y="907690"/>
            <a:ext cx="10363202" cy="1470027"/>
          </a:xfrm>
          <a:prstGeom prst="rect">
            <a:avLst/>
          </a:prstGeom>
        </p:spPr>
        <p:txBody>
          <a:bodyPr>
            <a:normAutofit fontScale="90000"/>
          </a:bodyPr>
          <a:lstStyle>
            <a:lvl1pPr algn="l">
              <a:defRPr b="1">
                <a:solidFill>
                  <a:srgbClr val="FFFFFF"/>
                </a:solidFill>
              </a:defRPr>
            </a:lvl1pPr>
          </a:lstStyle>
          <a:p>
            <a:r>
              <a:rPr lang="en-US" dirty="0"/>
              <a:t>Accessibility and Health Starts Before Pregnancy: Tailored Preconception Education with People with Mobility Disabilities</a:t>
            </a:r>
            <a:endParaRPr dirty="0"/>
          </a:p>
        </p:txBody>
      </p:sp>
      <p:sp>
        <p:nvSpPr>
          <p:cNvPr id="229" name="Subtitle 2"/>
          <p:cNvSpPr txBox="1">
            <a:spLocks noGrp="1"/>
          </p:cNvSpPr>
          <p:nvPr>
            <p:ph type="subTitle" sz="quarter" idx="1"/>
          </p:nvPr>
        </p:nvSpPr>
        <p:spPr>
          <a:xfrm>
            <a:off x="1060037" y="2811647"/>
            <a:ext cx="8534401" cy="2118161"/>
          </a:xfrm>
          <a:prstGeom prst="rect">
            <a:avLst/>
          </a:prstGeom>
        </p:spPr>
        <p:txBody>
          <a:bodyPr>
            <a:noAutofit/>
          </a:bodyPr>
          <a:lstStyle>
            <a:lvl1pPr algn="l">
              <a:defRPr>
                <a:solidFill>
                  <a:srgbClr val="E0E0E0"/>
                </a:solidFill>
              </a:defRPr>
            </a:lvl1pPr>
          </a:lstStyle>
          <a:p>
            <a:r>
              <a:rPr lang="en-US" sz="2400" dirty="0"/>
              <a:t>Panelists: John Harris, MD</a:t>
            </a:r>
          </a:p>
          <a:p>
            <a:r>
              <a:rPr lang="en-US" sz="2400" dirty="0"/>
              <a:t>		     Kieran O’Brien Kern</a:t>
            </a:r>
          </a:p>
          <a:p>
            <a:r>
              <a:rPr lang="en-US" sz="2400" dirty="0"/>
              <a:t>Moderator: Nicole Lomerson, MPH	</a:t>
            </a:r>
          </a:p>
          <a:p>
            <a:endParaRPr lang="en-US" sz="2400" dirty="0"/>
          </a:p>
          <a:p>
            <a:r>
              <a:rPr lang="en-US" sz="2400" dirty="0"/>
              <a:t>April 2, 2025</a:t>
            </a:r>
            <a:endParaRPr sz="2400" dirty="0"/>
          </a:p>
        </p:txBody>
      </p:sp>
      <p:pic>
        <p:nvPicPr>
          <p:cNvPr id="230" name="2.png" descr="Lurie Institute for Disability Policy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8647" y="3964785"/>
            <a:ext cx="3971045" cy="3971045"/>
          </a:xfrm>
          <a:prstGeom prst="rect">
            <a:avLst/>
          </a:prstGeom>
          <a:ln w="12700">
            <a:miter lim="400000"/>
          </a:ln>
        </p:spPr>
      </p:pic>
      <p:pic>
        <p:nvPicPr>
          <p:cNvPr id="5" name="Picture 4" descr="National Center for Disability &amp; Pregnancy Research logo">
            <a:extLst>
              <a:ext uri="{FF2B5EF4-FFF2-40B4-BE49-F238E27FC236}">
                <a16:creationId xmlns:a16="http://schemas.microsoft.com/office/drawing/2014/main" id="{41933B51-31E4-48D0-B367-7BFD3AD706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5854" y="5275017"/>
            <a:ext cx="3613265" cy="135058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How significant are the health and system issues related to pregnancy and disability?</a:t>
            </a:r>
          </a:p>
        </p:txBody>
      </p:sp>
      <p:sp>
        <p:nvSpPr>
          <p:cNvPr id="3" name="Content Placeholder 2"/>
          <p:cNvSpPr>
            <a:spLocks noGrp="1"/>
          </p:cNvSpPr>
          <p:nvPr>
            <p:ph idx="1"/>
          </p:nvPr>
        </p:nvSpPr>
        <p:spPr>
          <a:xfrm>
            <a:off x="1275127" y="1921079"/>
            <a:ext cx="6244610" cy="4269269"/>
          </a:xfrm>
        </p:spPr>
        <p:txBody>
          <a:bodyPr/>
          <a:lstStyle/>
          <a:p>
            <a:r>
              <a:rPr lang="en-US" dirty="0">
                <a:cs typeface="Arial" panose="020B0604020202020204" pitchFamily="34" charset="0"/>
              </a:rPr>
              <a:t>“I don’t see that many patients or have many friends with a disability”</a:t>
            </a:r>
          </a:p>
          <a:p>
            <a:endParaRPr lang="en-US" dirty="0">
              <a:cs typeface="Arial" panose="020B0604020202020204" pitchFamily="34" charset="0"/>
            </a:endParaRPr>
          </a:p>
          <a:p>
            <a:r>
              <a:rPr lang="en-US" dirty="0">
                <a:cs typeface="Arial" panose="020B0604020202020204" pitchFamily="34" charset="0"/>
              </a:rPr>
              <a:t>12% of US reproductive-aged women have a disability</a:t>
            </a:r>
          </a:p>
          <a:p>
            <a:pPr lvl="1"/>
            <a:r>
              <a:rPr lang="en-US" dirty="0">
                <a:cs typeface="Arial" panose="020B0604020202020204" pitchFamily="34" charset="0"/>
              </a:rPr>
              <a:t>2-3% have intellectual disability</a:t>
            </a:r>
          </a:p>
          <a:p>
            <a:pPr lvl="1"/>
            <a:r>
              <a:rPr lang="en-US" dirty="0">
                <a:cs typeface="Arial" panose="020B0604020202020204" pitchFamily="34" charset="0"/>
              </a:rPr>
              <a:t>0.6% deaf, 6.3% difficulty hearing</a:t>
            </a:r>
          </a:p>
          <a:p>
            <a:pPr lvl="1"/>
            <a:r>
              <a:rPr lang="en-US" dirty="0">
                <a:cs typeface="Arial" panose="020B0604020202020204" pitchFamily="34" charset="0"/>
              </a:rPr>
              <a:t>2.0% with visual disability</a:t>
            </a:r>
          </a:p>
          <a:p>
            <a:pPr lvl="1"/>
            <a:r>
              <a:rPr lang="en-US" dirty="0">
                <a:cs typeface="Arial" panose="020B0604020202020204" pitchFamily="34" charset="0"/>
              </a:rPr>
              <a:t>1.6% use a wheelchair</a:t>
            </a: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descr="A photo of a mother in a motorized wheelchair with her baby on her lap, leaning backwards.">
            <a:extLst>
              <a:ext uri="{FF2B5EF4-FFF2-40B4-BE49-F238E27FC236}">
                <a16:creationId xmlns:a16="http://schemas.microsoft.com/office/drawing/2014/main" id="{6AFAC73D-23D7-E544-E7D5-785706D868F7}"/>
              </a:ext>
            </a:extLst>
          </p:cNvPr>
          <p:cNvPicPr>
            <a:picLocks noChangeAspect="1"/>
          </p:cNvPicPr>
          <p:nvPr/>
        </p:nvPicPr>
        <p:blipFill>
          <a:blip r:embed="rId2"/>
          <a:stretch>
            <a:fillRect/>
          </a:stretch>
        </p:blipFill>
        <p:spPr>
          <a:xfrm>
            <a:off x="7774166" y="2101282"/>
            <a:ext cx="3670110" cy="2749534"/>
          </a:xfrm>
          <a:prstGeom prst="rect">
            <a:avLst/>
          </a:prstGeom>
        </p:spPr>
      </p:pic>
      <p:sp>
        <p:nvSpPr>
          <p:cNvPr id="6" name="TextBox 5">
            <a:extLst>
              <a:ext uri="{FF2B5EF4-FFF2-40B4-BE49-F238E27FC236}">
                <a16:creationId xmlns:a16="http://schemas.microsoft.com/office/drawing/2014/main" id="{988460B3-F095-4E4E-A859-FD1A17F8914B}"/>
              </a:ext>
            </a:extLst>
          </p:cNvPr>
          <p:cNvSpPr txBox="1"/>
          <p:nvPr/>
        </p:nvSpPr>
        <p:spPr>
          <a:xfrm>
            <a:off x="202093" y="5808269"/>
            <a:ext cx="10030320" cy="1223412"/>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Jessica Slice, Nov 18, 2019. My Power Wheelchair Makes Me a Better Mom. Photograph. https://www.nytimes.com/2020/04/17/parenting/wheelchair-dysautonomia-ehlers-danlos-syndrome.html</a:t>
            </a:r>
          </a:p>
          <a:p>
            <a:pPr marL="228600" indent="-228600">
              <a:buAutoNum type="arabicPeriod"/>
            </a:pPr>
            <a:r>
              <a:rPr lang="en-US" sz="1050" dirty="0">
                <a:cs typeface="Arial" panose="020B0604020202020204" pitchFamily="34" charset="0"/>
              </a:rPr>
              <a:t>Centers for Disease Control and Prevention. Prevalence and most common causes of disability among adults: United States, 2005. MMWR 2009;58:421–426</a:t>
            </a:r>
          </a:p>
          <a:p>
            <a:pPr marL="228600" indent="-228600">
              <a:buAutoNum type="arabicPeriod"/>
            </a:pPr>
            <a:r>
              <a:rPr lang="en-US" sz="1050" dirty="0"/>
              <a:t>https://nationaldeafcenter.org/resources/research-data/</a:t>
            </a:r>
          </a:p>
          <a:p>
            <a:pPr marL="228600" indent="-228600">
              <a:buAutoNum type="arabicPeriod"/>
            </a:pPr>
            <a:r>
              <a:rPr lang="en-US" sz="1050" dirty="0"/>
              <a:t>https://nfb.org/resources/blindness-statistics</a:t>
            </a:r>
          </a:p>
          <a:p>
            <a:pPr marL="228600" indent="-228600">
              <a:buAutoNum type="arabicPeriod"/>
            </a:pPr>
            <a:r>
              <a:rPr lang="en-US" sz="1050" dirty="0"/>
              <a:t>Mobility Device Use in the United States (disabled-world.com)</a:t>
            </a:r>
            <a:r>
              <a:rPr lang="en-US" sz="1050" dirty="0">
                <a:cs typeface="Arial" panose="020B0604020202020204" pitchFamily="34" charset="0"/>
              </a:rPr>
              <a:t>. 2000.</a:t>
            </a:r>
          </a:p>
          <a:p>
            <a:pPr marL="228600" indent="-228600">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1013828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How significant are the health and system issues related to pregnancy and disability?</a:t>
            </a:r>
          </a:p>
        </p:txBody>
      </p:sp>
      <p:sp>
        <p:nvSpPr>
          <p:cNvPr id="3" name="Content Placeholder 2"/>
          <p:cNvSpPr>
            <a:spLocks noGrp="1"/>
          </p:cNvSpPr>
          <p:nvPr>
            <p:ph idx="1"/>
          </p:nvPr>
        </p:nvSpPr>
        <p:spPr>
          <a:xfrm>
            <a:off x="1275127" y="1921079"/>
            <a:ext cx="9793926" cy="4269269"/>
          </a:xfrm>
        </p:spPr>
        <p:txBody>
          <a:bodyPr/>
          <a:lstStyle/>
          <a:p>
            <a:r>
              <a:rPr lang="en-US" dirty="0">
                <a:cs typeface="Arial" panose="020B0604020202020204" pitchFamily="34" charset="0"/>
              </a:rPr>
              <a:t>In 2010 BRFSS data, preconception risk factors are higher for women (18-44 yo) with disabilities</a:t>
            </a:r>
          </a:p>
          <a:p>
            <a:pPr lvl="1"/>
            <a:r>
              <a:rPr lang="en-US" dirty="0">
                <a:cs typeface="Arial" panose="020B0604020202020204" pitchFamily="34" charset="0"/>
              </a:rPr>
              <a:t>Smoking: </a:t>
            </a:r>
            <a:r>
              <a:rPr lang="en-US" b="1" dirty="0">
                <a:cs typeface="Arial" panose="020B0604020202020204" pitchFamily="34" charset="0"/>
              </a:rPr>
              <a:t>31% </a:t>
            </a:r>
            <a:r>
              <a:rPr lang="en-US" dirty="0">
                <a:cs typeface="Arial" panose="020B0604020202020204" pitchFamily="34" charset="0"/>
              </a:rPr>
              <a:t>vs 15%</a:t>
            </a:r>
          </a:p>
          <a:p>
            <a:pPr lvl="1"/>
            <a:r>
              <a:rPr lang="en-US" dirty="0">
                <a:cs typeface="Arial" panose="020B0604020202020204" pitchFamily="34" charset="0"/>
              </a:rPr>
              <a:t>Regular Exercise: </a:t>
            </a:r>
            <a:r>
              <a:rPr lang="en-US" b="1" dirty="0">
                <a:cs typeface="Arial" panose="020B0604020202020204" pitchFamily="34" charset="0"/>
              </a:rPr>
              <a:t>67% </a:t>
            </a:r>
            <a:r>
              <a:rPr lang="en-US" dirty="0">
                <a:cs typeface="Arial" panose="020B0604020202020204" pitchFamily="34" charset="0"/>
              </a:rPr>
              <a:t>vs 80%</a:t>
            </a:r>
          </a:p>
          <a:p>
            <a:pPr lvl="1"/>
            <a:r>
              <a:rPr lang="en-US" dirty="0">
                <a:cs typeface="Arial" panose="020B0604020202020204" pitchFamily="34" charset="0"/>
              </a:rPr>
              <a:t>Fair/Poor Reported Health: </a:t>
            </a:r>
            <a:r>
              <a:rPr lang="en-US" b="1" dirty="0">
                <a:cs typeface="Arial" panose="020B0604020202020204" pitchFamily="34" charset="0"/>
              </a:rPr>
              <a:t>35% </a:t>
            </a:r>
            <a:r>
              <a:rPr lang="en-US" dirty="0">
                <a:cs typeface="Arial" panose="020B0604020202020204" pitchFamily="34" charset="0"/>
              </a:rPr>
              <a:t>vs 12%</a:t>
            </a:r>
          </a:p>
          <a:p>
            <a:pPr lvl="1"/>
            <a:r>
              <a:rPr lang="en-US" dirty="0">
                <a:cs typeface="Arial" panose="020B0604020202020204" pitchFamily="34" charset="0"/>
              </a:rPr>
              <a:t>Diabetes: </a:t>
            </a:r>
            <a:r>
              <a:rPr lang="en-US" b="1" dirty="0">
                <a:cs typeface="Arial" panose="020B0604020202020204" pitchFamily="34" charset="0"/>
              </a:rPr>
              <a:t>12% </a:t>
            </a:r>
            <a:r>
              <a:rPr lang="en-US" dirty="0">
                <a:cs typeface="Arial" panose="020B0604020202020204" pitchFamily="34" charset="0"/>
              </a:rPr>
              <a:t>vs 6%</a:t>
            </a:r>
          </a:p>
          <a:p>
            <a:pPr lvl="1"/>
            <a:r>
              <a:rPr lang="en-US" dirty="0">
                <a:cs typeface="Arial" panose="020B0604020202020204" pitchFamily="34" charset="0"/>
              </a:rPr>
              <a:t>Frequent Mental Distress: </a:t>
            </a:r>
            <a:r>
              <a:rPr lang="en-US" b="1" dirty="0">
                <a:cs typeface="Arial" panose="020B0604020202020204" pitchFamily="34" charset="0"/>
              </a:rPr>
              <a:t>35% </a:t>
            </a:r>
            <a:r>
              <a:rPr lang="en-US" dirty="0">
                <a:cs typeface="Arial" panose="020B0604020202020204" pitchFamily="34" charset="0"/>
              </a:rPr>
              <a:t>vs 9%</a:t>
            </a:r>
          </a:p>
          <a:p>
            <a:pPr lvl="1"/>
            <a:r>
              <a:rPr lang="en-US" dirty="0">
                <a:cs typeface="Arial" panose="020B0604020202020204" pitchFamily="34" charset="0"/>
              </a:rPr>
              <a:t>Obesity: </a:t>
            </a:r>
            <a:r>
              <a:rPr lang="en-US" b="1" dirty="0">
                <a:cs typeface="Arial" panose="020B0604020202020204" pitchFamily="34" charset="0"/>
              </a:rPr>
              <a:t>38% </a:t>
            </a:r>
            <a:r>
              <a:rPr lang="en-US" dirty="0">
                <a:cs typeface="Arial" panose="020B0604020202020204" pitchFamily="34" charset="0"/>
              </a:rPr>
              <a:t>vs 23%</a:t>
            </a:r>
          </a:p>
          <a:p>
            <a:pPr lvl="1"/>
            <a:r>
              <a:rPr lang="en-US" dirty="0">
                <a:cs typeface="Arial" panose="020B0604020202020204" pitchFamily="34" charset="0"/>
              </a:rPr>
              <a:t>Asthma: </a:t>
            </a:r>
            <a:r>
              <a:rPr lang="en-US" b="1" dirty="0">
                <a:cs typeface="Arial" panose="020B0604020202020204" pitchFamily="34" charset="0"/>
              </a:rPr>
              <a:t>29% </a:t>
            </a:r>
            <a:r>
              <a:rPr lang="en-US" dirty="0">
                <a:cs typeface="Arial" panose="020B0604020202020204" pitchFamily="34" charset="0"/>
              </a:rPr>
              <a:t>vs 13.5%</a:t>
            </a:r>
          </a:p>
          <a:p>
            <a:pPr lvl="1"/>
            <a:r>
              <a:rPr lang="en-US" dirty="0">
                <a:cs typeface="Arial" panose="020B0604020202020204" pitchFamily="34" charset="0"/>
              </a:rPr>
              <a:t>Adequate Social Support: </a:t>
            </a:r>
            <a:r>
              <a:rPr lang="en-US" b="1" dirty="0">
                <a:cs typeface="Arial" panose="020B0604020202020204" pitchFamily="34" charset="0"/>
              </a:rPr>
              <a:t>68% </a:t>
            </a:r>
            <a:r>
              <a:rPr lang="en-US" dirty="0">
                <a:cs typeface="Arial" panose="020B0604020202020204" pitchFamily="34" charset="0"/>
              </a:rPr>
              <a:t>vs 84%</a:t>
            </a: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8460B3-F095-4E4E-A859-FD1A17F8914B}"/>
              </a:ext>
            </a:extLst>
          </p:cNvPr>
          <p:cNvSpPr txBox="1"/>
          <p:nvPr/>
        </p:nvSpPr>
        <p:spPr>
          <a:xfrm>
            <a:off x="88362" y="6284362"/>
            <a:ext cx="10030320" cy="415498"/>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Mitra M, Clements KM, Zhang J, Smith LD. Disparities in Adverse Preconception Risk Factors Between Women with and Without Disabilities. Matern Child Health J. 2016 Mar;20(3):507-15.</a:t>
            </a:r>
            <a:endParaRPr lang="en-US" sz="1050" dirty="0">
              <a:cs typeface="Arial" panose="020B0604020202020204" pitchFamily="34" charset="0"/>
            </a:endParaRPr>
          </a:p>
        </p:txBody>
      </p:sp>
    </p:spTree>
    <p:extLst>
      <p:ext uri="{BB962C8B-B14F-4D97-AF65-F5344CB8AC3E}">
        <p14:creationId xmlns:p14="http://schemas.microsoft.com/office/powerpoint/2010/main" val="1047195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How significant are the health and system issues related to pregnancy and disability?</a:t>
            </a:r>
          </a:p>
        </p:txBody>
      </p:sp>
      <p:sp>
        <p:nvSpPr>
          <p:cNvPr id="3" name="Content Placeholder 2"/>
          <p:cNvSpPr>
            <a:spLocks noGrp="1"/>
          </p:cNvSpPr>
          <p:nvPr>
            <p:ph idx="1"/>
          </p:nvPr>
        </p:nvSpPr>
        <p:spPr>
          <a:xfrm>
            <a:off x="1275127" y="1691452"/>
            <a:ext cx="9793926" cy="4269269"/>
          </a:xfrm>
        </p:spPr>
        <p:txBody>
          <a:bodyPr/>
          <a:lstStyle/>
          <a:p>
            <a:r>
              <a:rPr lang="en-US" dirty="0">
                <a:cs typeface="Arial" panose="020B0604020202020204" pitchFamily="34" charset="0"/>
              </a:rPr>
              <a:t>Women with disabilities are not very pleased with their providers</a:t>
            </a:r>
          </a:p>
          <a:p>
            <a:r>
              <a:rPr lang="en-US" dirty="0">
                <a:cs typeface="Arial" panose="020B0604020202020204" pitchFamily="34" charset="0"/>
              </a:rPr>
              <a:t>In a survey of 126 women with disabilities who were pregnant</a:t>
            </a:r>
          </a:p>
          <a:p>
            <a:pPr lvl="1"/>
            <a:r>
              <a:rPr lang="en-US" dirty="0">
                <a:cs typeface="Arial" panose="020B0604020202020204" pitchFamily="34" charset="0"/>
              </a:rPr>
              <a:t>Somewhat or very hard to find a prenatal provider: 22% </a:t>
            </a:r>
          </a:p>
          <a:p>
            <a:pPr lvl="1"/>
            <a:r>
              <a:rPr lang="en-US" dirty="0">
                <a:cs typeface="Arial" panose="020B0604020202020204" pitchFamily="34" charset="0"/>
              </a:rPr>
              <a:t> The prenatal provider had a negative reaction to pregnancy: 35%</a:t>
            </a:r>
          </a:p>
          <a:p>
            <a:pPr lvl="2"/>
            <a:r>
              <a:rPr lang="en-US" dirty="0">
                <a:cs typeface="Arial" panose="020B0604020202020204" pitchFamily="34" charset="0"/>
              </a:rPr>
              <a:t>“You might not be able to take care of your baby”: 32%</a:t>
            </a:r>
          </a:p>
          <a:p>
            <a:pPr lvl="2"/>
            <a:r>
              <a:rPr lang="en-US" dirty="0">
                <a:cs typeface="Arial" panose="020B0604020202020204" pitchFamily="34" charset="0"/>
              </a:rPr>
              <a:t>“Your physical disability might be passed on to your child” : 30%</a:t>
            </a:r>
          </a:p>
          <a:p>
            <a:pPr lvl="2"/>
            <a:r>
              <a:rPr lang="en-US" dirty="0">
                <a:cs typeface="Arial" panose="020B0604020202020204" pitchFamily="34" charset="0"/>
              </a:rPr>
              <a:t>“Pregnancy or childbirth might be harmful to you”: 14%</a:t>
            </a:r>
          </a:p>
          <a:p>
            <a:pPr lvl="1"/>
            <a:r>
              <a:rPr lang="en-US" dirty="0">
                <a:cs typeface="Arial" panose="020B0604020202020204" pitchFamily="34" charset="0"/>
              </a:rPr>
              <a:t>Perceived provider knowledge of disability’s effects on pregnancy:</a:t>
            </a:r>
          </a:p>
          <a:p>
            <a:pPr lvl="2"/>
            <a:r>
              <a:rPr lang="en-US" dirty="0">
                <a:cs typeface="Arial" panose="020B0604020202020204" pitchFamily="34" charset="0"/>
              </a:rPr>
              <a:t>Little or nothing at all 40%</a:t>
            </a:r>
          </a:p>
          <a:p>
            <a:pPr lvl="1"/>
            <a:r>
              <a:rPr lang="en-US" dirty="0">
                <a:cs typeface="Arial" panose="020B0604020202020204" pitchFamily="34" charset="0"/>
              </a:rPr>
              <a:t>Satisfaction with prenatal care provider (0-10)</a:t>
            </a:r>
          </a:p>
          <a:p>
            <a:pPr lvl="2"/>
            <a:r>
              <a:rPr lang="en-US" dirty="0">
                <a:cs typeface="Arial" panose="020B0604020202020204" pitchFamily="34" charset="0"/>
              </a:rPr>
              <a:t>8-10; 69%</a:t>
            </a:r>
          </a:p>
          <a:p>
            <a:pPr lvl="2"/>
            <a:r>
              <a:rPr lang="en-US" dirty="0">
                <a:cs typeface="Arial" panose="020B0604020202020204" pitchFamily="34" charset="0"/>
              </a:rPr>
              <a:t>0-7; 31%</a:t>
            </a: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8460B3-F095-4E4E-A859-FD1A17F8914B}"/>
              </a:ext>
            </a:extLst>
          </p:cNvPr>
          <p:cNvSpPr txBox="1"/>
          <p:nvPr/>
        </p:nvSpPr>
        <p:spPr>
          <a:xfrm>
            <a:off x="88362" y="6284362"/>
            <a:ext cx="10030320" cy="415498"/>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Mitra M, Akobirshoev I, Moring NS, Long-Bellil L, Smeltzer SC, Smith LD, Iezzoni LI. Access to and Satisfaction with Prenatal Care Among Pregnant Women with Physical Disabilities: Findings from a National Survey. J Womens Health (Larchmt). 2017 Dec;26(12):1356-1363.</a:t>
            </a:r>
            <a:endParaRPr lang="en-US" sz="1050" dirty="0">
              <a:cs typeface="Arial" panose="020B0604020202020204" pitchFamily="34" charset="0"/>
            </a:endParaRPr>
          </a:p>
        </p:txBody>
      </p:sp>
    </p:spTree>
    <p:extLst>
      <p:ext uri="{BB962C8B-B14F-4D97-AF65-F5344CB8AC3E}">
        <p14:creationId xmlns:p14="http://schemas.microsoft.com/office/powerpoint/2010/main" val="10419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How significant are the health and system issues related to pregnancy and disability?</a:t>
            </a:r>
          </a:p>
        </p:txBody>
      </p:sp>
      <p:sp>
        <p:nvSpPr>
          <p:cNvPr id="3" name="Content Placeholder 2"/>
          <p:cNvSpPr>
            <a:spLocks noGrp="1"/>
          </p:cNvSpPr>
          <p:nvPr>
            <p:ph idx="1"/>
          </p:nvPr>
        </p:nvSpPr>
        <p:spPr>
          <a:xfrm>
            <a:off x="1275127" y="1691452"/>
            <a:ext cx="9793926" cy="4269269"/>
          </a:xfrm>
        </p:spPr>
        <p:txBody>
          <a:bodyPr/>
          <a:lstStyle/>
          <a:p>
            <a:r>
              <a:rPr lang="en-US" dirty="0">
                <a:cs typeface="Arial" panose="020B0604020202020204" pitchFamily="34" charset="0"/>
              </a:rPr>
              <a:t>If preconception health and provider experience are not great, it is not surprising that pregnancy outcomes are poor</a:t>
            </a:r>
          </a:p>
          <a:p>
            <a:r>
              <a:rPr lang="en-US" dirty="0">
                <a:cs typeface="Arial" panose="020B0604020202020204" pitchFamily="34" charset="0"/>
              </a:rPr>
              <a:t>In Rhode Island Pregnancy Risk Assessment and Monitoring System (2002-2011)</a:t>
            </a:r>
          </a:p>
          <a:p>
            <a:pPr lvl="1"/>
            <a:r>
              <a:rPr lang="en-US" dirty="0">
                <a:cs typeface="Arial" panose="020B0604020202020204" pitchFamily="34" charset="0"/>
              </a:rPr>
              <a:t>Nausea: </a:t>
            </a:r>
            <a:r>
              <a:rPr lang="en-US" b="1" dirty="0">
                <a:cs typeface="Arial" panose="020B0604020202020204" pitchFamily="34" charset="0"/>
              </a:rPr>
              <a:t>42% </a:t>
            </a:r>
            <a:r>
              <a:rPr lang="en-US" dirty="0">
                <a:cs typeface="Arial" panose="020B0604020202020204" pitchFamily="34" charset="0"/>
              </a:rPr>
              <a:t>vs 27%</a:t>
            </a:r>
          </a:p>
          <a:p>
            <a:pPr lvl="1"/>
            <a:r>
              <a:rPr lang="en-US" dirty="0">
                <a:cs typeface="Arial" panose="020B0604020202020204" pitchFamily="34" charset="0"/>
              </a:rPr>
              <a:t>Kidney and Bladder Infections: </a:t>
            </a:r>
            <a:r>
              <a:rPr lang="en-US" b="1" dirty="0">
                <a:cs typeface="Arial" panose="020B0604020202020204" pitchFamily="34" charset="0"/>
              </a:rPr>
              <a:t>21% </a:t>
            </a:r>
            <a:r>
              <a:rPr lang="en-US" dirty="0">
                <a:cs typeface="Arial" panose="020B0604020202020204" pitchFamily="34" charset="0"/>
              </a:rPr>
              <a:t>vs 13%</a:t>
            </a:r>
          </a:p>
          <a:p>
            <a:pPr lvl="1"/>
            <a:r>
              <a:rPr lang="en-US" dirty="0">
                <a:cs typeface="Arial" panose="020B0604020202020204" pitchFamily="34" charset="0"/>
              </a:rPr>
              <a:t>Preterm Labor: </a:t>
            </a:r>
            <a:r>
              <a:rPr lang="en-US" b="1" dirty="0">
                <a:cs typeface="Arial" panose="020B0604020202020204" pitchFamily="34" charset="0"/>
              </a:rPr>
              <a:t>33% </a:t>
            </a:r>
            <a:r>
              <a:rPr lang="en-US" dirty="0">
                <a:cs typeface="Arial" panose="020B0604020202020204" pitchFamily="34" charset="0"/>
              </a:rPr>
              <a:t>vs 27%</a:t>
            </a:r>
          </a:p>
          <a:p>
            <a:pPr lvl="1"/>
            <a:r>
              <a:rPr lang="en-US" dirty="0">
                <a:cs typeface="Arial" panose="020B0604020202020204" pitchFamily="34" charset="0"/>
              </a:rPr>
              <a:t>Preterm Rupture of Membranes: </a:t>
            </a:r>
            <a:r>
              <a:rPr lang="en-US" b="1" dirty="0">
                <a:cs typeface="Arial" panose="020B0604020202020204" pitchFamily="34" charset="0"/>
              </a:rPr>
              <a:t>7% </a:t>
            </a:r>
            <a:r>
              <a:rPr lang="en-US" dirty="0">
                <a:cs typeface="Arial" panose="020B0604020202020204" pitchFamily="34" charset="0"/>
              </a:rPr>
              <a:t>vs 5%</a:t>
            </a:r>
          </a:p>
          <a:p>
            <a:pPr lvl="1"/>
            <a:r>
              <a:rPr lang="en-US" dirty="0">
                <a:cs typeface="Arial" panose="020B0604020202020204" pitchFamily="34" charset="0"/>
              </a:rPr>
              <a:t>Emotional Stress: </a:t>
            </a:r>
            <a:r>
              <a:rPr lang="en-US" b="1" dirty="0">
                <a:cs typeface="Arial" panose="020B0604020202020204" pitchFamily="34" charset="0"/>
              </a:rPr>
              <a:t>43% </a:t>
            </a:r>
            <a:r>
              <a:rPr lang="en-US" dirty="0">
                <a:cs typeface="Arial" panose="020B0604020202020204" pitchFamily="34" charset="0"/>
              </a:rPr>
              <a:t>vs 31%</a:t>
            </a:r>
          </a:p>
          <a:p>
            <a:pPr lvl="1"/>
            <a:r>
              <a:rPr lang="en-US" dirty="0">
                <a:cs typeface="Arial" panose="020B0604020202020204" pitchFamily="34" charset="0"/>
              </a:rPr>
              <a:t>Partner-related Stress: </a:t>
            </a:r>
            <a:r>
              <a:rPr lang="en-US" b="1" dirty="0">
                <a:cs typeface="Arial" panose="020B0604020202020204" pitchFamily="34" charset="0"/>
              </a:rPr>
              <a:t>52% </a:t>
            </a:r>
            <a:r>
              <a:rPr lang="en-US" dirty="0">
                <a:cs typeface="Arial" panose="020B0604020202020204" pitchFamily="34" charset="0"/>
              </a:rPr>
              <a:t>vs 29%</a:t>
            </a:r>
          </a:p>
          <a:p>
            <a:pPr lvl="1"/>
            <a:r>
              <a:rPr lang="en-US" dirty="0">
                <a:cs typeface="Arial" panose="020B0604020202020204" pitchFamily="34" charset="0"/>
              </a:rPr>
              <a:t>Financial Stress</a:t>
            </a:r>
            <a:r>
              <a:rPr lang="en-US" b="1" dirty="0">
                <a:cs typeface="Arial" panose="020B0604020202020204" pitchFamily="34" charset="0"/>
              </a:rPr>
              <a:t>: 67% </a:t>
            </a:r>
            <a:r>
              <a:rPr lang="en-US" dirty="0">
                <a:cs typeface="Arial" panose="020B0604020202020204" pitchFamily="34" charset="0"/>
              </a:rPr>
              <a:t>vs 49%</a:t>
            </a: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8460B3-F095-4E4E-A859-FD1A17F8914B}"/>
              </a:ext>
            </a:extLst>
          </p:cNvPr>
          <p:cNvSpPr txBox="1"/>
          <p:nvPr/>
        </p:nvSpPr>
        <p:spPr>
          <a:xfrm>
            <a:off x="88362" y="6284362"/>
            <a:ext cx="10030320" cy="415498"/>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Mitra M, Clements KM, Zhang J, Iezzoni LI, Smeltzer SC, Long-Bellil LM. Maternal Characteristics, Pregnancy Complications, and Adverse Birth Outcomes Among Women With Disabilities. Med Care. 2015 Dec;53(12):1027-32.</a:t>
            </a:r>
            <a:endParaRPr lang="en-US" sz="1050" dirty="0">
              <a:cs typeface="Arial" panose="020B0604020202020204" pitchFamily="34" charset="0"/>
            </a:endParaRPr>
          </a:p>
        </p:txBody>
      </p:sp>
    </p:spTree>
    <p:extLst>
      <p:ext uri="{BB962C8B-B14F-4D97-AF65-F5344CB8AC3E}">
        <p14:creationId xmlns:p14="http://schemas.microsoft.com/office/powerpoint/2010/main" val="336268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How significant are the health and system issues related to pregnancy and disability?</a:t>
            </a:r>
          </a:p>
        </p:txBody>
      </p:sp>
      <p:sp>
        <p:nvSpPr>
          <p:cNvPr id="3" name="Content Placeholder 2"/>
          <p:cNvSpPr>
            <a:spLocks noGrp="1"/>
          </p:cNvSpPr>
          <p:nvPr>
            <p:ph idx="1"/>
          </p:nvPr>
        </p:nvSpPr>
        <p:spPr>
          <a:xfrm>
            <a:off x="1275127" y="1691452"/>
            <a:ext cx="9793926" cy="4269269"/>
          </a:xfrm>
        </p:spPr>
        <p:txBody>
          <a:bodyPr/>
          <a:lstStyle/>
          <a:p>
            <a:r>
              <a:rPr lang="en-US" dirty="0">
                <a:cs typeface="Arial" panose="020B0604020202020204" pitchFamily="34" charset="0"/>
              </a:rPr>
              <a:t>Birth and Postpartum outcomes are worse</a:t>
            </a:r>
          </a:p>
          <a:p>
            <a:pPr lvl="1"/>
            <a:r>
              <a:rPr lang="en-US" dirty="0">
                <a:cs typeface="Arial" panose="020B0604020202020204" pitchFamily="34" charset="0"/>
              </a:rPr>
              <a:t>Low Birth Weight: </a:t>
            </a:r>
            <a:r>
              <a:rPr lang="en-US" b="1" dirty="0">
                <a:cs typeface="Arial" panose="020B0604020202020204" pitchFamily="34" charset="0"/>
              </a:rPr>
              <a:t>10% </a:t>
            </a:r>
            <a:r>
              <a:rPr lang="en-US" dirty="0">
                <a:cs typeface="Arial" panose="020B0604020202020204" pitchFamily="34" charset="0"/>
              </a:rPr>
              <a:t>vs 7%</a:t>
            </a:r>
          </a:p>
          <a:p>
            <a:pPr lvl="1"/>
            <a:r>
              <a:rPr lang="en-US" dirty="0">
                <a:cs typeface="Arial" panose="020B0604020202020204" pitchFamily="34" charset="0"/>
              </a:rPr>
              <a:t>Preterm Birth: </a:t>
            </a:r>
            <a:r>
              <a:rPr lang="en-US" b="1" dirty="0">
                <a:cs typeface="Arial" panose="020B0604020202020204" pitchFamily="34" charset="0"/>
              </a:rPr>
              <a:t>13% </a:t>
            </a:r>
            <a:r>
              <a:rPr lang="en-US" dirty="0">
                <a:cs typeface="Arial" panose="020B0604020202020204" pitchFamily="34" charset="0"/>
              </a:rPr>
              <a:t>vs 9%</a:t>
            </a:r>
          </a:p>
          <a:p>
            <a:pPr lvl="1"/>
            <a:r>
              <a:rPr lang="en-US" dirty="0">
                <a:cs typeface="Arial" panose="020B0604020202020204" pitchFamily="34" charset="0"/>
              </a:rPr>
              <a:t>Cesarean Delivery: no difference*</a:t>
            </a:r>
          </a:p>
          <a:p>
            <a:pPr lvl="1"/>
            <a:r>
              <a:rPr lang="en-US" dirty="0">
                <a:cs typeface="Arial" panose="020B0604020202020204" pitchFamily="34" charset="0"/>
              </a:rPr>
              <a:t>&gt;14 days in the hospital: </a:t>
            </a:r>
            <a:r>
              <a:rPr lang="en-US" b="1" dirty="0">
                <a:cs typeface="Arial" panose="020B0604020202020204" pitchFamily="34" charset="0"/>
              </a:rPr>
              <a:t>9% </a:t>
            </a:r>
            <a:r>
              <a:rPr lang="en-US" dirty="0">
                <a:cs typeface="Arial" panose="020B0604020202020204" pitchFamily="34" charset="0"/>
              </a:rPr>
              <a:t>vs 6%</a:t>
            </a:r>
          </a:p>
          <a:p>
            <a:pPr lvl="1"/>
            <a:r>
              <a:rPr lang="en-US" dirty="0">
                <a:cs typeface="Arial" panose="020B0604020202020204" pitchFamily="34" charset="0"/>
              </a:rPr>
              <a:t>NICU admission: </a:t>
            </a:r>
            <a:r>
              <a:rPr lang="en-US" b="1" dirty="0">
                <a:cs typeface="Arial" panose="020B0604020202020204" pitchFamily="34" charset="0"/>
              </a:rPr>
              <a:t>14% </a:t>
            </a:r>
            <a:r>
              <a:rPr lang="en-US" dirty="0">
                <a:cs typeface="Arial" panose="020B0604020202020204" pitchFamily="34" charset="0"/>
              </a:rPr>
              <a:t>vs 10%</a:t>
            </a:r>
          </a:p>
          <a:p>
            <a:pPr lvl="1"/>
            <a:r>
              <a:rPr lang="en-US" dirty="0">
                <a:cs typeface="Arial" panose="020B0604020202020204" pitchFamily="34" charset="0"/>
              </a:rPr>
              <a:t>Ever breastfed: </a:t>
            </a:r>
            <a:r>
              <a:rPr lang="en-US" b="1" dirty="0">
                <a:cs typeface="Arial" panose="020B0604020202020204" pitchFamily="34" charset="0"/>
              </a:rPr>
              <a:t>70% </a:t>
            </a:r>
            <a:r>
              <a:rPr lang="en-US" dirty="0">
                <a:cs typeface="Arial" panose="020B0604020202020204" pitchFamily="34" charset="0"/>
              </a:rPr>
              <a:t>vs 75%</a:t>
            </a:r>
          </a:p>
          <a:p>
            <a:pPr lvl="1"/>
            <a:r>
              <a:rPr lang="en-US" dirty="0">
                <a:cs typeface="Arial" panose="020B0604020202020204" pitchFamily="34" charset="0"/>
              </a:rPr>
              <a:t>Postpartum check up visit: </a:t>
            </a:r>
            <a:r>
              <a:rPr lang="en-US" b="1" dirty="0">
                <a:cs typeface="Arial" panose="020B0604020202020204" pitchFamily="34" charset="0"/>
              </a:rPr>
              <a:t>87% </a:t>
            </a:r>
            <a:r>
              <a:rPr lang="en-US" dirty="0">
                <a:cs typeface="Arial" panose="020B0604020202020204" pitchFamily="34" charset="0"/>
              </a:rPr>
              <a:t>vs 94%</a:t>
            </a:r>
          </a:p>
          <a:p>
            <a:pPr lvl="1"/>
            <a:r>
              <a:rPr lang="en-US" dirty="0">
                <a:cs typeface="Arial" panose="020B0604020202020204" pitchFamily="34" charset="0"/>
              </a:rPr>
              <a:t>Infant mortality: </a:t>
            </a:r>
            <a:r>
              <a:rPr lang="en-US" b="1" dirty="0">
                <a:cs typeface="Arial" panose="020B0604020202020204" pitchFamily="34" charset="0"/>
              </a:rPr>
              <a:t>1.2% </a:t>
            </a:r>
            <a:r>
              <a:rPr lang="en-US" dirty="0">
                <a:cs typeface="Arial" panose="020B0604020202020204" pitchFamily="34" charset="0"/>
              </a:rPr>
              <a:t>vs 0.4%</a:t>
            </a:r>
          </a:p>
          <a:p>
            <a:pPr marL="457200" lvl="1" indent="0">
              <a:buNone/>
            </a:pPr>
            <a:endParaRPr lang="en-US" dirty="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8460B3-F095-4E4E-A859-FD1A17F8914B}"/>
              </a:ext>
            </a:extLst>
          </p:cNvPr>
          <p:cNvSpPr txBox="1"/>
          <p:nvPr/>
        </p:nvSpPr>
        <p:spPr>
          <a:xfrm>
            <a:off x="88362" y="5915030"/>
            <a:ext cx="10030320" cy="738664"/>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Mitra M, Clements KM, Zhang J, Iezzoni LI, Smeltzer SC, Long-Bellil LM. Maternal Characteristics, Pregnancy Complications, and Adverse Birth Outcomes Among Women With Disabilities. Med Care. 2015 Dec;</a:t>
            </a:r>
            <a:r>
              <a:rPr lang="en-US" sz="1050" dirty="0">
                <a:solidFill>
                  <a:srgbClr val="212121"/>
                </a:solidFill>
                <a:latin typeface="Roboto" panose="02000000000000000000" pitchFamily="2" charset="0"/>
              </a:rPr>
              <a:t>53(12):1027-32.</a:t>
            </a:r>
          </a:p>
          <a:p>
            <a:pPr marL="228600" indent="-228600">
              <a:buAutoNum type="arabicPeriod"/>
            </a:pPr>
            <a:r>
              <a:rPr lang="en-US" sz="1050" dirty="0">
                <a:solidFill>
                  <a:srgbClr val="212121"/>
                </a:solidFill>
                <a:latin typeface="Roboto" panose="02000000000000000000" pitchFamily="2" charset="0"/>
              </a:rPr>
              <a:t>In other studies, C/S is higher in disabilities populations (SCI, MS, ID/DD). Signore C, Davis M, Tingen CM, Cernich AN. The Intersection of Disability and Pregnancy: Risks for Maternal Morbidity and Mortality. J Womens Health (Larchmt). 2021 Feb;30(2):147-153</a:t>
            </a:r>
          </a:p>
        </p:txBody>
      </p:sp>
    </p:spTree>
    <p:extLst>
      <p:ext uri="{BB962C8B-B14F-4D97-AF65-F5344CB8AC3E}">
        <p14:creationId xmlns:p14="http://schemas.microsoft.com/office/powerpoint/2010/main" val="207854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8C0B-74CA-654C-1760-427406843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20120-61FF-F54E-B251-E602FEB299B5}"/>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General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C1F47D30-BDBF-A6F9-8944-921EEBF64B01}"/>
              </a:ext>
            </a:extLst>
          </p:cNvPr>
          <p:cNvSpPr>
            <a:spLocks noGrp="1"/>
          </p:cNvSpPr>
          <p:nvPr>
            <p:ph idx="1"/>
          </p:nvPr>
        </p:nvSpPr>
        <p:spPr>
          <a:xfrm>
            <a:off x="751762" y="1519930"/>
            <a:ext cx="10937029" cy="4269269"/>
          </a:xfrm>
        </p:spPr>
        <p:txBody>
          <a:bodyPr/>
          <a:lstStyle/>
          <a:p>
            <a:endParaRPr lang="en-US" dirty="0">
              <a:latin typeface="Arial" panose="020B0604020202020204" pitchFamily="34" charset="0"/>
              <a:cs typeface="Arial" panose="020B0604020202020204" pitchFamily="34" charset="0"/>
            </a:endParaRPr>
          </a:p>
          <a:p>
            <a:r>
              <a:rPr lang="en-US" dirty="0">
                <a:latin typeface="Corbel" panose="020B0503020204020204" pitchFamily="34" charset="0"/>
                <a:cs typeface="Arial" panose="020B0604020202020204" pitchFamily="34" charset="0"/>
              </a:rPr>
              <a:t>The best way to have a healthy pregnancy, birth, and postpartum period is to be as healthy as possible BEFORE becoming pregnant</a:t>
            </a:r>
          </a:p>
          <a:p>
            <a:r>
              <a:rPr lang="en-US" dirty="0">
                <a:latin typeface="Corbel" panose="020B0503020204020204" pitchFamily="34" charset="0"/>
                <a:cs typeface="Arial" panose="020B0604020202020204" pitchFamily="34" charset="0"/>
              </a:rPr>
              <a:t>Typically focused on people who are interested in becoming pregnant in the next year</a:t>
            </a:r>
          </a:p>
          <a:p>
            <a:r>
              <a:rPr lang="en-US" dirty="0">
                <a:latin typeface="Corbel" panose="020B0503020204020204" pitchFamily="34" charset="0"/>
                <a:cs typeface="Arial" panose="020B0604020202020204" pitchFamily="34" charset="0"/>
              </a:rPr>
              <a:t>Basic goals of preconception visit:</a:t>
            </a:r>
          </a:p>
          <a:p>
            <a:pPr marL="800100" lvl="1" indent="-342900">
              <a:buFont typeface="+mj-lt"/>
              <a:buAutoNum type="arabicPeriod"/>
            </a:pPr>
            <a:r>
              <a:rPr lang="en-US" sz="2000" dirty="0">
                <a:latin typeface="Corbel" panose="020B0503020204020204" pitchFamily="34" charset="0"/>
                <a:cs typeface="Arial" panose="020B0604020202020204" pitchFamily="34" charset="0"/>
              </a:rPr>
              <a:t>Screen for potential risks to the person planning to become pregnant and fetus</a:t>
            </a:r>
          </a:p>
          <a:p>
            <a:pPr marL="800100" lvl="1" indent="-342900">
              <a:buFont typeface="+mj-lt"/>
              <a:buAutoNum type="arabicPeriod"/>
            </a:pPr>
            <a:r>
              <a:rPr lang="en-US" sz="2000" dirty="0">
                <a:latin typeface="Corbel" panose="020B0503020204020204" pitchFamily="34" charset="0"/>
                <a:cs typeface="Arial" panose="020B0604020202020204" pitchFamily="34" charset="0"/>
              </a:rPr>
              <a:t>Education about potential risks, options for intervention and management to reduce risk</a:t>
            </a:r>
          </a:p>
          <a:p>
            <a:pPr marL="800100" lvl="1" indent="-342900">
              <a:buFont typeface="+mj-lt"/>
              <a:buAutoNum type="arabicPeriod"/>
            </a:pPr>
            <a:r>
              <a:rPr lang="en-US" sz="2000" dirty="0">
                <a:latin typeface="Corbel" panose="020B0503020204020204" pitchFamily="34" charset="0"/>
                <a:cs typeface="Arial" panose="020B0604020202020204" pitchFamily="34" charset="0"/>
              </a:rPr>
              <a:t>Initiate interventions to provide optimum maternal and fetal health before pregnancy begins</a:t>
            </a:r>
          </a:p>
        </p:txBody>
      </p:sp>
      <p:sp>
        <p:nvSpPr>
          <p:cNvPr id="4" name="TextBox 3">
            <a:extLst>
              <a:ext uri="{FF2B5EF4-FFF2-40B4-BE49-F238E27FC236}">
                <a16:creationId xmlns:a16="http://schemas.microsoft.com/office/drawing/2014/main" id="{A31A66B8-B440-36F4-510E-77191503346F}"/>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186743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98" y="3009900"/>
            <a:ext cx="8883941" cy="838200"/>
          </a:xfrm>
        </p:spPr>
        <p:txBody>
          <a:bodyPr/>
          <a:lstStyle/>
          <a:p>
            <a:pPr algn="ctr"/>
            <a:r>
              <a:rPr lang="en-US" sz="3600" dirty="0">
                <a:solidFill>
                  <a:schemeClr val="accent1"/>
                </a:solidFill>
                <a:latin typeface="+mn-lt"/>
                <a:cs typeface="Arial" panose="020B0604020202020204" pitchFamily="34" charset="0"/>
              </a:rPr>
              <a:t>Designing and Testing a Tailored Preconception Health Educational Intervention for Women with Mobility Disability</a:t>
            </a:r>
          </a:p>
        </p:txBody>
      </p:sp>
      <p:pic>
        <p:nvPicPr>
          <p:cNvPr id="6" name="Picture 5">
            <a:extLst>
              <a:ext uri="{FF2B5EF4-FFF2-40B4-BE49-F238E27FC236}">
                <a16:creationId xmlns:a16="http://schemas.microsoft.com/office/drawing/2014/main" id="{00486A06-519C-432E-ACB5-0425FA8233F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107168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Preconception Education Curriculum Development</a:t>
            </a:r>
          </a:p>
        </p:txBody>
      </p:sp>
      <p:sp>
        <p:nvSpPr>
          <p:cNvPr id="3" name="Content Placeholder 2"/>
          <p:cNvSpPr>
            <a:spLocks noGrp="1"/>
          </p:cNvSpPr>
          <p:nvPr>
            <p:ph idx="1"/>
          </p:nvPr>
        </p:nvSpPr>
        <p:spPr>
          <a:xfrm>
            <a:off x="989900" y="1372671"/>
            <a:ext cx="10729519" cy="4823592"/>
          </a:xfrm>
        </p:spPr>
        <p:txBody>
          <a:bodyPr/>
          <a:lstStyle/>
          <a:p>
            <a:endParaRPr lang="en-US" sz="2000" dirty="0">
              <a:latin typeface="Arial" panose="020B0604020202020204" pitchFamily="34" charset="0"/>
              <a:cs typeface="Arial" panose="020B0604020202020204" pitchFamily="34" charset="0"/>
            </a:endParaRPr>
          </a:p>
          <a:p>
            <a:r>
              <a:rPr lang="en-US" sz="2400" dirty="0">
                <a:cs typeface="Arial" panose="020B0604020202020204" pitchFamily="34" charset="0"/>
              </a:rPr>
              <a:t>A subproject of a larger grant from the National Institute on Disability, Independent Living, and Rehabilitation Research</a:t>
            </a:r>
          </a:p>
          <a:p>
            <a:r>
              <a:rPr lang="en-US" sz="2400" dirty="0">
                <a:cs typeface="Arial" panose="020B0604020202020204" pitchFamily="34" charset="0"/>
              </a:rPr>
              <a:t>Focused on mobility disability</a:t>
            </a:r>
          </a:p>
          <a:p>
            <a:pPr lvl="1"/>
            <a:r>
              <a:rPr lang="en-US" sz="2000" dirty="0">
                <a:cs typeface="Arial" panose="020B0604020202020204" pitchFamily="34" charset="0"/>
              </a:rPr>
              <a:t>Spinal Cord Injury</a:t>
            </a:r>
          </a:p>
          <a:p>
            <a:pPr lvl="1"/>
            <a:r>
              <a:rPr lang="en-US" sz="2000" dirty="0">
                <a:cs typeface="Arial" panose="020B0604020202020204" pitchFamily="34" charset="0"/>
              </a:rPr>
              <a:t>Spina Bifida</a:t>
            </a:r>
          </a:p>
          <a:p>
            <a:pPr lvl="1"/>
            <a:r>
              <a:rPr lang="en-US" sz="2000" dirty="0">
                <a:cs typeface="Arial" panose="020B0604020202020204" pitchFamily="34" charset="0"/>
              </a:rPr>
              <a:t>Multiple Sclerosis</a:t>
            </a:r>
          </a:p>
          <a:p>
            <a:pPr lvl="1"/>
            <a:r>
              <a:rPr lang="en-US" sz="2000" dirty="0">
                <a:cs typeface="Arial" panose="020B0604020202020204" pitchFamily="34" charset="0"/>
              </a:rPr>
              <a:t>Cerebral Palsy</a:t>
            </a:r>
          </a:p>
          <a:p>
            <a:pPr lvl="1"/>
            <a:r>
              <a:rPr lang="en-US" sz="2000" dirty="0">
                <a:cs typeface="Arial" panose="020B0604020202020204" pitchFamily="34" charset="0"/>
              </a:rPr>
              <a:t>Stroke</a:t>
            </a:r>
          </a:p>
          <a:p>
            <a:pPr lvl="1"/>
            <a:r>
              <a:rPr lang="en-US" sz="2000" dirty="0">
                <a:cs typeface="Arial" panose="020B0604020202020204" pitchFamily="34" charset="0"/>
              </a:rPr>
              <a:t>Rheumatoid Arthritis</a:t>
            </a:r>
          </a:p>
          <a:p>
            <a:pPr lvl="1"/>
            <a:r>
              <a:rPr lang="en-US" sz="2000" dirty="0">
                <a:cs typeface="Arial" panose="020B0604020202020204" pitchFamily="34" charset="0"/>
              </a:rPr>
              <a:t>Traumatic Brain Injury</a:t>
            </a:r>
          </a:p>
          <a:p>
            <a:pPr lvl="1"/>
            <a:r>
              <a:rPr lang="en-US" sz="2000" dirty="0">
                <a:cs typeface="Arial" panose="020B0604020202020204" pitchFamily="34" charset="0"/>
              </a:rPr>
              <a:t>Ehlers-Danlos Syndrome </a:t>
            </a:r>
          </a:p>
          <a:p>
            <a:pPr lvl="1"/>
            <a:endParaRPr lang="en-US" sz="1600" dirty="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p:txBody>
      </p:sp>
      <p:pic>
        <p:nvPicPr>
          <p:cNvPr id="4" name="Picture 3" descr="National Center for Disability &amp; Pregnancy Research logo">
            <a:extLst>
              <a:ext uri="{FF2B5EF4-FFF2-40B4-BE49-F238E27FC236}">
                <a16:creationId xmlns:a16="http://schemas.microsoft.com/office/drawing/2014/main" id="{CD22C470-D461-458E-3283-65920E210E8A}"/>
              </a:ext>
            </a:extLst>
          </p:cNvPr>
          <p:cNvPicPr>
            <a:picLocks noChangeAspect="1"/>
          </p:cNvPicPr>
          <p:nvPr/>
        </p:nvPicPr>
        <p:blipFill>
          <a:blip r:embed="rId2"/>
          <a:stretch>
            <a:fillRect/>
          </a:stretch>
        </p:blipFill>
        <p:spPr>
          <a:xfrm>
            <a:off x="4754481" y="2509055"/>
            <a:ext cx="6817116" cy="2550823"/>
          </a:xfrm>
          <a:prstGeom prst="rect">
            <a:avLst/>
          </a:prstGeom>
        </p:spPr>
      </p:pic>
      <p:sp>
        <p:nvSpPr>
          <p:cNvPr id="5" name="TextBox 4">
            <a:extLst>
              <a:ext uri="{FF2B5EF4-FFF2-40B4-BE49-F238E27FC236}">
                <a16:creationId xmlns:a16="http://schemas.microsoft.com/office/drawing/2014/main" id="{962241F0-8C18-B9A7-9186-9D973F85395E}"/>
              </a:ext>
            </a:extLst>
          </p:cNvPr>
          <p:cNvSpPr txBox="1"/>
          <p:nvPr/>
        </p:nvSpPr>
        <p:spPr>
          <a:xfrm>
            <a:off x="88362" y="6041988"/>
            <a:ext cx="10030320" cy="738664"/>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Gabor A, </a:t>
            </a:r>
            <a:r>
              <a:rPr lang="en-US" sz="1050" dirty="0">
                <a:solidFill>
                  <a:srgbClr val="212121"/>
                </a:solidFill>
                <a:latin typeface="Roboto" panose="02000000000000000000" pitchFamily="2" charset="0"/>
              </a:rPr>
              <a:t>Stephens J, McKee MM, Brown HK Ayers KB, Valentine A, Horner-Johnson W, Mitra M, Harris JA. Consensus Preconception Educational Domains for People with Mobility Disability: a Delphi study. Women’s Health Issues. 2024 Dec 21:S1049-3867(24)00119-1. </a:t>
            </a:r>
          </a:p>
          <a:p>
            <a:pPr marL="228600" indent="-228600">
              <a:buAutoNum type="arabicPeriod"/>
            </a:pPr>
            <a:r>
              <a:rPr lang="en-US" sz="1050" dirty="0">
                <a:solidFill>
                  <a:srgbClr val="212121"/>
                </a:solidFill>
                <a:latin typeface="Roboto" panose="02000000000000000000" pitchFamily="2" charset="0"/>
              </a:rPr>
              <a:t>McCabe MA, Gabor A, Stephens J, McKee MM, Brown HK Ayers KB, Valentine A, Horner-Johnson W, Mitra M, Harris JA. Pilot Study for a Preconception Educational Intervention for People with Mobility Disabilities. Under review.</a:t>
            </a:r>
          </a:p>
        </p:txBody>
      </p:sp>
      <p:pic>
        <p:nvPicPr>
          <p:cNvPr id="6" name="Picture 5">
            <a:extLst>
              <a:ext uri="{FF2B5EF4-FFF2-40B4-BE49-F238E27FC236}">
                <a16:creationId xmlns:a16="http://schemas.microsoft.com/office/drawing/2014/main" id="{F185BFD2-3144-8DE3-E8AD-276ECA192BE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295189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Preconception Education Curriculum Development</a:t>
            </a:r>
          </a:p>
        </p:txBody>
      </p:sp>
      <p:sp>
        <p:nvSpPr>
          <p:cNvPr id="3" name="Content Placeholder 2"/>
          <p:cNvSpPr>
            <a:spLocks noGrp="1"/>
          </p:cNvSpPr>
          <p:nvPr>
            <p:ph idx="1"/>
          </p:nvPr>
        </p:nvSpPr>
        <p:spPr>
          <a:xfrm>
            <a:off x="989900" y="1372671"/>
            <a:ext cx="10729519" cy="4269269"/>
          </a:xfrm>
        </p:spPr>
        <p:txBody>
          <a:bodyPr/>
          <a:lstStyle/>
          <a:p>
            <a:endParaRPr lang="en-US" sz="2400" dirty="0">
              <a:latin typeface="Arial" panose="020B0604020202020204" pitchFamily="34" charset="0"/>
              <a:cs typeface="Arial" panose="020B0604020202020204" pitchFamily="34" charset="0"/>
            </a:endParaRPr>
          </a:p>
          <a:p>
            <a:r>
              <a:rPr lang="en-US" sz="3200" dirty="0">
                <a:cs typeface="Arial" panose="020B0604020202020204" pitchFamily="34" charset="0"/>
              </a:rPr>
              <a:t>Our study had three phases</a:t>
            </a:r>
          </a:p>
          <a:p>
            <a:pPr marL="800100" lvl="1" indent="-342900">
              <a:buFont typeface="+mj-lt"/>
              <a:buAutoNum type="arabicPeriod"/>
            </a:pPr>
            <a:r>
              <a:rPr lang="en-US" sz="2800" dirty="0">
                <a:cs typeface="Arial" panose="020B0604020202020204" pitchFamily="34" charset="0"/>
              </a:rPr>
              <a:t>A systematic review of previously reported domains on preconception counseling</a:t>
            </a:r>
          </a:p>
          <a:p>
            <a:pPr marL="800100" lvl="1" indent="-342900">
              <a:buFont typeface="+mj-lt"/>
              <a:buAutoNum type="arabicPeriod"/>
            </a:pPr>
            <a:r>
              <a:rPr lang="en-US" sz="2800" dirty="0">
                <a:cs typeface="Arial" panose="020B0604020202020204" pitchFamily="34" charset="0"/>
              </a:rPr>
              <a:t>A modified Delphi study,--a panel of subject-matter 18 experts to define consensus domains important for mobility disability </a:t>
            </a:r>
          </a:p>
          <a:p>
            <a:pPr marL="800100" lvl="1" indent="-342900">
              <a:buFont typeface="+mj-lt"/>
              <a:buAutoNum type="arabicPeriod"/>
            </a:pPr>
            <a:r>
              <a:rPr lang="en-US" sz="2800" dirty="0">
                <a:cs typeface="Arial" panose="020B0604020202020204" pitchFamily="34" charset="0"/>
              </a:rPr>
              <a:t>A pilot educational intervention study using the consensus domains</a:t>
            </a:r>
          </a:p>
        </p:txBody>
      </p:sp>
      <p:sp>
        <p:nvSpPr>
          <p:cNvPr id="4" name="TextBox 3">
            <a:extLst>
              <a:ext uri="{FF2B5EF4-FFF2-40B4-BE49-F238E27FC236}">
                <a16:creationId xmlns:a16="http://schemas.microsoft.com/office/drawing/2014/main" id="{DEF84DCC-F351-8144-BF0D-28D1B2D26F24}"/>
              </a:ext>
            </a:extLst>
          </p:cNvPr>
          <p:cNvSpPr txBox="1"/>
          <p:nvPr/>
        </p:nvSpPr>
        <p:spPr>
          <a:xfrm>
            <a:off x="88362" y="6041988"/>
            <a:ext cx="10030320" cy="738664"/>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Gabor A, </a:t>
            </a:r>
            <a:r>
              <a:rPr lang="en-US" sz="1050" dirty="0">
                <a:solidFill>
                  <a:srgbClr val="212121"/>
                </a:solidFill>
                <a:latin typeface="Roboto" panose="02000000000000000000" pitchFamily="2" charset="0"/>
              </a:rPr>
              <a:t>Stephens J, McKee MM, Brown HK Ayers KB, Valentine A, Horner-Johnson W, Mitra M, Harris JA. Consensus Preconception Educational Domains for People with Mobility Disability: a Delphi study. Women’s Health Issues. 2024 Dec 21:S1049-3867(24)00119-1. </a:t>
            </a:r>
          </a:p>
          <a:p>
            <a:pPr marL="228600" indent="-228600">
              <a:buAutoNum type="arabicPeriod"/>
            </a:pPr>
            <a:r>
              <a:rPr lang="en-US" sz="1050" dirty="0">
                <a:solidFill>
                  <a:srgbClr val="212121"/>
                </a:solidFill>
                <a:latin typeface="Roboto" panose="02000000000000000000" pitchFamily="2" charset="0"/>
              </a:rPr>
              <a:t>McCabe MA, Gabor A, Stephens J, McKee MM, Brown HK Ayers KB, Valentine A, Horner-Johnson W, Mitra M, Harris JA. Pilot Study for a Preconception Educational Intervention for People with Mobility Disabilities. Under review.</a:t>
            </a:r>
          </a:p>
        </p:txBody>
      </p:sp>
      <p:pic>
        <p:nvPicPr>
          <p:cNvPr id="5" name="Picture 4">
            <a:extLst>
              <a:ext uri="{FF2B5EF4-FFF2-40B4-BE49-F238E27FC236}">
                <a16:creationId xmlns:a16="http://schemas.microsoft.com/office/drawing/2014/main" id="{B59822E4-5EBF-4840-E76B-365664048D2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52945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8017A-4BCE-B408-119B-5D95958E2E9B}"/>
              </a:ext>
            </a:extLst>
          </p:cNvPr>
          <p:cNvSpPr>
            <a:spLocks noGrp="1"/>
          </p:cNvSpPr>
          <p:nvPr>
            <p:ph type="title"/>
          </p:nvPr>
        </p:nvSpPr>
        <p:spPr>
          <a:xfrm>
            <a:off x="1042868" y="-1521992"/>
            <a:ext cx="10310931" cy="1325563"/>
          </a:xfrm>
        </p:spPr>
        <p:txBody>
          <a:bodyPr/>
          <a:lstStyle/>
          <a:p>
            <a:r>
              <a:rPr lang="en-US" dirty="0"/>
              <a:t>Round 1 domains</a:t>
            </a:r>
          </a:p>
        </p:txBody>
      </p:sp>
      <p:pic>
        <p:nvPicPr>
          <p:cNvPr id="6" name="Picture 5" descr="Round 1 Domains&#10;1. Asking About Pregnancy Intention / Interest&#10;2. Medication Review&#10;3. Medical History&#10;4. Psychosocial History&#10;5. Environmental Exposures&#10;6. Nutrition&#10;7. Substance Use and Smoking&#10;8. Infectious Disease Management&#10;9. Social and Demographic Risks&#10;10. Genetic Screening&#10;11. Fertility, Infertility, Sub-fertility&#10;12. Weight Assessment/BMI&#10;13. Chronic Disease Management and Interventions&#10;14. Folic Acid&#10;15. Vaccinations/Immunizations&#10;16. Intimate Partner Violence/Reproductive and Sexual Coercion&#10;17. Disease Modifying Therapies&#10;18. Bowel and Bladder Function&#10;19. Mobility&#10;20. Functional Mobility History/Rehab History&#10;21. Urologic History/Bladder Surgeries&#10;22. Shunt Management&#10;23. Reproductive History&#10;24. Reproductive History of Partner&#10;25. Medical History of Spina Bifida&#10;26. Medical History of Spinal Cord Injury&#10;27. Neurological History: Seizures/Epilepsy&#10;28. Neurological History: Autonomic Dysreflexia&#10;29. Neurological History: Spinal/Cranial Procedures&#10;30. Neurological History: Multiple Sclerosis&#10;31. Cardiovascular History: Structural or Functional Conditions&#10;32. Cardiovascular History: Hypertension&#10;33. Blood Pressure: In Autonomic Dysreflexia&#10;34. Cardiovascular History: Vascular Anomalies&#10;35. Cardiovascular/Heme History: Coagulation Disorders&#10;36. Pulmonary History&#10;37. Pulmonary History: Mechanical Issues&#10;38. Pulmonary History: Smoking Status&#10;39. Endocrine History&#10;40. Endocrine Disorders: Diabetes&#10;41. Endocrine Disorders: PCOS&#10;42. Endocrine Disorders: Hormone Issues in MS and SCI&#10;43. Musculoskeletal: Spinal Issues&#10;44. Musculoskeletal: Mobility&#10;45. Musculoskeletal: Other Anomalies&#10;46. Genitourinary: Bladder Function&#10;47. Genitourinary: Bladder History&#10;48. Genitourinary: Reproductive Surgical History&#10;49. Gastrointestinal Function&#10;50. Gastrointestinal: Bowel Regimen&#10;51. Integumentary/Dermatology: General Assessment&#10;52. Hematologic: General Assessment&#10;53. Intimate Partner Violence/Abuse">
            <a:extLst>
              <a:ext uri="{FF2B5EF4-FFF2-40B4-BE49-F238E27FC236}">
                <a16:creationId xmlns:a16="http://schemas.microsoft.com/office/drawing/2014/main" id="{2B5C0F68-7D12-433D-1680-070069858C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788" y="365889"/>
            <a:ext cx="5433212" cy="6557078"/>
          </a:xfrm>
          <a:prstGeom prst="rect">
            <a:avLst/>
          </a:prstGeom>
        </p:spPr>
      </p:pic>
      <p:pic>
        <p:nvPicPr>
          <p:cNvPr id="2" name="Picture 1" descr="Characteristic, n&#10;Type of expert&#10;General Ob/Gyn physician = 2&#10;MFM physician = 4&#10;PMR physician = 2&#10;PhD researcher = 4&#10;Lived experience = 5&#10;&#10;Have a disability&#10;Yes = 7&#10;No = 10&#10;&#10;Gender&#10;Male = 2&#10;Female = 15&#10;&#10;Region&#10;New England =3&#10;Mid-Atlantic =7&#10;Southeast =2&#10;Southwest =1&#10;Midwest =3&#10;West =1">
            <a:extLst>
              <a:ext uri="{FF2B5EF4-FFF2-40B4-BE49-F238E27FC236}">
                <a16:creationId xmlns:a16="http://schemas.microsoft.com/office/drawing/2014/main" id="{8F77788D-75FB-3254-F852-913B9CBC9F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7909" y="365889"/>
            <a:ext cx="4460122" cy="6464998"/>
          </a:xfrm>
          <a:prstGeom prst="rect">
            <a:avLst/>
          </a:prstGeom>
        </p:spPr>
      </p:pic>
    </p:spTree>
    <p:extLst>
      <p:ext uri="{BB962C8B-B14F-4D97-AF65-F5344CB8AC3E}">
        <p14:creationId xmlns:p14="http://schemas.microsoft.com/office/powerpoint/2010/main" val="2880045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6EC48-56C8-207A-7B0B-190520406F2C}"/>
              </a:ext>
            </a:extLst>
          </p:cNvPr>
          <p:cNvSpPr>
            <a:spLocks noGrp="1"/>
          </p:cNvSpPr>
          <p:nvPr>
            <p:ph type="title"/>
          </p:nvPr>
        </p:nvSpPr>
        <p:spPr/>
        <p:txBody>
          <a:bodyPr/>
          <a:lstStyle/>
          <a:p>
            <a:r>
              <a:rPr lang="en-US" dirty="0"/>
              <a:t>Interpretation </a:t>
            </a:r>
            <a:r>
              <a:rPr lang="en-US"/>
              <a:t>and captioning</a:t>
            </a:r>
          </a:p>
        </p:txBody>
      </p:sp>
      <p:pic>
        <p:nvPicPr>
          <p:cNvPr id="5" name="Picture 4" descr="Instructions to turn on Zoom interpretation and captioning. Press the CC &quot;show captions&quot; icon on the bottom of the Zoom screen for captions and the Interpretation button on the bottom of the Zoom screen for ASL.">
            <a:extLst>
              <a:ext uri="{FF2B5EF4-FFF2-40B4-BE49-F238E27FC236}">
                <a16:creationId xmlns:a16="http://schemas.microsoft.com/office/drawing/2014/main" id="{509D5283-7731-623D-F266-18767BD129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8" y="1404966"/>
            <a:ext cx="9573490" cy="5385088"/>
          </a:xfrm>
          <a:prstGeom prst="rect">
            <a:avLst/>
          </a:prstGeom>
        </p:spPr>
      </p:pic>
    </p:spTree>
    <p:extLst>
      <p:ext uri="{BB962C8B-B14F-4D97-AF65-F5344CB8AC3E}">
        <p14:creationId xmlns:p14="http://schemas.microsoft.com/office/powerpoint/2010/main" val="550456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DC2C-D7DB-7599-99C0-967955D61AFA}"/>
              </a:ext>
            </a:extLst>
          </p:cNvPr>
          <p:cNvSpPr>
            <a:spLocks noGrp="1"/>
          </p:cNvSpPr>
          <p:nvPr>
            <p:ph type="title"/>
          </p:nvPr>
        </p:nvSpPr>
        <p:spPr>
          <a:xfrm>
            <a:off x="868360" y="180131"/>
            <a:ext cx="10310931" cy="1325563"/>
          </a:xfrm>
        </p:spPr>
        <p:txBody>
          <a:bodyPr/>
          <a:lstStyle/>
          <a:p>
            <a:r>
              <a:rPr lang="en-US" sz="3200" dirty="0">
                <a:solidFill>
                  <a:schemeClr val="tx2"/>
                </a:solidFill>
                <a:latin typeface="+mn-lt"/>
                <a:cs typeface="Arial" panose="020B0604020202020204" pitchFamily="34" charset="0"/>
              </a:rPr>
              <a:t>Tailored Preconception Educational Topics</a:t>
            </a:r>
          </a:p>
        </p:txBody>
      </p:sp>
      <p:sp>
        <p:nvSpPr>
          <p:cNvPr id="3" name="Content Placeholder 2">
            <a:extLst>
              <a:ext uri="{FF2B5EF4-FFF2-40B4-BE49-F238E27FC236}">
                <a16:creationId xmlns:a16="http://schemas.microsoft.com/office/drawing/2014/main" id="{C63C7C51-2DB5-B120-4738-30ACC3F2BF79}"/>
              </a:ext>
            </a:extLst>
          </p:cNvPr>
          <p:cNvSpPr>
            <a:spLocks noGrp="1"/>
          </p:cNvSpPr>
          <p:nvPr>
            <p:ph idx="1"/>
          </p:nvPr>
        </p:nvSpPr>
        <p:spPr>
          <a:xfrm>
            <a:off x="306805" y="1385774"/>
            <a:ext cx="11578389" cy="4943908"/>
          </a:xfrm>
        </p:spPr>
        <p:txBody>
          <a:bodyPr numCol="2"/>
          <a:lstStyle/>
          <a:p>
            <a:pPr marL="514350" indent="-514350">
              <a:buFont typeface="+mj-lt"/>
              <a:buAutoNum type="arabicPeriod"/>
            </a:pPr>
            <a:r>
              <a:rPr lang="en-US" sz="3200" dirty="0">
                <a:solidFill>
                  <a:srgbClr val="C00000"/>
                </a:solidFill>
                <a:cs typeface="Arial" panose="020B0604020202020204" pitchFamily="34" charset="0"/>
              </a:rPr>
              <a:t>Pregnancy Intention</a:t>
            </a:r>
          </a:p>
          <a:p>
            <a:pPr marL="514350" indent="-514350">
              <a:buFont typeface="+mj-lt"/>
              <a:buAutoNum type="arabicPeriod"/>
            </a:pPr>
            <a:r>
              <a:rPr lang="en-US" sz="3200" dirty="0">
                <a:solidFill>
                  <a:srgbClr val="C00000"/>
                </a:solidFill>
                <a:cs typeface="Arial" panose="020B0604020202020204" pitchFamily="34" charset="0"/>
              </a:rPr>
              <a:t>Infertility and Obstetric History</a:t>
            </a:r>
          </a:p>
          <a:p>
            <a:pPr marL="514350" indent="-514350">
              <a:buFont typeface="+mj-lt"/>
              <a:buAutoNum type="arabicPeriod"/>
            </a:pPr>
            <a:r>
              <a:rPr lang="en-US" sz="3200" dirty="0">
                <a:solidFill>
                  <a:srgbClr val="C00000"/>
                </a:solidFill>
                <a:cs typeface="Arial" panose="020B0604020202020204" pitchFamily="34" charset="0"/>
              </a:rPr>
              <a:t>Genetic History and Screening</a:t>
            </a:r>
          </a:p>
          <a:p>
            <a:pPr marL="514350" indent="-514350">
              <a:buFont typeface="+mj-lt"/>
              <a:buAutoNum type="arabicPeriod"/>
            </a:pPr>
            <a:r>
              <a:rPr lang="en-US" sz="3200" dirty="0">
                <a:solidFill>
                  <a:srgbClr val="C00000"/>
                </a:solidFill>
                <a:cs typeface="Arial" panose="020B0604020202020204" pitchFamily="34" charset="0"/>
              </a:rPr>
              <a:t>Medical History</a:t>
            </a:r>
          </a:p>
          <a:p>
            <a:pPr marL="514350" indent="-514350">
              <a:buFont typeface="+mj-lt"/>
              <a:buAutoNum type="arabicPeriod"/>
            </a:pPr>
            <a:r>
              <a:rPr lang="en-US" sz="3200" dirty="0">
                <a:solidFill>
                  <a:srgbClr val="C00000"/>
                </a:solidFill>
                <a:cs typeface="Arial" panose="020B0604020202020204" pitchFamily="34" charset="0"/>
              </a:rPr>
              <a:t>Medication History</a:t>
            </a:r>
          </a:p>
          <a:p>
            <a:pPr marL="514350" indent="-514350">
              <a:buFont typeface="+mj-lt"/>
              <a:buAutoNum type="arabicPeriod"/>
            </a:pPr>
            <a:r>
              <a:rPr lang="en-US" sz="3200" dirty="0">
                <a:solidFill>
                  <a:srgbClr val="C00000"/>
                </a:solidFill>
                <a:cs typeface="Arial" panose="020B0604020202020204" pitchFamily="34" charset="0"/>
              </a:rPr>
              <a:t>Mental Health</a:t>
            </a:r>
          </a:p>
          <a:p>
            <a:pPr marL="514350" indent="-514350">
              <a:buFont typeface="+mj-lt"/>
              <a:buAutoNum type="arabicPeriod"/>
            </a:pPr>
            <a:r>
              <a:rPr lang="en-US" sz="3200" dirty="0">
                <a:solidFill>
                  <a:srgbClr val="C00000"/>
                </a:solidFill>
                <a:cs typeface="Arial" panose="020B0604020202020204" pitchFamily="34" charset="0"/>
              </a:rPr>
              <a:t>Nutrition and Weight History</a:t>
            </a:r>
          </a:p>
          <a:p>
            <a:pPr marL="514350" indent="-514350">
              <a:buFont typeface="+mj-lt"/>
              <a:buAutoNum type="arabicPeriod"/>
            </a:pPr>
            <a:r>
              <a:rPr lang="en-US" sz="3200" dirty="0">
                <a:solidFill>
                  <a:srgbClr val="C00000"/>
                </a:solidFill>
                <a:cs typeface="Arial" panose="020B0604020202020204" pitchFamily="34" charset="0"/>
              </a:rPr>
              <a:t>Social Determinants of Health</a:t>
            </a:r>
          </a:p>
          <a:p>
            <a:pPr marL="514350" indent="-514350">
              <a:buFont typeface="+mj-lt"/>
              <a:buAutoNum type="arabicPeriod"/>
            </a:pPr>
            <a:endParaRPr lang="en-US" sz="3200" dirty="0">
              <a:solidFill>
                <a:srgbClr val="C00000"/>
              </a:solidFill>
              <a:cs typeface="Arial" panose="020B0604020202020204" pitchFamily="34" charset="0"/>
            </a:endParaRPr>
          </a:p>
          <a:p>
            <a:pPr marL="514350" indent="-514350">
              <a:buFont typeface="+mj-lt"/>
              <a:buAutoNum type="arabicPeriod"/>
            </a:pPr>
            <a:endParaRPr lang="en-US" sz="3200" dirty="0">
              <a:solidFill>
                <a:srgbClr val="C00000"/>
              </a:solidFill>
              <a:cs typeface="Arial" panose="020B0604020202020204" pitchFamily="34" charset="0"/>
            </a:endParaRPr>
          </a:p>
          <a:p>
            <a:pPr marL="514350" indent="-514350">
              <a:buFont typeface="+mj-lt"/>
              <a:buAutoNum type="arabicPeriod"/>
            </a:pPr>
            <a:r>
              <a:rPr lang="en-US" sz="3200" dirty="0">
                <a:solidFill>
                  <a:srgbClr val="C00000"/>
                </a:solidFill>
                <a:cs typeface="Arial" panose="020B0604020202020204" pitchFamily="34" charset="0"/>
              </a:rPr>
              <a:t>Intimate Partner Violence </a:t>
            </a:r>
            <a:r>
              <a:rPr lang="en-US" sz="3200" dirty="0">
                <a:cs typeface="Arial" panose="020B0604020202020204" pitchFamily="34" charset="0"/>
              </a:rPr>
              <a:t>and </a:t>
            </a:r>
            <a:r>
              <a:rPr lang="en-US" sz="3200" dirty="0">
                <a:solidFill>
                  <a:srgbClr val="00B050"/>
                </a:solidFill>
                <a:cs typeface="Arial" panose="020B0604020202020204" pitchFamily="34" charset="0"/>
              </a:rPr>
              <a:t>Caregiver Abuse</a:t>
            </a:r>
          </a:p>
          <a:p>
            <a:pPr marL="514350" indent="-514350">
              <a:buFont typeface="+mj-lt"/>
              <a:buAutoNum type="arabicPeriod"/>
            </a:pPr>
            <a:r>
              <a:rPr lang="en-US" sz="3200" dirty="0">
                <a:solidFill>
                  <a:srgbClr val="00B050"/>
                </a:solidFill>
                <a:cs typeface="Arial" panose="020B0604020202020204" pitchFamily="34" charset="0"/>
              </a:rPr>
              <a:t>Functional Mobility and Physical Accommodation</a:t>
            </a:r>
          </a:p>
          <a:p>
            <a:pPr marL="514350" indent="-514350">
              <a:buFont typeface="+mj-lt"/>
              <a:buAutoNum type="arabicPeriod"/>
            </a:pPr>
            <a:r>
              <a:rPr lang="en-US" sz="3200" dirty="0">
                <a:solidFill>
                  <a:srgbClr val="00B050"/>
                </a:solidFill>
                <a:cs typeface="Arial" panose="020B0604020202020204" pitchFamily="34" charset="0"/>
              </a:rPr>
              <a:t>Musculoskeletal and Skin Health</a:t>
            </a:r>
          </a:p>
          <a:p>
            <a:pPr marL="514350" indent="-514350">
              <a:buFont typeface="+mj-lt"/>
              <a:buAutoNum type="arabicPeriod"/>
            </a:pPr>
            <a:r>
              <a:rPr lang="en-US" sz="3200" dirty="0">
                <a:solidFill>
                  <a:srgbClr val="00B050"/>
                </a:solidFill>
                <a:cs typeface="Arial" panose="020B0604020202020204" pitchFamily="34" charset="0"/>
              </a:rPr>
              <a:t>Bowel and Bladder Surgery and Health</a:t>
            </a:r>
          </a:p>
          <a:p>
            <a:pPr marL="514350" indent="-514350">
              <a:buFont typeface="+mj-lt"/>
              <a:buAutoNum type="arabicPeriod"/>
            </a:pPr>
            <a:r>
              <a:rPr lang="en-US" sz="3200" dirty="0">
                <a:solidFill>
                  <a:srgbClr val="00B050"/>
                </a:solidFill>
                <a:cs typeface="Arial" panose="020B0604020202020204" pitchFamily="34" charset="0"/>
              </a:rPr>
              <a:t>Neurological and Neurosurgical Health</a:t>
            </a:r>
          </a:p>
          <a:p>
            <a:pPr marL="0" indent="0">
              <a:buNone/>
            </a:pP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672F59-12C8-38B4-0743-39347AFED75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334796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059D-2303-950D-BCCF-735A56CEF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DC7C8-E8A8-8319-0437-E6452442D614}"/>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Testing a tailored preconception education</a:t>
            </a:r>
          </a:p>
        </p:txBody>
      </p:sp>
      <p:sp>
        <p:nvSpPr>
          <p:cNvPr id="3" name="Content Placeholder 2">
            <a:extLst>
              <a:ext uri="{FF2B5EF4-FFF2-40B4-BE49-F238E27FC236}">
                <a16:creationId xmlns:a16="http://schemas.microsoft.com/office/drawing/2014/main" id="{335D406E-1E15-F84E-0FEA-1FE9C78DB76A}"/>
              </a:ext>
            </a:extLst>
          </p:cNvPr>
          <p:cNvSpPr>
            <a:spLocks noGrp="1"/>
          </p:cNvSpPr>
          <p:nvPr>
            <p:ph idx="1"/>
          </p:nvPr>
        </p:nvSpPr>
        <p:spPr>
          <a:xfrm>
            <a:off x="751762" y="1519930"/>
            <a:ext cx="10937029" cy="4269269"/>
          </a:xfrm>
        </p:spPr>
        <p:txBody>
          <a:bodyPr/>
          <a:lstStyle/>
          <a:p>
            <a:r>
              <a:rPr lang="en-US" sz="2400" dirty="0">
                <a:latin typeface="Corbel" panose="020B0503020204020204" pitchFamily="34" charset="0"/>
                <a:cs typeface="Arial" panose="020B0604020202020204" pitchFamily="34" charset="0"/>
              </a:rPr>
              <a:t>26 participants piloted a nurse educator phone-based preconception health curriculum</a:t>
            </a:r>
            <a:endParaRPr lang="en-US" sz="2000" dirty="0">
              <a:latin typeface="Corbel" panose="020B0503020204020204" pitchFamily="34" charset="0"/>
              <a:cs typeface="Arial" panose="020B0604020202020204" pitchFamily="34" charset="0"/>
            </a:endParaRPr>
          </a:p>
          <a:p>
            <a:pPr lvl="1"/>
            <a:r>
              <a:rPr lang="en-US" dirty="0">
                <a:latin typeface="Corbel" panose="020B0503020204020204" pitchFamily="34" charset="0"/>
                <a:cs typeface="Arial" panose="020B0604020202020204" pitchFamily="34" charset="0"/>
              </a:rPr>
              <a:t>Each call covered all 13 educational domains</a:t>
            </a:r>
          </a:p>
          <a:p>
            <a:pPr lvl="1"/>
            <a:r>
              <a:rPr lang="en-US" dirty="0">
                <a:latin typeface="Corbel" panose="020B0503020204020204" pitchFamily="34" charset="0"/>
                <a:cs typeface="Arial" panose="020B0604020202020204" pitchFamily="34" charset="0"/>
              </a:rPr>
              <a:t>Conversational educational method “Representation Method” discusses the participants’ current knowledge, current gaps in knowledge, interest in learning new knowledge, new knowledge, and future resources</a:t>
            </a:r>
          </a:p>
          <a:p>
            <a:pPr lvl="1"/>
            <a:r>
              <a:rPr lang="en-US" dirty="0">
                <a:latin typeface="Corbel" panose="020B0503020204020204" pitchFamily="34" charset="0"/>
                <a:cs typeface="Arial" panose="020B0604020202020204" pitchFamily="34" charset="0"/>
              </a:rPr>
              <a:t>Calls lasted about 1 hour</a:t>
            </a:r>
          </a:p>
          <a:p>
            <a:pPr lvl="1"/>
            <a:endParaRPr lang="en-US" sz="1800" dirty="0">
              <a:latin typeface="Corbel" panose="020B05030202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E458D8-A204-067D-94A2-9352BF8A1A83}"/>
              </a:ext>
            </a:extLst>
          </p:cNvPr>
          <p:cNvSpPr txBox="1"/>
          <p:nvPr/>
        </p:nvSpPr>
        <p:spPr>
          <a:xfrm>
            <a:off x="88362" y="6041988"/>
            <a:ext cx="10030320" cy="738664"/>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Gabor A, </a:t>
            </a:r>
            <a:r>
              <a:rPr lang="en-US" sz="1050" dirty="0">
                <a:solidFill>
                  <a:srgbClr val="212121"/>
                </a:solidFill>
                <a:latin typeface="Roboto" panose="02000000000000000000" pitchFamily="2" charset="0"/>
              </a:rPr>
              <a:t>Stephens J, McKee MM, Brown HK Ayers KB, Valentine A, Horner-Johnson W, Mitra M, Harris JA. Consensus Preconception Educational Domains for People with Mobility Disability: a Delphi study. Women’s Health Issues. 2024 Dec 21:S1049-3867(24)00119-1. </a:t>
            </a:r>
          </a:p>
          <a:p>
            <a:pPr marL="228600" indent="-228600">
              <a:buAutoNum type="arabicPeriod"/>
            </a:pPr>
            <a:r>
              <a:rPr lang="en-US" sz="1050" dirty="0">
                <a:solidFill>
                  <a:srgbClr val="212121"/>
                </a:solidFill>
                <a:latin typeface="Roboto" panose="02000000000000000000" pitchFamily="2" charset="0"/>
              </a:rPr>
              <a:t>McCabe MA, Gabor A, Stephens J, McKee MM, Brown HK Ayers KB, Valentine A, Horner-Johnson W, Mitra M, Harris JA. Pilot Study for a Preconception Educational Intervention for People with Mobility Disabilities. Under review.</a:t>
            </a:r>
          </a:p>
        </p:txBody>
      </p:sp>
      <p:pic>
        <p:nvPicPr>
          <p:cNvPr id="5" name="Picture 4">
            <a:extLst>
              <a:ext uri="{FF2B5EF4-FFF2-40B4-BE49-F238E27FC236}">
                <a16:creationId xmlns:a16="http://schemas.microsoft.com/office/drawing/2014/main" id="{581B2C82-44F7-8771-C28B-9351E8F4812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188956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07F1C-B229-538E-4575-7AE6AC0C0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F9243-1315-3AAE-F603-4EACE2644512}"/>
              </a:ext>
            </a:extLst>
          </p:cNvPr>
          <p:cNvSpPr>
            <a:spLocks noGrp="1"/>
          </p:cNvSpPr>
          <p:nvPr>
            <p:ph type="title"/>
          </p:nvPr>
        </p:nvSpPr>
        <p:spPr>
          <a:xfrm>
            <a:off x="573085" y="365889"/>
            <a:ext cx="10310931" cy="872039"/>
          </a:xfrm>
        </p:spPr>
        <p:txBody>
          <a:bodyPr/>
          <a:lstStyle/>
          <a:p>
            <a:r>
              <a:rPr lang="en-US" sz="3200" dirty="0">
                <a:solidFill>
                  <a:schemeClr val="tx2"/>
                </a:solidFill>
                <a:latin typeface="+mn-lt"/>
                <a:cs typeface="Arial" panose="020B0604020202020204" pitchFamily="34" charset="0"/>
              </a:rPr>
              <a:t>Testing a tailored preconception education</a:t>
            </a:r>
          </a:p>
        </p:txBody>
      </p:sp>
      <p:pic>
        <p:nvPicPr>
          <p:cNvPr id="10" name="Picture 9" descr="Table 2. Study Participant Demographics. (n=26)&#10;Demographic, Category, Value&#10;Race&#10;White = 16&#10;Black = 6&#10;Asian = 1&#10;Other (*Included prefer not to answer and multiple race) = 3 &#10;&#10;Age&#10;39.5 years (IQR 28-48)&#10;&#10;Diagnosis&#10;Spinal Cord Injury = 9&#10;Spina Bifida = 4&#10;Cerebral Palsy = 4&#10;Ehlers Danlos = 1&#10;Arthrogryposes Multiplex Complex = 1&#10;Muscular Dystrophy = 1&#10;Transverse Myelitis =1&#10;Multiple Sclerosis = 1&#10;Rheumatoid Arthritis = 1&#10;Other (Includes surgical complication, degenerative disk disease, and toe amputation) = 3&#10;&#10;Duration of Disability (At the time of participation)&#10;Lifelong = 11&#10;&lt;10 years = 6&#10;&gt;10 years = 9&#10;&#10;*Included prefer not to answer and multiple race&#10;&#10;**Includes surgical complications, degenerative disk disease, and toe amputation&#10;&#10;***At the time of participation">
            <a:extLst>
              <a:ext uri="{FF2B5EF4-FFF2-40B4-BE49-F238E27FC236}">
                <a16:creationId xmlns:a16="http://schemas.microsoft.com/office/drawing/2014/main" id="{9C7D55B1-002E-0814-A186-F77D17A2116B}"/>
              </a:ext>
            </a:extLst>
          </p:cNvPr>
          <p:cNvPicPr>
            <a:picLocks noChangeAspect="1"/>
          </p:cNvPicPr>
          <p:nvPr/>
        </p:nvPicPr>
        <p:blipFill>
          <a:blip r:embed="rId2"/>
          <a:stretch>
            <a:fillRect/>
          </a:stretch>
        </p:blipFill>
        <p:spPr>
          <a:xfrm>
            <a:off x="320585" y="1237928"/>
            <a:ext cx="5316203" cy="4831535"/>
          </a:xfrm>
          <a:prstGeom prst="rect">
            <a:avLst/>
          </a:prstGeom>
        </p:spPr>
      </p:pic>
      <p:pic>
        <p:nvPicPr>
          <p:cNvPr id="8" name="Picture 7" descr="Knowledges Scores Pre and Post-Intervaention.&#10;&#10;Knowledge score:&#10;&#10;Health Knowledge:&#10;Pre-intervention: 7.04&#10;Post-Intervention: 7.92&#10;&#10;Preconception Knowledge:&#10;Pre-intervention: 5.08&#10;Post-Intervention: 7.73&#10;&#10;Red square outlines Preconception knowledge charts and a red arrow point upwards next to Post-intervention bar graph of preconception knowledge.">
            <a:extLst>
              <a:ext uri="{FF2B5EF4-FFF2-40B4-BE49-F238E27FC236}">
                <a16:creationId xmlns:a16="http://schemas.microsoft.com/office/drawing/2014/main" id="{1B9ABF85-61E1-B791-F76A-F87D4124F1ED}"/>
              </a:ext>
            </a:extLst>
          </p:cNvPr>
          <p:cNvPicPr>
            <a:picLocks noChangeAspect="1"/>
          </p:cNvPicPr>
          <p:nvPr/>
        </p:nvPicPr>
        <p:blipFill>
          <a:blip r:embed="rId3"/>
          <a:stretch>
            <a:fillRect/>
          </a:stretch>
        </p:blipFill>
        <p:spPr>
          <a:xfrm>
            <a:off x="5963290" y="1678401"/>
            <a:ext cx="5944115" cy="3493311"/>
          </a:xfrm>
          <a:prstGeom prst="rect">
            <a:avLst/>
          </a:prstGeom>
        </p:spPr>
      </p:pic>
      <p:sp>
        <p:nvSpPr>
          <p:cNvPr id="3" name="Rectangle 2">
            <a:extLst>
              <a:ext uri="{FF2B5EF4-FFF2-40B4-BE49-F238E27FC236}">
                <a16:creationId xmlns:a16="http://schemas.microsoft.com/office/drawing/2014/main" id="{033078E5-7797-A589-372D-44F18039D694}"/>
              </a:ext>
            </a:extLst>
          </p:cNvPr>
          <p:cNvSpPr/>
          <p:nvPr/>
        </p:nvSpPr>
        <p:spPr>
          <a:xfrm>
            <a:off x="9428672" y="2191109"/>
            <a:ext cx="2311879" cy="260517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62B3E7E4-F0D1-47EB-0CC4-2AF50F41F763}"/>
              </a:ext>
            </a:extLst>
          </p:cNvPr>
          <p:cNvSpPr/>
          <p:nvPr/>
        </p:nvSpPr>
        <p:spPr>
          <a:xfrm>
            <a:off x="11248110" y="2777705"/>
            <a:ext cx="405442" cy="56934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C0D64D-795F-A2FD-7B38-41E443D89953}"/>
              </a:ext>
            </a:extLst>
          </p:cNvPr>
          <p:cNvSpPr txBox="1"/>
          <p:nvPr/>
        </p:nvSpPr>
        <p:spPr>
          <a:xfrm>
            <a:off x="88362" y="6041988"/>
            <a:ext cx="10030320" cy="738664"/>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Gabor A, </a:t>
            </a:r>
            <a:r>
              <a:rPr lang="en-US" sz="1050" dirty="0">
                <a:solidFill>
                  <a:srgbClr val="212121"/>
                </a:solidFill>
                <a:latin typeface="Roboto" panose="02000000000000000000" pitchFamily="2" charset="0"/>
              </a:rPr>
              <a:t>Stephens J, McKee MM, Brown HK Ayers KB, Valentine A, Horner-Johnson W, Mitra M, Harris JA. Consensus Preconception Educational Domains for People with Mobility Disability: a Delphi study. Women’s Health Issues. 2024 Dec 21:S1049-3867(24)00119-1. </a:t>
            </a:r>
          </a:p>
          <a:p>
            <a:pPr marL="228600" indent="-228600">
              <a:buAutoNum type="arabicPeriod"/>
            </a:pPr>
            <a:r>
              <a:rPr lang="en-US" sz="1050" dirty="0">
                <a:solidFill>
                  <a:srgbClr val="212121"/>
                </a:solidFill>
                <a:latin typeface="Roboto" panose="02000000000000000000" pitchFamily="2" charset="0"/>
              </a:rPr>
              <a:t>McCabe MA, Gabor A, Stephens J, McKee MM, Brown HK Ayers KB, Valentine A, Horner-Johnson W, Mitra M, Harris JA. Pilot Study for a Preconception Educational Intervention for People with Mobility Disabilities. Under review.</a:t>
            </a:r>
          </a:p>
        </p:txBody>
      </p:sp>
      <p:pic>
        <p:nvPicPr>
          <p:cNvPr id="5" name="Picture 4">
            <a:extLst>
              <a:ext uri="{FF2B5EF4-FFF2-40B4-BE49-F238E27FC236}">
                <a16:creationId xmlns:a16="http://schemas.microsoft.com/office/drawing/2014/main" id="{52EB9FD8-9E01-6C8E-A5F9-D7AB02DEF97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12103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07B9-CF73-FEE2-37F3-D2C21F324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B76D3-1D42-B25B-3F77-42D8F8707496}"/>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Testing a tailored preconception education</a:t>
            </a:r>
          </a:p>
        </p:txBody>
      </p:sp>
      <p:sp>
        <p:nvSpPr>
          <p:cNvPr id="3" name="Content Placeholder 2">
            <a:extLst>
              <a:ext uri="{FF2B5EF4-FFF2-40B4-BE49-F238E27FC236}">
                <a16:creationId xmlns:a16="http://schemas.microsoft.com/office/drawing/2014/main" id="{DC4B9DFB-0B39-213A-8DBF-2FCB5D4C8987}"/>
              </a:ext>
            </a:extLst>
          </p:cNvPr>
          <p:cNvSpPr>
            <a:spLocks noGrp="1"/>
          </p:cNvSpPr>
          <p:nvPr>
            <p:ph idx="1"/>
          </p:nvPr>
        </p:nvSpPr>
        <p:spPr>
          <a:xfrm>
            <a:off x="751762" y="1519930"/>
            <a:ext cx="10937029" cy="4269269"/>
          </a:xfrm>
        </p:spPr>
        <p:txBody>
          <a:bodyPr/>
          <a:lstStyle/>
          <a:p>
            <a:r>
              <a:rPr lang="en-US" sz="2400" dirty="0">
                <a:latin typeface="Corbel" panose="020B0503020204020204" pitchFamily="34" charset="0"/>
                <a:cs typeface="Arial" panose="020B0604020202020204" pitchFamily="34" charset="0"/>
              </a:rPr>
              <a:t> The next step is a larger trial to learn if disability-tailored preconception education improves detailed preconception health knowledge, self-control of preconception health compared to usual preconception education</a:t>
            </a:r>
          </a:p>
          <a:p>
            <a:r>
              <a:rPr lang="en-US" sz="2400" dirty="0">
                <a:latin typeface="Corbel" panose="020B0503020204020204" pitchFamily="34" charset="0"/>
                <a:cs typeface="Arial" panose="020B0604020202020204" pitchFamily="34" charset="0"/>
              </a:rPr>
              <a:t>We will interview participants who get pregnant in future years</a:t>
            </a:r>
          </a:p>
          <a:p>
            <a:endParaRPr lang="en-US" sz="2400" dirty="0">
              <a:latin typeface="Corbel" panose="020B0503020204020204" pitchFamily="34" charset="0"/>
              <a:cs typeface="Arial" panose="020B0604020202020204" pitchFamily="34" charset="0"/>
            </a:endParaRPr>
          </a:p>
          <a:p>
            <a:endParaRPr lang="en-US" sz="2400" dirty="0">
              <a:latin typeface="Corbel" panose="020B0503020204020204" pitchFamily="34" charset="0"/>
              <a:cs typeface="Arial" panose="020B0604020202020204" pitchFamily="34" charset="0"/>
            </a:endParaRPr>
          </a:p>
          <a:p>
            <a:endParaRPr lang="en-US" dirty="0">
              <a:latin typeface="Corbel" panose="020B0503020204020204" pitchFamily="34" charset="0"/>
              <a:cs typeface="Arial" panose="020B0604020202020204" pitchFamily="34" charset="0"/>
            </a:endParaRPr>
          </a:p>
          <a:p>
            <a:pPr lvl="1"/>
            <a:endParaRPr lang="en-US" sz="1800" dirty="0">
              <a:latin typeface="Corbel" panose="020B0503020204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ECC8583-61B9-CE9B-1ADF-D61CF268881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pic>
        <p:nvPicPr>
          <p:cNvPr id="4" name="Picture 3" descr="National Center for Disability &amp; Pregnancy Research logo">
            <a:extLst>
              <a:ext uri="{FF2B5EF4-FFF2-40B4-BE49-F238E27FC236}">
                <a16:creationId xmlns:a16="http://schemas.microsoft.com/office/drawing/2014/main" id="{73D1A1B7-1130-B1FC-90BE-0AC12B72AFA5}"/>
              </a:ext>
            </a:extLst>
          </p:cNvPr>
          <p:cNvPicPr>
            <a:picLocks noChangeAspect="1"/>
          </p:cNvPicPr>
          <p:nvPr/>
        </p:nvPicPr>
        <p:blipFill>
          <a:blip r:embed="rId3"/>
          <a:stretch>
            <a:fillRect/>
          </a:stretch>
        </p:blipFill>
        <p:spPr>
          <a:xfrm>
            <a:off x="2044747" y="3238376"/>
            <a:ext cx="6817116" cy="2550823"/>
          </a:xfrm>
          <a:prstGeom prst="rect">
            <a:avLst/>
          </a:prstGeom>
        </p:spPr>
      </p:pic>
      <p:sp>
        <p:nvSpPr>
          <p:cNvPr id="6" name="TextBox 5">
            <a:extLst>
              <a:ext uri="{FF2B5EF4-FFF2-40B4-BE49-F238E27FC236}">
                <a16:creationId xmlns:a16="http://schemas.microsoft.com/office/drawing/2014/main" id="{A76336F7-45BF-DF99-B0E2-F3679DEF15EE}"/>
              </a:ext>
            </a:extLst>
          </p:cNvPr>
          <p:cNvSpPr txBox="1"/>
          <p:nvPr/>
        </p:nvSpPr>
        <p:spPr>
          <a:xfrm>
            <a:off x="88362" y="6041988"/>
            <a:ext cx="10030320" cy="738664"/>
          </a:xfrm>
          <a:prstGeom prst="rect">
            <a:avLst/>
          </a:prstGeom>
          <a:noFill/>
        </p:spPr>
        <p:txBody>
          <a:bodyPr wrap="square" rtlCol="0">
            <a:spAutoFit/>
          </a:bodyPr>
          <a:lstStyle/>
          <a:p>
            <a:pPr marL="228600" indent="-228600">
              <a:buAutoNum type="arabicPeriod"/>
            </a:pPr>
            <a:r>
              <a:rPr lang="en-US" sz="1050" b="0" i="0" dirty="0">
                <a:solidFill>
                  <a:srgbClr val="212121"/>
                </a:solidFill>
                <a:effectLst/>
                <a:latin typeface="Roboto" panose="02000000000000000000" pitchFamily="2" charset="0"/>
              </a:rPr>
              <a:t>Gabor A, </a:t>
            </a:r>
            <a:r>
              <a:rPr lang="en-US" sz="1050" dirty="0">
                <a:solidFill>
                  <a:srgbClr val="212121"/>
                </a:solidFill>
                <a:latin typeface="Roboto" panose="02000000000000000000" pitchFamily="2" charset="0"/>
              </a:rPr>
              <a:t>Stephens J, McKee MM, Brown HK Ayers KB, Valentine A, Horner-Johnson W, Mitra M, Harris JA. Consensus Preconception Educational Domains for People with Mobility Disability: a Delphi study. Women’s Health Issues. 2024 Dec 21:S1049-3867(24)00119-1. </a:t>
            </a:r>
          </a:p>
          <a:p>
            <a:pPr marL="228600" indent="-228600">
              <a:buAutoNum type="arabicPeriod"/>
            </a:pPr>
            <a:r>
              <a:rPr lang="en-US" sz="1050" dirty="0">
                <a:solidFill>
                  <a:srgbClr val="212121"/>
                </a:solidFill>
                <a:latin typeface="Roboto" panose="02000000000000000000" pitchFamily="2" charset="0"/>
              </a:rPr>
              <a:t>McCabe MA, Gabor A, Stephens J, McKee MM, Brown HK Ayers KB, Valentine A, Horner-Johnson W, Mitra M, Harris JA. Pilot Study for a Preconception Educational Intervention for People with Mobility Disabilities. Under review.</a:t>
            </a:r>
          </a:p>
        </p:txBody>
      </p:sp>
    </p:spTree>
    <p:extLst>
      <p:ext uri="{BB962C8B-B14F-4D97-AF65-F5344CB8AC3E}">
        <p14:creationId xmlns:p14="http://schemas.microsoft.com/office/powerpoint/2010/main" val="162040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23C3D-AD93-B41B-46BE-36A0AFC52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2E574-BAB9-7590-E956-0283DFA4B71E}"/>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General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B0E0BD93-721E-611D-FA54-57D07EDC6DAE}"/>
              </a:ext>
            </a:extLst>
          </p:cNvPr>
          <p:cNvSpPr>
            <a:spLocks noGrp="1"/>
          </p:cNvSpPr>
          <p:nvPr>
            <p:ph idx="1"/>
          </p:nvPr>
        </p:nvSpPr>
        <p:spPr>
          <a:xfrm>
            <a:off x="751762" y="1519930"/>
            <a:ext cx="10937029" cy="4269269"/>
          </a:xfrm>
        </p:spPr>
        <p:txBody>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Learning about the person</a:t>
            </a:r>
          </a:p>
          <a:p>
            <a:pPr lvl="1"/>
            <a:r>
              <a:rPr lang="en-US" sz="1800" dirty="0">
                <a:latin typeface="Arial" panose="020B0604020202020204" pitchFamily="34" charset="0"/>
                <a:cs typeface="Arial" panose="020B0604020202020204" pitchFamily="34" charset="0"/>
              </a:rPr>
              <a:t>Medical problems and history</a:t>
            </a:r>
          </a:p>
          <a:p>
            <a:pPr lvl="1"/>
            <a:r>
              <a:rPr lang="en-US" sz="1800" dirty="0">
                <a:latin typeface="Arial" panose="020B0604020202020204" pitchFamily="34" charset="0"/>
                <a:cs typeface="Arial" panose="020B0604020202020204" pitchFamily="34" charset="0"/>
              </a:rPr>
              <a:t>Surgical history</a:t>
            </a:r>
          </a:p>
          <a:p>
            <a:pPr lvl="1"/>
            <a:r>
              <a:rPr lang="en-US" sz="1800" dirty="0">
                <a:latin typeface="Arial" panose="020B0604020202020204" pitchFamily="34" charset="0"/>
                <a:cs typeface="Arial" panose="020B0604020202020204" pitchFamily="34" charset="0"/>
              </a:rPr>
              <a:t>Medications</a:t>
            </a:r>
          </a:p>
          <a:p>
            <a:pPr lvl="1"/>
            <a:r>
              <a:rPr lang="en-US" sz="1800" dirty="0">
                <a:latin typeface="Arial" panose="020B0604020202020204" pitchFamily="34" charset="0"/>
                <a:cs typeface="Arial" panose="020B0604020202020204" pitchFamily="34" charset="0"/>
              </a:rPr>
              <a:t>Reproductive history</a:t>
            </a:r>
          </a:p>
          <a:p>
            <a:pPr lvl="1"/>
            <a:r>
              <a:rPr lang="en-US" sz="1800" dirty="0">
                <a:latin typeface="Arial" panose="020B0604020202020204" pitchFamily="34" charset="0"/>
                <a:cs typeface="Arial" panose="020B0604020202020204" pitchFamily="34" charset="0"/>
              </a:rPr>
              <a:t>Genetic and family history</a:t>
            </a:r>
          </a:p>
          <a:p>
            <a:pPr lvl="1"/>
            <a:r>
              <a:rPr lang="en-US" sz="1800" dirty="0">
                <a:latin typeface="Arial" panose="020B0604020202020204" pitchFamily="34" charset="0"/>
                <a:cs typeface="Arial" panose="020B0604020202020204" pitchFamily="34" charset="0"/>
              </a:rPr>
              <a:t>Substance use</a:t>
            </a:r>
          </a:p>
          <a:p>
            <a:pPr lvl="1"/>
            <a:r>
              <a:rPr lang="en-US" sz="1800" dirty="0">
                <a:latin typeface="Arial" panose="020B0604020202020204" pitchFamily="34" charset="0"/>
                <a:cs typeface="Arial" panose="020B0604020202020204" pitchFamily="34" charset="0"/>
              </a:rPr>
              <a:t>Infectious Diseases and Vaccinations</a:t>
            </a:r>
          </a:p>
          <a:p>
            <a:pPr lvl="1"/>
            <a:r>
              <a:rPr lang="en-US" sz="1800" dirty="0">
                <a:latin typeface="Arial" panose="020B0604020202020204" pitchFamily="34" charset="0"/>
                <a:cs typeface="Arial" panose="020B0604020202020204" pitchFamily="34" charset="0"/>
              </a:rPr>
              <a:t>Nutrition and Exercise</a:t>
            </a:r>
          </a:p>
          <a:p>
            <a:pPr lvl="1"/>
            <a:r>
              <a:rPr lang="en-US" sz="1800" dirty="0">
                <a:latin typeface="Arial" panose="020B0604020202020204" pitchFamily="34" charset="0"/>
                <a:cs typeface="Arial" panose="020B0604020202020204" pitchFamily="34" charset="0"/>
              </a:rPr>
              <a:t>Mental Health</a:t>
            </a:r>
          </a:p>
          <a:p>
            <a:pPr lvl="1"/>
            <a:r>
              <a:rPr lang="en-US" sz="1800" dirty="0">
                <a:latin typeface="Arial" panose="020B0604020202020204" pitchFamily="34" charset="0"/>
                <a:cs typeface="Arial" panose="020B0604020202020204" pitchFamily="34" charset="0"/>
              </a:rPr>
              <a:t>Social Determinants of Health</a:t>
            </a:r>
          </a:p>
        </p:txBody>
      </p:sp>
      <p:sp>
        <p:nvSpPr>
          <p:cNvPr id="4" name="TextBox 3">
            <a:extLst>
              <a:ext uri="{FF2B5EF4-FFF2-40B4-BE49-F238E27FC236}">
                <a16:creationId xmlns:a16="http://schemas.microsoft.com/office/drawing/2014/main" id="{A237D71D-4F2A-D23D-7D08-08AF75F91164}"/>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260902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D433-386C-09D0-DE1D-7C60B23D8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E4531-EAE1-C576-4C4D-6656F03ED18B}"/>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General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1523B3CE-B47B-69EE-B4C2-47B84334BC76}"/>
              </a:ext>
            </a:extLst>
          </p:cNvPr>
          <p:cNvSpPr>
            <a:spLocks noGrp="1"/>
          </p:cNvSpPr>
          <p:nvPr>
            <p:ph idx="1"/>
          </p:nvPr>
        </p:nvSpPr>
        <p:spPr>
          <a:xfrm>
            <a:off x="751762" y="1519930"/>
            <a:ext cx="10937029" cy="4269269"/>
          </a:xfrm>
        </p:spPr>
        <p:txBody>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Physical exam with provider</a:t>
            </a:r>
          </a:p>
          <a:p>
            <a:pPr lvl="1"/>
            <a:r>
              <a:rPr lang="en-US" sz="1800" dirty="0">
                <a:latin typeface="Arial" panose="020B0604020202020204" pitchFamily="34" charset="0"/>
                <a:cs typeface="Arial" panose="020B0604020202020204" pitchFamily="34" charset="0"/>
              </a:rPr>
              <a:t>General physical exam</a:t>
            </a:r>
          </a:p>
          <a:p>
            <a:pPr lvl="1"/>
            <a:r>
              <a:rPr lang="en-US" sz="1800" dirty="0">
                <a:latin typeface="Arial" panose="020B0604020202020204" pitchFamily="34" charset="0"/>
                <a:cs typeface="Arial" panose="020B0604020202020204" pitchFamily="34" charset="0"/>
              </a:rPr>
              <a:t>Measure blood pressure and height and weight</a:t>
            </a:r>
          </a:p>
          <a:p>
            <a:r>
              <a:rPr lang="en-US" sz="2200" dirty="0">
                <a:latin typeface="Arial" panose="020B0604020202020204" pitchFamily="34" charset="0"/>
                <a:cs typeface="Arial" panose="020B0604020202020204" pitchFamily="34" charset="0"/>
              </a:rPr>
              <a:t>Testing for infections, diabetes</a:t>
            </a:r>
          </a:p>
        </p:txBody>
      </p:sp>
      <p:sp>
        <p:nvSpPr>
          <p:cNvPr id="4" name="TextBox 3">
            <a:extLst>
              <a:ext uri="{FF2B5EF4-FFF2-40B4-BE49-F238E27FC236}">
                <a16:creationId xmlns:a16="http://schemas.microsoft.com/office/drawing/2014/main" id="{2D95490A-17BF-1934-C53B-7B61564751CD}"/>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432157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52E90-A791-4E51-9023-C72B9D69D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44A40-633C-BB98-01A9-A7E670E35C46}"/>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General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7D8B08A5-A166-30A6-E71F-FA720D5724AE}"/>
              </a:ext>
            </a:extLst>
          </p:cNvPr>
          <p:cNvSpPr>
            <a:spLocks noGrp="1"/>
          </p:cNvSpPr>
          <p:nvPr>
            <p:ph idx="1"/>
          </p:nvPr>
        </p:nvSpPr>
        <p:spPr>
          <a:xfrm>
            <a:off x="751762" y="1519930"/>
            <a:ext cx="10937029" cy="4269269"/>
          </a:xfrm>
        </p:spPr>
        <p:txBody>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Common interventions to improve preconception health</a:t>
            </a:r>
          </a:p>
          <a:p>
            <a:pPr lvl="1"/>
            <a:r>
              <a:rPr lang="en-US" sz="1800" dirty="0">
                <a:latin typeface="Arial" panose="020B0604020202020204" pitchFamily="34" charset="0"/>
                <a:cs typeface="Arial" panose="020B0604020202020204" pitchFamily="34" charset="0"/>
              </a:rPr>
              <a:t>Folic acid supplementation</a:t>
            </a:r>
          </a:p>
          <a:p>
            <a:pPr lvl="1"/>
            <a:r>
              <a:rPr lang="en-US" sz="1800" dirty="0">
                <a:latin typeface="Arial" panose="020B0604020202020204" pitchFamily="34" charset="0"/>
                <a:cs typeface="Arial" panose="020B0604020202020204" pitchFamily="34" charset="0"/>
              </a:rPr>
              <a:t>Diabetes management</a:t>
            </a:r>
          </a:p>
          <a:p>
            <a:pPr lvl="1"/>
            <a:r>
              <a:rPr lang="en-US" sz="1800" dirty="0">
                <a:latin typeface="Arial" panose="020B0604020202020204" pitchFamily="34" charset="0"/>
                <a:cs typeface="Arial" panose="020B0604020202020204" pitchFamily="34" charset="0"/>
              </a:rPr>
              <a:t>Stopping alcohol and other drug use</a:t>
            </a:r>
          </a:p>
          <a:p>
            <a:pPr lvl="1"/>
            <a:r>
              <a:rPr lang="en-US" sz="1800" dirty="0">
                <a:latin typeface="Arial" panose="020B0604020202020204" pitchFamily="34" charset="0"/>
                <a:cs typeface="Arial" panose="020B0604020202020204" pitchFamily="34" charset="0"/>
              </a:rPr>
              <a:t>Stopping tobacco, marijuana/THC, and vaping</a:t>
            </a:r>
          </a:p>
          <a:p>
            <a:pPr lvl="1"/>
            <a:r>
              <a:rPr lang="en-US" sz="1800" dirty="0">
                <a:latin typeface="Arial" panose="020B0604020202020204" pitchFamily="34" charset="0"/>
                <a:cs typeface="Arial" panose="020B0604020202020204" pitchFamily="34" charset="0"/>
              </a:rPr>
              <a:t>Getting up to date on vaccinations (MMR, varicella, influenza, COVID-19)</a:t>
            </a:r>
          </a:p>
          <a:p>
            <a:pPr lvl="1"/>
            <a:r>
              <a:rPr lang="en-US" sz="1800" dirty="0">
                <a:latin typeface="Arial" panose="020B0604020202020204" pitchFamily="34" charset="0"/>
                <a:cs typeface="Arial" panose="020B0604020202020204" pitchFamily="34" charset="0"/>
              </a:rPr>
              <a:t>Weight management and good nutrition</a:t>
            </a:r>
          </a:p>
          <a:p>
            <a:pPr lvl="1"/>
            <a:r>
              <a:rPr lang="en-US" sz="1800" dirty="0">
                <a:latin typeface="Arial" panose="020B0604020202020204" pitchFamily="34" charset="0"/>
                <a:cs typeface="Arial" panose="020B0604020202020204" pitchFamily="34" charset="0"/>
              </a:rPr>
              <a:t>Medication optimization</a:t>
            </a:r>
          </a:p>
          <a:p>
            <a:pPr lvl="1"/>
            <a:r>
              <a:rPr lang="en-US" sz="1800" dirty="0">
                <a:latin typeface="Arial" panose="020B0604020202020204" pitchFamily="34" charset="0"/>
                <a:cs typeface="Arial" panose="020B0604020202020204" pitchFamily="34" charset="0"/>
              </a:rPr>
              <a:t>Avoiding teratogenic environmental exposures</a:t>
            </a:r>
          </a:p>
          <a:p>
            <a:pPr lvl="1"/>
            <a:r>
              <a:rPr lang="en-US" sz="1800" dirty="0">
                <a:latin typeface="Arial" panose="020B0604020202020204" pitchFamily="34" charset="0"/>
                <a:cs typeface="Arial" panose="020B0604020202020204" pitchFamily="34" charset="0"/>
              </a:rPr>
              <a:t>Managing common medical conditions such as high blood pressure, asthma, thyroid disease</a:t>
            </a:r>
          </a:p>
          <a:p>
            <a:pPr lvl="1"/>
            <a:r>
              <a:rPr lang="en-US" sz="1800" dirty="0">
                <a:latin typeface="Arial" panose="020B0604020202020204" pitchFamily="34" charset="0"/>
                <a:cs typeface="Arial" panose="020B0604020202020204" pitchFamily="34" charset="0"/>
              </a:rPr>
              <a:t>Get treatment for mental health needs</a:t>
            </a:r>
          </a:p>
        </p:txBody>
      </p:sp>
      <p:sp>
        <p:nvSpPr>
          <p:cNvPr id="6" name="TextBox 5">
            <a:extLst>
              <a:ext uri="{FF2B5EF4-FFF2-40B4-BE49-F238E27FC236}">
                <a16:creationId xmlns:a16="http://schemas.microsoft.com/office/drawing/2014/main" id="{90496133-D882-67E9-019C-A7C01E32AE3E}"/>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173845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8237-43A8-B5EB-0906-D935AC87D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99D17-20AD-87A4-CC8C-4CB061D4E1EF}"/>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Disability-Specific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A9D66DEB-F5B4-1A60-8F5C-C5F602B4FA07}"/>
              </a:ext>
            </a:extLst>
          </p:cNvPr>
          <p:cNvSpPr>
            <a:spLocks noGrp="1"/>
          </p:cNvSpPr>
          <p:nvPr>
            <p:ph idx="1"/>
          </p:nvPr>
        </p:nvSpPr>
        <p:spPr>
          <a:xfrm>
            <a:off x="751763" y="1519930"/>
            <a:ext cx="4915112" cy="4269269"/>
          </a:xfrm>
        </p:spPr>
        <p:txBody>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Learning about the person</a:t>
            </a:r>
          </a:p>
          <a:p>
            <a:pPr lvl="1"/>
            <a:r>
              <a:rPr lang="en-US" sz="1800" dirty="0">
                <a:latin typeface="Arial" panose="020B0604020202020204" pitchFamily="34" charset="0"/>
                <a:cs typeface="Arial" panose="020B0604020202020204" pitchFamily="34" charset="0"/>
              </a:rPr>
              <a:t>Medical problems and history</a:t>
            </a:r>
          </a:p>
          <a:p>
            <a:pPr lvl="1"/>
            <a:r>
              <a:rPr lang="en-US" sz="1800" dirty="0">
                <a:latin typeface="Arial" panose="020B0604020202020204" pitchFamily="34" charset="0"/>
                <a:cs typeface="Arial" panose="020B0604020202020204" pitchFamily="34" charset="0"/>
              </a:rPr>
              <a:t>Surgical history</a:t>
            </a:r>
          </a:p>
          <a:p>
            <a:pPr lvl="1"/>
            <a:r>
              <a:rPr lang="en-US" sz="1800" dirty="0">
                <a:latin typeface="Arial" panose="020B0604020202020204" pitchFamily="34" charset="0"/>
                <a:cs typeface="Arial" panose="020B0604020202020204" pitchFamily="34" charset="0"/>
              </a:rPr>
              <a:t>Medications</a:t>
            </a:r>
          </a:p>
          <a:p>
            <a:pPr lvl="1"/>
            <a:r>
              <a:rPr lang="en-US" sz="1800" dirty="0">
                <a:latin typeface="Arial" panose="020B0604020202020204" pitchFamily="34" charset="0"/>
                <a:cs typeface="Arial" panose="020B0604020202020204" pitchFamily="34" charset="0"/>
              </a:rPr>
              <a:t>Reproductive history</a:t>
            </a:r>
          </a:p>
          <a:p>
            <a:pPr lvl="1"/>
            <a:r>
              <a:rPr lang="en-US" sz="1800" dirty="0">
                <a:latin typeface="Arial" panose="020B0604020202020204" pitchFamily="34" charset="0"/>
                <a:cs typeface="Arial" panose="020B0604020202020204" pitchFamily="34" charset="0"/>
              </a:rPr>
              <a:t>Genetic and family history</a:t>
            </a:r>
          </a:p>
          <a:p>
            <a:pPr lvl="1"/>
            <a:r>
              <a:rPr lang="en-US" sz="1800" dirty="0">
                <a:latin typeface="Arial" panose="020B0604020202020204" pitchFamily="34" charset="0"/>
                <a:cs typeface="Arial" panose="020B0604020202020204" pitchFamily="34" charset="0"/>
              </a:rPr>
              <a:t>Substance use</a:t>
            </a:r>
          </a:p>
          <a:p>
            <a:pPr lvl="1"/>
            <a:r>
              <a:rPr lang="en-US" sz="1800" dirty="0">
                <a:latin typeface="Arial" panose="020B0604020202020204" pitchFamily="34" charset="0"/>
                <a:cs typeface="Arial" panose="020B0604020202020204" pitchFamily="34" charset="0"/>
              </a:rPr>
              <a:t>Infectious Diseases and Vaccinations</a:t>
            </a:r>
          </a:p>
          <a:p>
            <a:pPr lvl="1"/>
            <a:r>
              <a:rPr lang="en-US" sz="1800" dirty="0">
                <a:latin typeface="Arial" panose="020B0604020202020204" pitchFamily="34" charset="0"/>
                <a:cs typeface="Arial" panose="020B0604020202020204" pitchFamily="34" charset="0"/>
              </a:rPr>
              <a:t>Nutrition and Exercise</a:t>
            </a:r>
          </a:p>
          <a:p>
            <a:pPr lvl="1"/>
            <a:r>
              <a:rPr lang="en-US" sz="1800" dirty="0">
                <a:latin typeface="Arial" panose="020B0604020202020204" pitchFamily="34" charset="0"/>
                <a:cs typeface="Arial" panose="020B0604020202020204" pitchFamily="34" charset="0"/>
              </a:rPr>
              <a:t>Mental Health</a:t>
            </a:r>
          </a:p>
          <a:p>
            <a:pPr lvl="1"/>
            <a:r>
              <a:rPr lang="en-US" sz="1800" dirty="0">
                <a:latin typeface="Arial" panose="020B0604020202020204" pitchFamily="34" charset="0"/>
                <a:cs typeface="Arial" panose="020B0604020202020204" pitchFamily="34" charset="0"/>
              </a:rPr>
              <a:t>Social Determinants of Health</a:t>
            </a:r>
          </a:p>
        </p:txBody>
      </p:sp>
      <p:sp>
        <p:nvSpPr>
          <p:cNvPr id="9" name="Content Placeholder 2">
            <a:extLst>
              <a:ext uri="{FF2B5EF4-FFF2-40B4-BE49-F238E27FC236}">
                <a16:creationId xmlns:a16="http://schemas.microsoft.com/office/drawing/2014/main" id="{62EA3697-0A55-86BF-19C0-342461ADDAF7}"/>
              </a:ext>
            </a:extLst>
          </p:cNvPr>
          <p:cNvSpPr txBox="1">
            <a:spLocks/>
          </p:cNvSpPr>
          <p:nvPr/>
        </p:nvSpPr>
        <p:spPr>
          <a:xfrm>
            <a:off x="5968904" y="1604207"/>
            <a:ext cx="4915112" cy="426926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a:p>
            <a:r>
              <a:rPr lang="en-US" sz="2400" dirty="0">
                <a:solidFill>
                  <a:srgbClr val="00B050"/>
                </a:solidFill>
                <a:latin typeface="Arial" panose="020B0604020202020204" pitchFamily="34" charset="0"/>
                <a:cs typeface="Arial" panose="020B0604020202020204" pitchFamily="34" charset="0"/>
              </a:rPr>
              <a:t>Functional Mobility and Physical Accommodation</a:t>
            </a:r>
          </a:p>
          <a:p>
            <a:r>
              <a:rPr lang="en-US" sz="2400" dirty="0">
                <a:solidFill>
                  <a:srgbClr val="00B050"/>
                </a:solidFill>
                <a:latin typeface="Arial" panose="020B0604020202020204" pitchFamily="34" charset="0"/>
                <a:cs typeface="Arial" panose="020B0604020202020204" pitchFamily="34" charset="0"/>
              </a:rPr>
              <a:t>Musculoskeletal and Skin Health</a:t>
            </a:r>
          </a:p>
          <a:p>
            <a:r>
              <a:rPr lang="en-US" sz="2400" dirty="0">
                <a:solidFill>
                  <a:srgbClr val="00B050"/>
                </a:solidFill>
                <a:latin typeface="Arial" panose="020B0604020202020204" pitchFamily="34" charset="0"/>
                <a:cs typeface="Arial" panose="020B0604020202020204" pitchFamily="34" charset="0"/>
              </a:rPr>
              <a:t>Bowel and Bladder Surgery and Health</a:t>
            </a:r>
          </a:p>
          <a:p>
            <a:r>
              <a:rPr lang="en-US" sz="2400" dirty="0">
                <a:solidFill>
                  <a:srgbClr val="00B050"/>
                </a:solidFill>
                <a:latin typeface="Arial" panose="020B0604020202020204" pitchFamily="34" charset="0"/>
                <a:cs typeface="Arial" panose="020B0604020202020204" pitchFamily="34" charset="0"/>
              </a:rPr>
              <a:t>Neurological and Neurosurgical Health</a:t>
            </a:r>
          </a:p>
          <a:p>
            <a:r>
              <a:rPr lang="en-US" sz="2400" dirty="0">
                <a:solidFill>
                  <a:srgbClr val="00B050"/>
                </a:solidFill>
                <a:latin typeface="Arial" panose="020B0604020202020204" pitchFamily="34" charset="0"/>
                <a:cs typeface="Arial" panose="020B0604020202020204" pitchFamily="34" charset="0"/>
              </a:rPr>
              <a:t>Caregiver Abuse</a:t>
            </a:r>
          </a:p>
          <a:p>
            <a:endParaRPr lang="en-US"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A0AD21-7382-AC09-95FC-E009C126A264}"/>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353047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542E3-7712-8DDC-B169-06B1F1F29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0C86B-D0AA-940E-D737-84EFFC797572}"/>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General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01B90BDE-8559-8E00-B855-EBE0D0C2FA1C}"/>
              </a:ext>
            </a:extLst>
          </p:cNvPr>
          <p:cNvSpPr>
            <a:spLocks noGrp="1"/>
          </p:cNvSpPr>
          <p:nvPr>
            <p:ph idx="1"/>
          </p:nvPr>
        </p:nvSpPr>
        <p:spPr>
          <a:xfrm>
            <a:off x="751762" y="1519930"/>
            <a:ext cx="10937029" cy="4269269"/>
          </a:xfrm>
        </p:spPr>
        <p:txBody>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Physical exam with provider</a:t>
            </a:r>
          </a:p>
          <a:p>
            <a:pPr lvl="1"/>
            <a:r>
              <a:rPr lang="en-US" sz="1800" dirty="0">
                <a:latin typeface="Arial" panose="020B0604020202020204" pitchFamily="34" charset="0"/>
                <a:cs typeface="Arial" panose="020B0604020202020204" pitchFamily="34" charset="0"/>
              </a:rPr>
              <a:t>General physical exam</a:t>
            </a:r>
          </a:p>
          <a:p>
            <a:pPr lvl="1"/>
            <a:r>
              <a:rPr lang="en-US" sz="1800" dirty="0">
                <a:latin typeface="Arial" panose="020B0604020202020204" pitchFamily="34" charset="0"/>
                <a:cs typeface="Arial" panose="020B0604020202020204" pitchFamily="34" charset="0"/>
              </a:rPr>
              <a:t>Measure blood pressure and height and weight</a:t>
            </a:r>
          </a:p>
          <a:p>
            <a:r>
              <a:rPr lang="en-US" sz="2200" dirty="0">
                <a:latin typeface="Arial" panose="020B0604020202020204" pitchFamily="34" charset="0"/>
                <a:cs typeface="Arial" panose="020B0604020202020204" pitchFamily="34" charset="0"/>
              </a:rPr>
              <a:t>Testing for infections, diabetes</a:t>
            </a:r>
          </a:p>
        </p:txBody>
      </p:sp>
      <p:sp>
        <p:nvSpPr>
          <p:cNvPr id="6" name="Content Placeholder 2">
            <a:extLst>
              <a:ext uri="{FF2B5EF4-FFF2-40B4-BE49-F238E27FC236}">
                <a16:creationId xmlns:a16="http://schemas.microsoft.com/office/drawing/2014/main" id="{383CBDA8-73C4-06A2-8771-7AE56CC7E01B}"/>
              </a:ext>
            </a:extLst>
          </p:cNvPr>
          <p:cNvSpPr txBox="1">
            <a:spLocks/>
          </p:cNvSpPr>
          <p:nvPr/>
        </p:nvSpPr>
        <p:spPr>
          <a:xfrm>
            <a:off x="6703803" y="1512314"/>
            <a:ext cx="4915112" cy="426926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a:p>
            <a:r>
              <a:rPr lang="en-US" sz="2400" dirty="0">
                <a:solidFill>
                  <a:srgbClr val="00B050"/>
                </a:solidFill>
                <a:latin typeface="Arial" panose="020B0604020202020204" pitchFamily="34" charset="0"/>
                <a:cs typeface="Arial" panose="020B0604020202020204" pitchFamily="34" charset="0"/>
              </a:rPr>
              <a:t>Weigh mobility equipment</a:t>
            </a:r>
          </a:p>
          <a:p>
            <a:r>
              <a:rPr lang="en-US" sz="2400" dirty="0">
                <a:solidFill>
                  <a:srgbClr val="00B050"/>
                </a:solidFill>
                <a:latin typeface="Arial" panose="020B0604020202020204" pitchFamily="34" charset="0"/>
                <a:cs typeface="Arial" panose="020B0604020202020204" pitchFamily="34" charset="0"/>
              </a:rPr>
              <a:t>Examine mobility equipment for potential fit issues</a:t>
            </a:r>
          </a:p>
          <a:p>
            <a:r>
              <a:rPr lang="en-US" sz="2400" dirty="0">
                <a:solidFill>
                  <a:srgbClr val="00B050"/>
                </a:solidFill>
                <a:latin typeface="Arial" panose="020B0604020202020204" pitchFamily="34" charset="0"/>
                <a:cs typeface="Arial" panose="020B0604020202020204" pitchFamily="34" charset="0"/>
              </a:rPr>
              <a:t>Check skin integrity</a:t>
            </a:r>
          </a:p>
          <a:p>
            <a:r>
              <a:rPr lang="en-US" sz="2400" dirty="0">
                <a:solidFill>
                  <a:srgbClr val="00B050"/>
                </a:solidFill>
                <a:latin typeface="Arial" panose="020B0604020202020204" pitchFamily="34" charset="0"/>
                <a:cs typeface="Arial" panose="020B0604020202020204" pitchFamily="34" charset="0"/>
              </a:rPr>
              <a:t>Examine hip and leg mobility</a:t>
            </a:r>
          </a:p>
          <a:p>
            <a:endParaRPr lang="en-US"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8F19B2-222C-3016-5D9C-B5FE80B772C7}"/>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82583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96F52-9156-3C47-4A9B-5AED18229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F27B1-0C33-F525-36FC-5427300C18A7}"/>
              </a:ext>
            </a:extLst>
          </p:cNvPr>
          <p:cNvSpPr>
            <a:spLocks noGrp="1"/>
          </p:cNvSpPr>
          <p:nvPr>
            <p:ph type="title"/>
          </p:nvPr>
        </p:nvSpPr>
        <p:spPr>
          <a:xfrm>
            <a:off x="573085" y="365889"/>
            <a:ext cx="10310931" cy="1325563"/>
          </a:xfrm>
        </p:spPr>
        <p:txBody>
          <a:bodyPr/>
          <a:lstStyle/>
          <a:p>
            <a:r>
              <a:rPr lang="en-US" sz="3200" dirty="0">
                <a:solidFill>
                  <a:schemeClr val="tx2"/>
                </a:solidFill>
                <a:latin typeface="+mn-lt"/>
                <a:cs typeface="Arial" panose="020B0604020202020204" pitchFamily="34" charset="0"/>
              </a:rPr>
              <a:t>General Preconception or </a:t>
            </a:r>
            <a:r>
              <a:rPr lang="en-US" sz="3200" dirty="0" err="1">
                <a:solidFill>
                  <a:schemeClr val="tx2"/>
                </a:solidFill>
                <a:latin typeface="+mn-lt"/>
                <a:cs typeface="Arial" panose="020B0604020202020204" pitchFamily="34" charset="0"/>
              </a:rPr>
              <a:t>Prepregnancy</a:t>
            </a:r>
            <a:r>
              <a:rPr lang="en-US" sz="3200" dirty="0">
                <a:solidFill>
                  <a:schemeClr val="tx2"/>
                </a:solidFill>
                <a:latin typeface="+mn-lt"/>
                <a:cs typeface="Arial" panose="020B0604020202020204" pitchFamily="34" charset="0"/>
              </a:rPr>
              <a:t> Visit</a:t>
            </a:r>
          </a:p>
        </p:txBody>
      </p:sp>
      <p:sp>
        <p:nvSpPr>
          <p:cNvPr id="3" name="Content Placeholder 2">
            <a:extLst>
              <a:ext uri="{FF2B5EF4-FFF2-40B4-BE49-F238E27FC236}">
                <a16:creationId xmlns:a16="http://schemas.microsoft.com/office/drawing/2014/main" id="{AAB72BC5-4139-1FCA-6011-E32E07FFD15E}"/>
              </a:ext>
            </a:extLst>
          </p:cNvPr>
          <p:cNvSpPr>
            <a:spLocks noGrp="1"/>
          </p:cNvSpPr>
          <p:nvPr>
            <p:ph idx="1"/>
          </p:nvPr>
        </p:nvSpPr>
        <p:spPr>
          <a:xfrm>
            <a:off x="270500" y="1171014"/>
            <a:ext cx="7128922" cy="4269269"/>
          </a:xfrm>
        </p:spPr>
        <p:txBody>
          <a:bodyPr/>
          <a:lstStyle/>
          <a:p>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Common interventions to improve preconception health</a:t>
            </a:r>
          </a:p>
          <a:p>
            <a:pPr lvl="1"/>
            <a:r>
              <a:rPr lang="en-US" sz="1800" dirty="0">
                <a:latin typeface="Arial" panose="020B0604020202020204" pitchFamily="34" charset="0"/>
                <a:cs typeface="Arial" panose="020B0604020202020204" pitchFamily="34" charset="0"/>
              </a:rPr>
              <a:t>Folic acid supplementation</a:t>
            </a:r>
          </a:p>
          <a:p>
            <a:pPr lvl="1"/>
            <a:r>
              <a:rPr lang="en-US" sz="1800" dirty="0">
                <a:latin typeface="Arial" panose="020B0604020202020204" pitchFamily="34" charset="0"/>
                <a:cs typeface="Arial" panose="020B0604020202020204" pitchFamily="34" charset="0"/>
              </a:rPr>
              <a:t>Diabetes management</a:t>
            </a:r>
          </a:p>
          <a:p>
            <a:pPr lvl="1"/>
            <a:r>
              <a:rPr lang="en-US" sz="1800" dirty="0">
                <a:latin typeface="Arial" panose="020B0604020202020204" pitchFamily="34" charset="0"/>
                <a:cs typeface="Arial" panose="020B0604020202020204" pitchFamily="34" charset="0"/>
              </a:rPr>
              <a:t>Stopping alcohol and other drug use</a:t>
            </a:r>
          </a:p>
          <a:p>
            <a:pPr lvl="1"/>
            <a:r>
              <a:rPr lang="en-US" sz="1800" dirty="0">
                <a:latin typeface="Arial" panose="020B0604020202020204" pitchFamily="34" charset="0"/>
                <a:cs typeface="Arial" panose="020B0604020202020204" pitchFamily="34" charset="0"/>
              </a:rPr>
              <a:t>Stopping tobacco, marijuana/THC, and vaping</a:t>
            </a:r>
          </a:p>
          <a:p>
            <a:pPr lvl="1"/>
            <a:r>
              <a:rPr lang="en-US" sz="1800" dirty="0">
                <a:latin typeface="Arial" panose="020B0604020202020204" pitchFamily="34" charset="0"/>
                <a:cs typeface="Arial" panose="020B0604020202020204" pitchFamily="34" charset="0"/>
              </a:rPr>
              <a:t>Getting up to date on vaccinations (MMR, varicella, influenza, COVID-19</a:t>
            </a:r>
          </a:p>
          <a:p>
            <a:pPr lvl="1"/>
            <a:r>
              <a:rPr lang="en-US" sz="1800" dirty="0">
                <a:latin typeface="Arial" panose="020B0604020202020204" pitchFamily="34" charset="0"/>
                <a:cs typeface="Arial" panose="020B0604020202020204" pitchFamily="34" charset="0"/>
              </a:rPr>
              <a:t>Weight management and good nutrition</a:t>
            </a:r>
          </a:p>
          <a:p>
            <a:pPr lvl="1"/>
            <a:r>
              <a:rPr lang="en-US" sz="1800" dirty="0">
                <a:latin typeface="Arial" panose="020B0604020202020204" pitchFamily="34" charset="0"/>
                <a:cs typeface="Arial" panose="020B0604020202020204" pitchFamily="34" charset="0"/>
              </a:rPr>
              <a:t>Medication optimization</a:t>
            </a:r>
          </a:p>
          <a:p>
            <a:pPr lvl="1"/>
            <a:r>
              <a:rPr lang="en-US" sz="1800" dirty="0">
                <a:latin typeface="Arial" panose="020B0604020202020204" pitchFamily="34" charset="0"/>
                <a:cs typeface="Arial" panose="020B0604020202020204" pitchFamily="34" charset="0"/>
              </a:rPr>
              <a:t>Avoiding teratogenic environmental exposures</a:t>
            </a:r>
          </a:p>
          <a:p>
            <a:pPr lvl="1"/>
            <a:r>
              <a:rPr lang="en-US" sz="1800" dirty="0">
                <a:latin typeface="Arial" panose="020B0604020202020204" pitchFamily="34" charset="0"/>
                <a:cs typeface="Arial" panose="020B0604020202020204" pitchFamily="34" charset="0"/>
              </a:rPr>
              <a:t>Managing common medical conditions such as high blood pressure, asthma, thyroid disease</a:t>
            </a:r>
          </a:p>
          <a:p>
            <a:pPr lvl="1"/>
            <a:r>
              <a:rPr lang="en-US" sz="1800" dirty="0">
                <a:latin typeface="Arial" panose="020B0604020202020204" pitchFamily="34" charset="0"/>
                <a:cs typeface="Arial" panose="020B0604020202020204" pitchFamily="34" charset="0"/>
              </a:rPr>
              <a:t>Get treatment for mental health needs</a:t>
            </a:r>
          </a:p>
        </p:txBody>
      </p:sp>
      <p:sp>
        <p:nvSpPr>
          <p:cNvPr id="4" name="Content Placeholder 2">
            <a:extLst>
              <a:ext uri="{FF2B5EF4-FFF2-40B4-BE49-F238E27FC236}">
                <a16:creationId xmlns:a16="http://schemas.microsoft.com/office/drawing/2014/main" id="{B9EC6BE0-F2CB-1F82-3267-72299734E2D3}"/>
              </a:ext>
            </a:extLst>
          </p:cNvPr>
          <p:cNvSpPr txBox="1">
            <a:spLocks/>
          </p:cNvSpPr>
          <p:nvPr/>
        </p:nvSpPr>
        <p:spPr>
          <a:xfrm>
            <a:off x="7399422" y="1528012"/>
            <a:ext cx="4704216" cy="45917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a:p>
            <a:r>
              <a:rPr lang="en-US" sz="2400" dirty="0">
                <a:solidFill>
                  <a:srgbClr val="00B050"/>
                </a:solidFill>
                <a:latin typeface="Arial" panose="020B0604020202020204" pitchFamily="34" charset="0"/>
                <a:cs typeface="Arial" panose="020B0604020202020204" pitchFamily="34" charset="0"/>
              </a:rPr>
              <a:t>Follow up plans with other medical/surgical specialists &amp; PT/OT</a:t>
            </a:r>
          </a:p>
          <a:p>
            <a:r>
              <a:rPr lang="en-US" sz="2400" dirty="0">
                <a:solidFill>
                  <a:srgbClr val="00B050"/>
                </a:solidFill>
                <a:latin typeface="Arial" panose="020B0604020202020204" pitchFamily="34" charset="0"/>
                <a:cs typeface="Arial" panose="020B0604020202020204" pitchFamily="34" charset="0"/>
              </a:rPr>
              <a:t>Connect with support groups</a:t>
            </a:r>
          </a:p>
          <a:p>
            <a:r>
              <a:rPr lang="en-US" sz="2400" dirty="0">
                <a:solidFill>
                  <a:srgbClr val="00B050"/>
                </a:solidFill>
                <a:latin typeface="Arial" panose="020B0604020202020204" pitchFamily="34" charset="0"/>
                <a:cs typeface="Arial" panose="020B0604020202020204" pitchFamily="34" charset="0"/>
              </a:rPr>
              <a:t>“Prehabilitation” planning</a:t>
            </a:r>
          </a:p>
          <a:p>
            <a:r>
              <a:rPr lang="en-US" sz="2400" dirty="0">
                <a:solidFill>
                  <a:srgbClr val="00B050"/>
                </a:solidFill>
                <a:latin typeface="Arial" panose="020B0604020202020204" pitchFamily="34" charset="0"/>
                <a:cs typeface="Arial" panose="020B0604020202020204" pitchFamily="34" charset="0"/>
              </a:rPr>
              <a:t>High dose folic acid supplementation for people with spina bifida</a:t>
            </a:r>
          </a:p>
          <a:p>
            <a:endParaRPr lang="en-US"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9AC84D-4436-11EC-A49E-79C90D0BB1C3}"/>
              </a:ext>
            </a:extLst>
          </p:cNvPr>
          <p:cNvSpPr txBox="1"/>
          <p:nvPr/>
        </p:nvSpPr>
        <p:spPr>
          <a:xfrm>
            <a:off x="146528" y="5957754"/>
            <a:ext cx="10239676" cy="1061829"/>
          </a:xfrm>
          <a:prstGeom prst="rect">
            <a:avLst/>
          </a:prstGeom>
          <a:noFill/>
        </p:spPr>
        <p:txBody>
          <a:bodyPr wrap="square" rtlCol="0">
            <a:spAutoFit/>
          </a:bodyPr>
          <a:lstStyle/>
          <a:p>
            <a:pPr marL="228600" indent="-228600">
              <a:buFontTx/>
              <a:buAutoNum type="arabicPeriod"/>
            </a:pPr>
            <a:r>
              <a:rPr lang="en-US" sz="1050" dirty="0">
                <a:cs typeface="Arial" panose="020B0604020202020204" pitchFamily="34" charset="0"/>
              </a:rPr>
              <a:t>Centers for Disease Control and Prevention. </a:t>
            </a:r>
            <a:r>
              <a:rPr lang="en-US" sz="1050" b="0" i="0" dirty="0">
                <a:effectLst/>
                <a:latin typeface="var(--fonts-poppins)"/>
              </a:rPr>
              <a:t>About Planning for Pregnancy. </a:t>
            </a:r>
            <a:r>
              <a:rPr lang="en-US" sz="1050" dirty="0">
                <a:cs typeface="Arial" panose="020B0604020202020204" pitchFamily="34" charset="0"/>
                <a:hlinkClick r:id="rId2"/>
              </a:rPr>
              <a:t>https://www.cdc.gov/pregnancy/about/index.html</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March of Dimes. Your checkup before pregnancy. </a:t>
            </a:r>
            <a:r>
              <a:rPr lang="en-US" sz="1050" dirty="0">
                <a:cs typeface="Arial" panose="020B0604020202020204" pitchFamily="34" charset="0"/>
                <a:hlinkClick r:id="rId3"/>
              </a:rPr>
              <a:t>https://www.marchofdimes.org/find-support/topics/planning-baby/your-checkup-pregnancy</a:t>
            </a:r>
            <a:r>
              <a:rPr lang="en-US" sz="1050" dirty="0">
                <a:cs typeface="Arial" panose="020B0604020202020204" pitchFamily="34" charset="0"/>
              </a:rPr>
              <a:t>. Accessed 3/25/25.</a:t>
            </a:r>
          </a:p>
          <a:p>
            <a:pPr marL="228600" indent="-228600">
              <a:buFontTx/>
              <a:buAutoNum type="arabicPeriod"/>
            </a:pPr>
            <a:r>
              <a:rPr lang="en-US" sz="1050" dirty="0">
                <a:cs typeface="Arial" panose="020B0604020202020204" pitchFamily="34" charset="0"/>
              </a:rPr>
              <a:t>ACOG. American College of Obstetricians and Gynecologists, Committee on Gynecologic Practice. </a:t>
            </a:r>
            <a:r>
              <a:rPr lang="en-US" sz="1050" dirty="0" err="1">
                <a:cs typeface="Arial" panose="020B0604020202020204" pitchFamily="34" charset="0"/>
              </a:rPr>
              <a:t>Prepregnancy</a:t>
            </a:r>
            <a:r>
              <a:rPr lang="en-US" sz="1050" dirty="0">
                <a:cs typeface="Arial" panose="020B0604020202020204" pitchFamily="34" charset="0"/>
              </a:rPr>
              <a:t> counseling: committee opinion No. 762. Fertility and sterility. 2019 Jan 1;111(1):32-42.</a:t>
            </a:r>
          </a:p>
          <a:p>
            <a:pPr marL="228600" indent="-228600">
              <a:buFontTx/>
              <a:buAutoNum type="arabicPeriod"/>
            </a:pPr>
            <a:r>
              <a:rPr lang="en-US" sz="1050" dirty="0">
                <a:cs typeface="Arial" panose="020B0604020202020204" pitchFamily="34" charset="0"/>
              </a:rPr>
              <a:t>UpToDate. Sackey JA, Blazey-Martin, D. The </a:t>
            </a:r>
            <a:r>
              <a:rPr lang="en-US" sz="1050" dirty="0" err="1">
                <a:cs typeface="Arial" panose="020B0604020202020204" pitchFamily="34" charset="0"/>
              </a:rPr>
              <a:t>prepregnancy</a:t>
            </a:r>
            <a:r>
              <a:rPr lang="en-US" sz="1050" dirty="0">
                <a:cs typeface="Arial" panose="020B0604020202020204" pitchFamily="34" charset="0"/>
              </a:rPr>
              <a:t> office visit. Last updated 9/25/24.</a:t>
            </a:r>
          </a:p>
          <a:p>
            <a:pPr marL="228600" indent="-228600">
              <a:buFontTx/>
              <a:buAutoNum type="arabicPeriod"/>
            </a:pPr>
            <a:endParaRPr lang="en-US" sz="1050" dirty="0">
              <a:cs typeface="Arial" panose="020B0604020202020204" pitchFamily="34" charset="0"/>
            </a:endParaRPr>
          </a:p>
        </p:txBody>
      </p:sp>
    </p:spTree>
    <p:extLst>
      <p:ext uri="{BB962C8B-B14F-4D97-AF65-F5344CB8AC3E}">
        <p14:creationId xmlns:p14="http://schemas.microsoft.com/office/powerpoint/2010/main" val="65858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prstGeom prst="rect">
            <a:avLst/>
          </a:prstGeom>
        </p:spPr>
        <p:txBody>
          <a:bodyPr/>
          <a:lstStyle/>
          <a:p>
            <a:r>
              <a:t>Funding</a:t>
            </a:r>
          </a:p>
        </p:txBody>
      </p:sp>
      <p:pic>
        <p:nvPicPr>
          <p:cNvPr id="1026" name="Picture 2" descr="NIDILRR Logo">
            <a:extLst>
              <a:ext uri="{FF2B5EF4-FFF2-40B4-BE49-F238E27FC236}">
                <a16:creationId xmlns:a16="http://schemas.microsoft.com/office/drawing/2014/main" id="{AC840C83-8BA5-463C-9B0B-3505B67797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88320" y="1448777"/>
            <a:ext cx="4560917" cy="2286397"/>
          </a:xfrm>
          <a:prstGeom prst="rect">
            <a:avLst/>
          </a:prstGeom>
          <a:noFill/>
          <a:extLst>
            <a:ext uri="{909E8E84-426E-40DD-AFC4-6F175D3DCCD1}">
              <a14:hiddenFill xmlns:a14="http://schemas.microsoft.com/office/drawing/2010/main">
                <a:solidFill>
                  <a:srgbClr val="FFFFFF"/>
                </a:solidFill>
              </a14:hiddenFill>
            </a:ext>
          </a:extLst>
        </p:spPr>
      </p:pic>
      <p:sp>
        <p:nvSpPr>
          <p:cNvPr id="232" name="Content Placeholder 2"/>
          <p:cNvSpPr txBox="1">
            <a:spLocks noGrp="1"/>
          </p:cNvSpPr>
          <p:nvPr>
            <p:ph type="body" idx="1"/>
          </p:nvPr>
        </p:nvSpPr>
        <p:spPr>
          <a:xfrm>
            <a:off x="482379" y="3973003"/>
            <a:ext cx="10972800" cy="4525965"/>
          </a:xfrm>
          <a:prstGeom prst="rect">
            <a:avLst/>
          </a:prstGeom>
        </p:spPr>
        <p:txBody>
          <a:bodyPr>
            <a:normAutofit/>
          </a:bodyPr>
          <a:lstStyle/>
          <a:p>
            <a:pPr marL="0" lvl="1" indent="0">
              <a:lnSpc>
                <a:spcPct val="80000"/>
              </a:lnSpc>
              <a:spcBef>
                <a:spcPts val="600"/>
              </a:spcBef>
              <a:buSzTx/>
              <a:buNone/>
              <a:defRPr sz="2000"/>
            </a:pPr>
            <a:r>
              <a:rPr lang="en-US" dirty="0"/>
              <a:t>The contents of this presentation were developed under a grant from the National Institute on Disability, Independent Living, and Rehabilitation Research (NIDILRR grant number 90DPHF0011).  NIDILRR is a Center within the Administration for Community Living (ACL), Department of Health and Human Services (HHS).  The content is solely the responsibility of the authors and does not necessarily represent the official views of NIDILRR, ACL, or HHS.</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18" y="327633"/>
            <a:ext cx="10310931" cy="1325563"/>
          </a:xfrm>
        </p:spPr>
        <p:txBody>
          <a:bodyPr/>
          <a:lstStyle/>
          <a:p>
            <a:r>
              <a:rPr lang="en-US" sz="3200" dirty="0">
                <a:solidFill>
                  <a:schemeClr val="tx2"/>
                </a:solidFill>
                <a:latin typeface="+mn-lt"/>
                <a:cs typeface="Arial" panose="020B0604020202020204" pitchFamily="34" charset="0"/>
              </a:rPr>
              <a:t>Summary</a:t>
            </a:r>
          </a:p>
        </p:txBody>
      </p:sp>
      <p:sp>
        <p:nvSpPr>
          <p:cNvPr id="7" name="Content Placeholder 2"/>
          <p:cNvSpPr txBox="1">
            <a:spLocks/>
          </p:cNvSpPr>
          <p:nvPr/>
        </p:nvSpPr>
        <p:spPr bwMode="auto">
          <a:xfrm>
            <a:off x="1140902" y="1384183"/>
            <a:ext cx="9495013" cy="480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Clr>
                <a:srgbClr val="000000"/>
              </a:buClr>
              <a:buChar char="•"/>
              <a:defRPr sz="3200">
                <a:solidFill>
                  <a:srgbClr val="002B5E"/>
                </a:solidFill>
                <a:latin typeface="+mn-lt"/>
                <a:ea typeface="+mn-ea"/>
                <a:cs typeface="+mn-cs"/>
              </a:defRPr>
            </a:lvl1pPr>
            <a:lvl2pPr marL="742950" indent="-285750"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914400" algn="l" rtl="0" eaLnBrk="0" fontAlgn="base" hangingPunct="0">
              <a:spcBef>
                <a:spcPct val="20000"/>
              </a:spcBef>
              <a:spcAft>
                <a:spcPts val="1200"/>
              </a:spcAft>
              <a:buClr>
                <a:srgbClr val="000000"/>
              </a:buClr>
              <a:defRPr sz="2400">
                <a:solidFill>
                  <a:srgbClr val="002B5E"/>
                </a:solidFill>
                <a:latin typeface="+mn-lt"/>
                <a:ea typeface="+mn-ea"/>
              </a:defRPr>
            </a:lvl3pPr>
            <a:lvl4pPr marL="1371600" algn="l" rtl="0" eaLnBrk="0" fontAlgn="base" hangingPunct="0">
              <a:spcBef>
                <a:spcPct val="20000"/>
              </a:spcBef>
              <a:spcAft>
                <a:spcPts val="1200"/>
              </a:spcAft>
              <a:buClr>
                <a:srgbClr val="000000"/>
              </a:buClr>
              <a:defRPr sz="2000">
                <a:solidFill>
                  <a:srgbClr val="002B5E"/>
                </a:solidFill>
                <a:latin typeface="+mn-lt"/>
                <a:ea typeface="+mn-ea"/>
              </a:defRPr>
            </a:lvl4pPr>
            <a:lvl5pPr marL="2057400" indent="-228600"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600" indent="-228600" algn="l" rtl="0" fontAlgn="base">
              <a:spcBef>
                <a:spcPct val="20000"/>
              </a:spcBef>
              <a:spcAft>
                <a:spcPct val="0"/>
              </a:spcAft>
              <a:buChar char="»"/>
              <a:defRPr sz="2000">
                <a:solidFill>
                  <a:srgbClr val="003E7E"/>
                </a:solidFill>
                <a:latin typeface="+mn-lt"/>
                <a:ea typeface="+mn-ea"/>
              </a:defRPr>
            </a:lvl6pPr>
            <a:lvl7pPr marL="2971800" indent="-228600" algn="l" rtl="0" fontAlgn="base">
              <a:spcBef>
                <a:spcPct val="20000"/>
              </a:spcBef>
              <a:spcAft>
                <a:spcPct val="0"/>
              </a:spcAft>
              <a:buChar char="»"/>
              <a:defRPr sz="2000">
                <a:solidFill>
                  <a:srgbClr val="003E7E"/>
                </a:solidFill>
                <a:latin typeface="+mn-lt"/>
                <a:ea typeface="+mn-ea"/>
              </a:defRPr>
            </a:lvl7pPr>
            <a:lvl8pPr marL="3429000" indent="-228600" algn="l" rtl="0" fontAlgn="base">
              <a:spcBef>
                <a:spcPct val="20000"/>
              </a:spcBef>
              <a:spcAft>
                <a:spcPct val="0"/>
              </a:spcAft>
              <a:buChar char="»"/>
              <a:defRPr sz="2000">
                <a:solidFill>
                  <a:srgbClr val="003E7E"/>
                </a:solidFill>
                <a:latin typeface="+mn-lt"/>
                <a:ea typeface="+mn-ea"/>
              </a:defRPr>
            </a:lvl8pPr>
            <a:lvl9pPr marL="3886200" indent="-228600" algn="l" rtl="0" fontAlgn="base">
              <a:spcBef>
                <a:spcPct val="20000"/>
              </a:spcBef>
              <a:spcAft>
                <a:spcPct val="0"/>
              </a:spcAft>
              <a:buChar char="»"/>
              <a:defRPr sz="2000">
                <a:solidFill>
                  <a:srgbClr val="003E7E"/>
                </a:solidFill>
                <a:latin typeface="+mn-lt"/>
                <a:ea typeface="+mn-ea"/>
              </a:defRPr>
            </a:lvl9pPr>
          </a:lstStyle>
          <a:p>
            <a:r>
              <a:rPr lang="en-US" sz="2400" kern="0" dirty="0">
                <a:solidFill>
                  <a:schemeClr val="accent4"/>
                </a:solidFill>
              </a:rPr>
              <a:t>Preconception health education is a great way to understand your personal process for being prepared for pregnancy</a:t>
            </a:r>
          </a:p>
          <a:p>
            <a:r>
              <a:rPr lang="en-US" sz="2400" kern="0" dirty="0">
                <a:solidFill>
                  <a:schemeClr val="accent4"/>
                </a:solidFill>
              </a:rPr>
              <a:t>Preconception health education should be offered to people with disabilities at the earliest stages of considering parenting and pregnancy to help overcome systemic barriers to decision-making and healthcare as well as an absence of accurate and positive messages about disability, pregnancy, and parenting</a:t>
            </a:r>
          </a:p>
          <a:p>
            <a:r>
              <a:rPr lang="en-US" sz="2400" kern="0" dirty="0">
                <a:solidFill>
                  <a:schemeClr val="accent4"/>
                </a:solidFill>
              </a:rPr>
              <a:t>People with mobility disabilities need all the elements of preconception health, but some additional attention on physical function, mobility equipment, previous bowel, bladder, spine, and brain surgery and health.</a:t>
            </a:r>
          </a:p>
        </p:txBody>
      </p:sp>
    </p:spTree>
    <p:extLst>
      <p:ext uri="{BB962C8B-B14F-4D97-AF65-F5344CB8AC3E}">
        <p14:creationId xmlns:p14="http://schemas.microsoft.com/office/powerpoint/2010/main" val="112024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219" y="3064665"/>
            <a:ext cx="7929563" cy="728670"/>
          </a:xfrm>
        </p:spPr>
        <p:txBody>
          <a:bodyPr/>
          <a:lstStyle/>
          <a:p>
            <a:pPr algn="ctr"/>
            <a:r>
              <a:rPr lang="en-US" sz="3600" dirty="0">
                <a:solidFill>
                  <a:schemeClr val="tx2"/>
                </a:solidFill>
                <a:latin typeface="+mn-lt"/>
                <a:cs typeface="Arial" panose="020B0604020202020204" pitchFamily="34" charset="0"/>
              </a:rPr>
              <a:t>Questions?</a:t>
            </a:r>
          </a:p>
        </p:txBody>
      </p:sp>
    </p:spTree>
    <p:extLst>
      <p:ext uri="{BB962C8B-B14F-4D97-AF65-F5344CB8AC3E}">
        <p14:creationId xmlns:p14="http://schemas.microsoft.com/office/powerpoint/2010/main" val="374850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Learn more/contact us"/>
          <p:cNvSpPr txBox="1">
            <a:spLocks noGrp="1"/>
          </p:cNvSpPr>
          <p:nvPr>
            <p:ph type="title"/>
          </p:nvPr>
        </p:nvSpPr>
        <p:spPr>
          <a:xfrm>
            <a:off x="609599" y="67947"/>
            <a:ext cx="10972801" cy="1143001"/>
          </a:xfrm>
          <a:prstGeom prst="rect">
            <a:avLst/>
          </a:prstGeom>
        </p:spPr>
        <p:txBody>
          <a:bodyPr/>
          <a:lstStyle/>
          <a:p>
            <a:r>
              <a:t>Learn more/contact us</a:t>
            </a:r>
          </a:p>
        </p:txBody>
      </p:sp>
      <p:sp>
        <p:nvSpPr>
          <p:cNvPr id="384" name="Square">
            <a:extLst>
              <a:ext uri="{C183D7F6-B498-43B3-948B-1728B52AA6E4}">
                <adec:decorative xmlns:adec="http://schemas.microsoft.com/office/drawing/2017/decorative" val="1"/>
              </a:ext>
            </a:extLst>
          </p:cNvPr>
          <p:cNvSpPr/>
          <p:nvPr/>
        </p:nvSpPr>
        <p:spPr>
          <a:xfrm>
            <a:off x="897873" y="2911853"/>
            <a:ext cx="846818" cy="846818"/>
          </a:xfrm>
          <a:prstGeom prst="rect">
            <a:avLst/>
          </a:prstGeom>
          <a:solidFill>
            <a:srgbClr val="3C3C3C"/>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385" name="Square">
            <a:extLst>
              <a:ext uri="{C183D7F6-B498-43B3-948B-1728B52AA6E4}">
                <adec:decorative xmlns:adec="http://schemas.microsoft.com/office/drawing/2017/decorative" val="1"/>
              </a:ext>
            </a:extLst>
          </p:cNvPr>
          <p:cNvSpPr/>
          <p:nvPr/>
        </p:nvSpPr>
        <p:spPr>
          <a:xfrm>
            <a:off x="897873" y="3967695"/>
            <a:ext cx="846818" cy="846818"/>
          </a:xfrm>
          <a:prstGeom prst="rect">
            <a:avLst/>
          </a:prstGeom>
          <a:solidFill>
            <a:srgbClr val="3C3C3C"/>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386" name="Square">
            <a:extLst>
              <a:ext uri="{C183D7F6-B498-43B3-948B-1728B52AA6E4}">
                <adec:decorative xmlns:adec="http://schemas.microsoft.com/office/drawing/2017/decorative" val="1"/>
              </a:ext>
            </a:extLst>
          </p:cNvPr>
          <p:cNvSpPr/>
          <p:nvPr/>
        </p:nvSpPr>
        <p:spPr>
          <a:xfrm>
            <a:off x="897873" y="5023537"/>
            <a:ext cx="846818" cy="846818"/>
          </a:xfrm>
          <a:prstGeom prst="rect">
            <a:avLst/>
          </a:prstGeom>
          <a:solidFill>
            <a:srgbClr val="3C3C3C"/>
          </a:solidFill>
          <a:ln w="12700">
            <a:miter lim="400000"/>
          </a:ln>
        </p:spPr>
        <p:txBody>
          <a:bodyPr lIns="45718" tIns="45718" rIns="45718" bIns="45718" anchor="ctr"/>
          <a:lstStyle/>
          <a:p>
            <a:pPr marL="0" marR="0" lvl="0" indent="0" algn="l" defTabSz="457200" rtl="0" eaLnBrk="1" fontAlgn="auto" latinLnBrk="0" hangingPunct="0">
              <a:lnSpc>
                <a:spcPct val="100000"/>
              </a:lnSpc>
              <a:spcBef>
                <a:spcPts val="0"/>
              </a:spcBef>
              <a:spcAft>
                <a:spcPts val="0"/>
              </a:spcAft>
              <a:buClrTx/>
              <a:buSzTx/>
              <a:buFontTx/>
              <a:buNone/>
              <a:tabLst/>
              <a:defRPr>
                <a:latin typeface="+mn-lt"/>
                <a:ea typeface="+mn-ea"/>
                <a:cs typeface="+mn-cs"/>
                <a:sym typeface="Calibri"/>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026" name="Picture 2" descr="X logo">
            <a:extLst>
              <a:ext uri="{FF2B5EF4-FFF2-40B4-BE49-F238E27FC236}">
                <a16:creationId xmlns:a16="http://schemas.microsoft.com/office/drawing/2014/main" id="{D4A1BC3B-537B-4631-BF0C-E9089D7CAC14}"/>
              </a:ext>
              <a:ext uri="{C183D7F6-B498-43B3-948B-1728B52AA6E4}">
                <adec:decorative xmlns:adec="http://schemas.microsoft.com/office/drawing/2017/decorative" val="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8252" y="1864368"/>
            <a:ext cx="871467" cy="871467"/>
          </a:xfrm>
          <a:prstGeom prst="rect">
            <a:avLst/>
          </a:prstGeom>
          <a:noFill/>
          <a:extLst>
            <a:ext uri="{909E8E84-426E-40DD-AFC4-6F175D3DCCD1}">
              <a14:hiddenFill xmlns:a14="http://schemas.microsoft.com/office/drawing/2010/main">
                <a:solidFill>
                  <a:srgbClr val="FFFFFF"/>
                </a:solidFill>
              </a14:hiddenFill>
            </a:ext>
          </a:extLst>
        </p:spPr>
      </p:pic>
      <p:sp>
        <p:nvSpPr>
          <p:cNvPr id="396" name="Double-click to edit"/>
          <p:cNvSpPr txBox="1"/>
          <p:nvPr/>
        </p:nvSpPr>
        <p:spPr>
          <a:xfrm>
            <a:off x="2032442" y="1941400"/>
            <a:ext cx="7238556" cy="728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spcBef>
                <a:spcPts val="700"/>
              </a:spcBef>
              <a:defRPr sz="3200" b="1">
                <a:latin typeface="+mn-lt"/>
                <a:ea typeface="+mn-ea"/>
                <a:cs typeface="+mn-cs"/>
                <a:sym typeface="Calibri"/>
              </a:defRPr>
            </a:lvl1pPr>
          </a:lstStyle>
          <a:p>
            <a:pPr marL="0" marR="0" lvl="0" indent="0" algn="l" defTabSz="457200" rtl="0" eaLnBrk="1" fontAlgn="auto" latinLnBrk="0" hangingPunct="0">
              <a:lnSpc>
                <a:spcPct val="100000"/>
              </a:lnSpc>
              <a:spcBef>
                <a:spcPts val="700"/>
              </a:spcBef>
              <a:spcAft>
                <a:spcPts val="0"/>
              </a:spcAft>
              <a:buClrTx/>
              <a:buSzTx/>
              <a:buFontTx/>
              <a:buNone/>
              <a:tabLst/>
              <a:defRPr/>
            </a:pPr>
            <a:r>
              <a:rPr kumimoji="0" sz="3200" b="1" i="0" u="none" strike="noStrike" kern="0" cap="none" spc="0" normalizeH="0" baseline="0" noProof="0">
                <a:ln>
                  <a:noFill/>
                </a:ln>
                <a:solidFill>
                  <a:srgbClr val="000000"/>
                </a:solidFill>
                <a:effectLst/>
                <a:uLnTx/>
                <a:uFillTx/>
                <a:latin typeface="Calibri"/>
                <a:cs typeface="Calibri"/>
                <a:sym typeface="Calibri"/>
              </a:rPr>
              <a:t>@NatRCPD    @LurieInstitute</a:t>
            </a:r>
          </a:p>
        </p:txBody>
      </p:sp>
      <p:pic>
        <p:nvPicPr>
          <p:cNvPr id="388" name="3.png" descr="Facebook icon">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644" y="2903821"/>
            <a:ext cx="888279" cy="888280"/>
          </a:xfrm>
          <a:prstGeom prst="rect">
            <a:avLst/>
          </a:prstGeom>
          <a:ln w="12700">
            <a:miter lim="400000"/>
          </a:ln>
        </p:spPr>
      </p:pic>
      <p:sp>
        <p:nvSpPr>
          <p:cNvPr id="392" name="Double-click to edit"/>
          <p:cNvSpPr txBox="1"/>
          <p:nvPr/>
        </p:nvSpPr>
        <p:spPr>
          <a:xfrm>
            <a:off x="2032442" y="3008532"/>
            <a:ext cx="7238556" cy="728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spcBef>
                <a:spcPts val="700"/>
              </a:spcBef>
              <a:defRPr sz="3200" b="1">
                <a:latin typeface="+mn-lt"/>
                <a:ea typeface="+mn-ea"/>
                <a:cs typeface="+mn-cs"/>
                <a:sym typeface="Calibri"/>
              </a:defRPr>
            </a:lvl1pPr>
          </a:lstStyle>
          <a:p>
            <a:pPr marL="0" marR="0" lvl="0" indent="0" algn="l" defTabSz="457200" rtl="0" eaLnBrk="1" fontAlgn="auto" latinLnBrk="0" hangingPunct="0">
              <a:lnSpc>
                <a:spcPct val="100000"/>
              </a:lnSpc>
              <a:spcBef>
                <a:spcPts val="700"/>
              </a:spcBef>
              <a:spcAft>
                <a:spcPts val="0"/>
              </a:spcAft>
              <a:buClrTx/>
              <a:buSzTx/>
              <a:buFontTx/>
              <a:buNone/>
              <a:tabLst/>
              <a:defRPr/>
            </a:pPr>
            <a:r>
              <a:rPr kumimoji="0" sz="3200" b="1" i="0" u="none" strike="noStrike" kern="0" cap="none" spc="0" normalizeH="0" baseline="0" noProof="0">
                <a:ln>
                  <a:noFill/>
                </a:ln>
                <a:solidFill>
                  <a:srgbClr val="000000"/>
                </a:solidFill>
                <a:effectLst/>
                <a:uLnTx/>
                <a:uFillTx/>
                <a:latin typeface="Calibri"/>
                <a:cs typeface="Calibri"/>
                <a:sym typeface="Calibri"/>
              </a:rPr>
              <a:t>facebook.com/LurieInstitute</a:t>
            </a:r>
          </a:p>
        </p:txBody>
      </p:sp>
      <p:pic>
        <p:nvPicPr>
          <p:cNvPr id="390" name="6.png" descr="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89127" y="4075662"/>
            <a:ext cx="664312" cy="664312"/>
          </a:xfrm>
          <a:prstGeom prst="rect">
            <a:avLst/>
          </a:prstGeom>
          <a:ln w="12700">
            <a:miter lim="400000"/>
          </a:ln>
        </p:spPr>
      </p:pic>
      <p:sp>
        <p:nvSpPr>
          <p:cNvPr id="393" name="Double-click to edit"/>
          <p:cNvSpPr txBox="1"/>
          <p:nvPr/>
        </p:nvSpPr>
        <p:spPr>
          <a:xfrm>
            <a:off x="2032441" y="4075664"/>
            <a:ext cx="7238556" cy="728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spcBef>
                <a:spcPts val="700"/>
              </a:spcBef>
              <a:defRPr sz="3200" b="1">
                <a:latin typeface="+mn-lt"/>
                <a:ea typeface="+mn-ea"/>
                <a:cs typeface="+mn-cs"/>
                <a:sym typeface="Calibri"/>
              </a:defRPr>
            </a:lvl1pPr>
          </a:lstStyle>
          <a:p>
            <a:pPr marL="0" marR="0" lvl="0" indent="0" algn="l" defTabSz="457200" rtl="0" eaLnBrk="1" fontAlgn="auto" latinLnBrk="0" hangingPunct="0">
              <a:lnSpc>
                <a:spcPct val="100000"/>
              </a:lnSpc>
              <a:spcBef>
                <a:spcPts val="700"/>
              </a:spcBef>
              <a:spcAft>
                <a:spcPts val="0"/>
              </a:spcAft>
              <a:buClrTx/>
              <a:buSzTx/>
              <a:buFontTx/>
              <a:buNone/>
              <a:tabLst/>
              <a:defRPr/>
            </a:pPr>
            <a:r>
              <a:rPr kumimoji="0" sz="3200" b="1" i="0" u="none" strike="noStrike" kern="0" cap="none" spc="0" normalizeH="0" baseline="0" noProof="0">
                <a:ln>
                  <a:noFill/>
                </a:ln>
                <a:solidFill>
                  <a:srgbClr val="000000"/>
                </a:solidFill>
                <a:effectLst/>
                <a:uLnTx/>
                <a:uFillTx/>
                <a:latin typeface="Calibri"/>
                <a:cs typeface="Calibri"/>
                <a:sym typeface="Calibri"/>
              </a:rPr>
              <a:t>lurie.brandeis.edu</a:t>
            </a:r>
          </a:p>
        </p:txBody>
      </p:sp>
      <p:pic>
        <p:nvPicPr>
          <p:cNvPr id="391" name="7.png" descr="Email icon"/>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74809" y="4875445"/>
            <a:ext cx="718355" cy="1143002"/>
          </a:xfrm>
          <a:prstGeom prst="rect">
            <a:avLst/>
          </a:prstGeom>
          <a:ln w="12700">
            <a:miter lim="400000"/>
          </a:ln>
        </p:spPr>
      </p:pic>
      <p:sp>
        <p:nvSpPr>
          <p:cNvPr id="394" name="Double-click to edit"/>
          <p:cNvSpPr txBox="1"/>
          <p:nvPr/>
        </p:nvSpPr>
        <p:spPr>
          <a:xfrm>
            <a:off x="2032441" y="5170295"/>
            <a:ext cx="7238556" cy="728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spcBef>
                <a:spcPts val="700"/>
              </a:spcBef>
              <a:defRPr sz="3200" b="1">
                <a:latin typeface="+mn-lt"/>
                <a:ea typeface="+mn-ea"/>
                <a:cs typeface="+mn-cs"/>
                <a:sym typeface="Calibri"/>
              </a:defRPr>
            </a:lvl1pPr>
          </a:lstStyle>
          <a:p>
            <a:pPr marL="0" marR="0" lvl="0" indent="0" algn="l" defTabSz="457200" rtl="0" eaLnBrk="1" fontAlgn="auto" latinLnBrk="0" hangingPunct="0">
              <a:lnSpc>
                <a:spcPct val="100000"/>
              </a:lnSpc>
              <a:spcBef>
                <a:spcPts val="70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a:cs typeface="Calibri"/>
                <a:sym typeface="Calibri"/>
              </a:rPr>
              <a:t>nicolelomerson@brandeis.edu</a:t>
            </a:r>
            <a:endParaRPr kumimoji="0" sz="3200" b="1"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95" name="Untitled design copy 2.png" descr="Lurie Institute for Disability Policy logo"/>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2019" y="3958144"/>
            <a:ext cx="3828639" cy="3828640"/>
          </a:xfrm>
          <a:prstGeom prst="rect">
            <a:avLst/>
          </a:prstGeom>
          <a:ln w="12700">
            <a:miter lim="400000"/>
          </a:ln>
        </p:spPr>
      </p:pic>
      <p:pic>
        <p:nvPicPr>
          <p:cNvPr id="397" name="Untitled design.png" descr="The National Research Center for Parents with Disabilitie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3015" y="5397007"/>
            <a:ext cx="1052514" cy="105251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62" y="382075"/>
            <a:ext cx="10310931" cy="1325563"/>
          </a:xfrm>
        </p:spPr>
        <p:txBody>
          <a:bodyPr/>
          <a:lstStyle/>
          <a:p>
            <a:r>
              <a:rPr lang="en-US" sz="3200" dirty="0">
                <a:solidFill>
                  <a:schemeClr val="tx2"/>
                </a:solidFill>
                <a:latin typeface="+mn-lt"/>
                <a:cs typeface="Arial" panose="020B0604020202020204" pitchFamily="34" charset="0"/>
              </a:rPr>
              <a:t>Conflicts of interest (John Harris)</a:t>
            </a:r>
          </a:p>
        </p:txBody>
      </p:sp>
      <p:sp>
        <p:nvSpPr>
          <p:cNvPr id="6" name="Content Placeholder 2">
            <a:extLst>
              <a:ext uri="{FF2B5EF4-FFF2-40B4-BE49-F238E27FC236}">
                <a16:creationId xmlns:a16="http://schemas.microsoft.com/office/drawing/2014/main" id="{243B4CF3-65E4-4E85-B10D-04E0A80AC470}"/>
              </a:ext>
            </a:extLst>
          </p:cNvPr>
          <p:cNvSpPr txBox="1">
            <a:spLocks/>
          </p:cNvSpPr>
          <p:nvPr/>
        </p:nvSpPr>
        <p:spPr>
          <a:xfrm>
            <a:off x="1115737" y="1443789"/>
            <a:ext cx="10486401" cy="244940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Agency for Healthcare Research and Quality</a:t>
            </a:r>
          </a:p>
          <a:p>
            <a:r>
              <a:rPr lang="en-US" dirty="0"/>
              <a:t>National Institute on Disability, Independent Living, and Rehabilitation Research</a:t>
            </a:r>
          </a:p>
          <a:p>
            <a:r>
              <a:rPr lang="en-US" dirty="0"/>
              <a:t>National Institute of Child Health and Human Development</a:t>
            </a:r>
          </a:p>
          <a:p>
            <a:r>
              <a:rPr lang="en-US" dirty="0"/>
              <a:t>Pennsylvania Department of Health</a:t>
            </a:r>
          </a:p>
          <a:p>
            <a:r>
              <a:rPr lang="en-US" dirty="0"/>
              <a:t>Craig H. Neilsen Foundation</a:t>
            </a:r>
          </a:p>
          <a:p>
            <a:r>
              <a:rPr lang="en-US" dirty="0">
                <a:cs typeface="Arial" panose="020B0604020202020204" pitchFamily="34" charset="0"/>
              </a:rPr>
              <a:t>Novo Nordisk, paid participant in a virtual advisory board on women's health and obesity management</a:t>
            </a:r>
          </a:p>
          <a:p>
            <a:endParaRPr lang="en-US" dirty="0"/>
          </a:p>
        </p:txBody>
      </p:sp>
      <p:sp>
        <p:nvSpPr>
          <p:cNvPr id="3" name="Title 1">
            <a:extLst>
              <a:ext uri="{FF2B5EF4-FFF2-40B4-BE49-F238E27FC236}">
                <a16:creationId xmlns:a16="http://schemas.microsoft.com/office/drawing/2014/main" id="{2AF3E973-3282-84C5-2A63-ADF71ADDC444}"/>
              </a:ext>
            </a:extLst>
          </p:cNvPr>
          <p:cNvSpPr txBox="1">
            <a:spLocks/>
          </p:cNvSpPr>
          <p:nvPr/>
        </p:nvSpPr>
        <p:spPr>
          <a:xfrm>
            <a:off x="589861" y="5291826"/>
            <a:ext cx="10310931" cy="540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sz="3200" dirty="0">
                <a:solidFill>
                  <a:schemeClr val="tx2"/>
                </a:solidFill>
                <a:latin typeface="+mn-lt"/>
                <a:cs typeface="Arial" panose="020B0604020202020204" pitchFamily="34" charset="0"/>
              </a:rPr>
              <a:t>Conflicts of interest (Kieran O’Brien Kern)</a:t>
            </a:r>
          </a:p>
        </p:txBody>
      </p:sp>
      <p:sp>
        <p:nvSpPr>
          <p:cNvPr id="4" name="Content Placeholder 2">
            <a:extLst>
              <a:ext uri="{FF2B5EF4-FFF2-40B4-BE49-F238E27FC236}">
                <a16:creationId xmlns:a16="http://schemas.microsoft.com/office/drawing/2014/main" id="{4CF44355-21AF-40B1-7780-1A1EB414ED9F}"/>
              </a:ext>
            </a:extLst>
          </p:cNvPr>
          <p:cNvSpPr txBox="1">
            <a:spLocks/>
          </p:cNvSpPr>
          <p:nvPr/>
        </p:nvSpPr>
        <p:spPr>
          <a:xfrm>
            <a:off x="1115736" y="5967663"/>
            <a:ext cx="8985795" cy="24086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None</a:t>
            </a:r>
          </a:p>
        </p:txBody>
      </p:sp>
    </p:spTree>
    <p:extLst>
      <p:ext uri="{BB962C8B-B14F-4D97-AF65-F5344CB8AC3E}">
        <p14:creationId xmlns:p14="http://schemas.microsoft.com/office/powerpoint/2010/main" val="273318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F2FD-9D64-F32A-4F8C-695F0CA6A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1832F-C9EB-D02C-5CBC-3922CA6C9DF8}"/>
              </a:ext>
            </a:extLst>
          </p:cNvPr>
          <p:cNvSpPr>
            <a:spLocks noGrp="1"/>
          </p:cNvSpPr>
          <p:nvPr>
            <p:ph type="title"/>
          </p:nvPr>
        </p:nvSpPr>
        <p:spPr>
          <a:xfrm>
            <a:off x="0" y="3104790"/>
            <a:ext cx="7929563" cy="838200"/>
          </a:xfrm>
        </p:spPr>
        <p:txBody>
          <a:bodyPr/>
          <a:lstStyle/>
          <a:p>
            <a:pPr algn="ctr"/>
            <a:r>
              <a:rPr lang="en-US" sz="4800" dirty="0">
                <a:solidFill>
                  <a:schemeClr val="accent1"/>
                </a:solidFill>
                <a:latin typeface="+mn-lt"/>
                <a:cs typeface="Arial" panose="020B0604020202020204" pitchFamily="34" charset="0"/>
              </a:rPr>
              <a:t>Kieran’s Preconception, Pregnancy, and Parenting Story</a:t>
            </a:r>
          </a:p>
        </p:txBody>
      </p:sp>
      <p:pic>
        <p:nvPicPr>
          <p:cNvPr id="4" name="Picture 3" descr="Photo of Kieran O'Brien Kern">
            <a:extLst>
              <a:ext uri="{FF2B5EF4-FFF2-40B4-BE49-F238E27FC236}">
                <a16:creationId xmlns:a16="http://schemas.microsoft.com/office/drawing/2014/main" id="{45703BFD-1E2E-4E98-934A-152641D91C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9949" y="804332"/>
            <a:ext cx="3588753" cy="5393267"/>
          </a:xfrm>
          <a:prstGeom prst="rect">
            <a:avLst/>
          </a:prstGeom>
        </p:spPr>
      </p:pic>
    </p:spTree>
    <p:extLst>
      <p:ext uri="{BB962C8B-B14F-4D97-AF65-F5344CB8AC3E}">
        <p14:creationId xmlns:p14="http://schemas.microsoft.com/office/powerpoint/2010/main" val="242374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AD31AF-E53F-96BE-81E4-D8E827E77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93B0C-0E10-D044-340C-464808DA8DAE}"/>
              </a:ext>
            </a:extLst>
          </p:cNvPr>
          <p:cNvSpPr>
            <a:spLocks noGrp="1"/>
          </p:cNvSpPr>
          <p:nvPr>
            <p:ph type="title"/>
          </p:nvPr>
        </p:nvSpPr>
        <p:spPr>
          <a:xfrm>
            <a:off x="2131219" y="3009900"/>
            <a:ext cx="7929563" cy="838200"/>
          </a:xfrm>
        </p:spPr>
        <p:txBody>
          <a:bodyPr/>
          <a:lstStyle/>
          <a:p>
            <a:pPr algn="ctr"/>
            <a:r>
              <a:rPr lang="en-US" sz="8000" b="1" dirty="0">
                <a:solidFill>
                  <a:schemeClr val="accent1"/>
                </a:solidFill>
                <a:latin typeface="+mn-lt"/>
                <a:cs typeface="Arial" panose="020B0604020202020204" pitchFamily="34" charset="0"/>
              </a:rPr>
              <a:t>Switch Zoom from sharing slide show to show Kieran’s video</a:t>
            </a:r>
          </a:p>
        </p:txBody>
      </p:sp>
    </p:spTree>
    <p:extLst>
      <p:ext uri="{BB962C8B-B14F-4D97-AF65-F5344CB8AC3E}">
        <p14:creationId xmlns:p14="http://schemas.microsoft.com/office/powerpoint/2010/main" val="2239466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62" y="382075"/>
            <a:ext cx="10310931" cy="1325563"/>
          </a:xfrm>
        </p:spPr>
        <p:txBody>
          <a:bodyPr/>
          <a:lstStyle/>
          <a:p>
            <a:r>
              <a:rPr lang="en-US" sz="3200" dirty="0">
                <a:solidFill>
                  <a:schemeClr val="tx2"/>
                </a:solidFill>
                <a:latin typeface="+mn-lt"/>
                <a:cs typeface="Arial" panose="020B0604020202020204" pitchFamily="34" charset="0"/>
              </a:rPr>
              <a:t>Acknowledgements and Colleagues</a:t>
            </a:r>
          </a:p>
        </p:txBody>
      </p:sp>
      <p:sp>
        <p:nvSpPr>
          <p:cNvPr id="3" name="Content Placeholder 2"/>
          <p:cNvSpPr>
            <a:spLocks noGrp="1"/>
          </p:cNvSpPr>
          <p:nvPr>
            <p:ph idx="1"/>
          </p:nvPr>
        </p:nvSpPr>
        <p:spPr>
          <a:xfrm>
            <a:off x="463011" y="1914676"/>
            <a:ext cx="5506127" cy="1711810"/>
          </a:xfrm>
        </p:spPr>
        <p:txBody>
          <a:bodyPr/>
          <a:lstStyle/>
          <a:p>
            <a:r>
              <a:rPr lang="en-US" sz="2400" dirty="0">
                <a:cs typeface="Arial" panose="020B0604020202020204" pitchFamily="34" charset="0"/>
              </a:rPr>
              <a:t>Sandra Welner MD (1959-2001)</a:t>
            </a:r>
          </a:p>
          <a:p>
            <a:r>
              <a:rPr lang="en-US" sz="2400" dirty="0">
                <a:cs typeface="Arial" panose="020B0604020202020204" pitchFamily="34" charset="0"/>
              </a:rPr>
              <a:t>Stephen Corey MD (retired)</a:t>
            </a:r>
          </a:p>
          <a:p>
            <a:r>
              <a:rPr lang="en-US" sz="2400" dirty="0">
                <a:cs typeface="Arial" panose="020B0604020202020204" pitchFamily="34" charset="0"/>
              </a:rPr>
              <a:t>Peter Bulova MD</a:t>
            </a:r>
          </a:p>
          <a:p>
            <a:r>
              <a:rPr lang="en-US" sz="2400" dirty="0">
                <a:cs typeface="Arial" panose="020B0604020202020204" pitchFamily="34" charset="0"/>
              </a:rPr>
              <a:t>Julie McKechnie CNM</a:t>
            </a:r>
          </a:p>
          <a:p>
            <a:r>
              <a:rPr lang="en-US" sz="2400" dirty="0">
                <a:cs typeface="Arial" panose="020B0604020202020204" pitchFamily="34" charset="0"/>
              </a:rPr>
              <a:t>Jennifer Stephens RN</a:t>
            </a:r>
          </a:p>
        </p:txBody>
      </p:sp>
      <p:pic>
        <p:nvPicPr>
          <p:cNvPr id="6" name="Picture 5" descr="Photo of Sandra Welner MD">
            <a:extLst>
              <a:ext uri="{FF2B5EF4-FFF2-40B4-BE49-F238E27FC236}">
                <a16:creationId xmlns:a16="http://schemas.microsoft.com/office/drawing/2014/main" id="{7DC65960-28F7-47DB-9B96-D3394FA04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381" y="4522890"/>
            <a:ext cx="1472308" cy="1963077"/>
          </a:xfrm>
          <a:prstGeom prst="rect">
            <a:avLst/>
          </a:prstGeom>
        </p:spPr>
      </p:pic>
      <p:pic>
        <p:nvPicPr>
          <p:cNvPr id="9" name="Picture 8" descr="Photo of Stephen Corey MD"/>
          <p:cNvPicPr>
            <a:picLocks noChangeAspect="1"/>
          </p:cNvPicPr>
          <p:nvPr/>
        </p:nvPicPr>
        <p:blipFill>
          <a:blip r:embed="rId4"/>
          <a:stretch>
            <a:fillRect/>
          </a:stretch>
        </p:blipFill>
        <p:spPr>
          <a:xfrm>
            <a:off x="2213182" y="4527251"/>
            <a:ext cx="1406147" cy="1966639"/>
          </a:xfrm>
          <a:prstGeom prst="rect">
            <a:avLst/>
          </a:prstGeom>
        </p:spPr>
      </p:pic>
      <p:pic>
        <p:nvPicPr>
          <p:cNvPr id="1026" name="Picture 2" descr="Photo of Julie McKechnie">
            <a:extLst>
              <a:ext uri="{FF2B5EF4-FFF2-40B4-BE49-F238E27FC236}">
                <a16:creationId xmlns:a16="http://schemas.microsoft.com/office/drawing/2014/main" id="{6E96C8E8-6C33-4965-A0FA-E345F196AB6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34822" y="4511046"/>
            <a:ext cx="1406147" cy="19478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hoto of Jennifer Stephens RN">
            <a:extLst>
              <a:ext uri="{FF2B5EF4-FFF2-40B4-BE49-F238E27FC236}">
                <a16:creationId xmlns:a16="http://schemas.microsoft.com/office/drawing/2014/main" id="{7BCECEF3-4FA4-9D50-40CF-FA13C68D65A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43581" y="4511046"/>
            <a:ext cx="1261274" cy="1947801"/>
          </a:xfrm>
          <a:prstGeom prst="rect">
            <a:avLst/>
          </a:prstGeom>
        </p:spPr>
      </p:pic>
      <p:pic>
        <p:nvPicPr>
          <p:cNvPr id="11" name="Content Placeholder 3" descr="A photo of a plaque that reads The comprehensive Healthcare Center for Women with Physical Disabilities dedicates its work in memory of Sandra Welner, M.D., an accomplished physician, teacher, author, inventor, and advocate, who selflessly helped to make accessibility of creating this barrier-free center a reality. Magee embraces her vision of providing health care to women with disabilities in a comprehensive and dignified way.">
            <a:extLst>
              <a:ext uri="{FF2B5EF4-FFF2-40B4-BE49-F238E27FC236}">
                <a16:creationId xmlns:a16="http://schemas.microsoft.com/office/drawing/2014/main" id="{4BD2E92F-5CA0-4519-9701-21D4A6284C2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271562" y="534670"/>
            <a:ext cx="2873381" cy="1711811"/>
          </a:xfrm>
          <a:prstGeom prst="rect">
            <a:avLst/>
          </a:prstGeom>
        </p:spPr>
      </p:pic>
      <p:grpSp>
        <p:nvGrpSpPr>
          <p:cNvPr id="21" name="Group 20" descr="UPMC Magee-Womens Hospital, Center for Women with disabilities.">
            <a:extLst>
              <a:ext uri="{FF2B5EF4-FFF2-40B4-BE49-F238E27FC236}">
                <a16:creationId xmlns:a16="http://schemas.microsoft.com/office/drawing/2014/main" id="{770A3A5F-5D8F-3B7A-B8CF-367710442CB9}"/>
              </a:ext>
            </a:extLst>
          </p:cNvPr>
          <p:cNvGrpSpPr/>
          <p:nvPr/>
        </p:nvGrpSpPr>
        <p:grpSpPr>
          <a:xfrm>
            <a:off x="4912462" y="1504078"/>
            <a:ext cx="5208834" cy="2928172"/>
            <a:chOff x="8295391" y="4662099"/>
            <a:chExt cx="3598601" cy="2022971"/>
          </a:xfrm>
        </p:grpSpPr>
        <p:pic>
          <p:nvPicPr>
            <p:cNvPr id="22" name="Content Placeholder 5">
              <a:extLst>
                <a:ext uri="{FF2B5EF4-FFF2-40B4-BE49-F238E27FC236}">
                  <a16:creationId xmlns:a16="http://schemas.microsoft.com/office/drawing/2014/main" id="{0EE69CF6-9AA2-C159-CB0D-4ADC0E2A9B4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95391" y="5019193"/>
              <a:ext cx="3598601" cy="1665877"/>
            </a:xfrm>
            <a:prstGeom prst="rect">
              <a:avLst/>
            </a:prstGeom>
          </p:spPr>
        </p:pic>
        <p:pic>
          <p:nvPicPr>
            <p:cNvPr id="23" name="Content Placeholder 8">
              <a:extLst>
                <a:ext uri="{FF2B5EF4-FFF2-40B4-BE49-F238E27FC236}">
                  <a16:creationId xmlns:a16="http://schemas.microsoft.com/office/drawing/2014/main" id="{430585A6-6962-38EC-B6C2-A50825B2B62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95391" y="4662099"/>
              <a:ext cx="3598601" cy="399820"/>
            </a:xfrm>
            <a:prstGeom prst="rect">
              <a:avLst/>
            </a:prstGeom>
          </p:spPr>
        </p:pic>
      </p:grpSp>
      <p:pic>
        <p:nvPicPr>
          <p:cNvPr id="12" name="Picture 11" descr="A group of healthcare workers posing next to the plaque of Sandra Welner.">
            <a:extLst>
              <a:ext uri="{FF2B5EF4-FFF2-40B4-BE49-F238E27FC236}">
                <a16:creationId xmlns:a16="http://schemas.microsoft.com/office/drawing/2014/main" id="{48F605AC-756D-4CE0-BBAD-4F1EA07051A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0800000">
            <a:off x="7894691" y="4767533"/>
            <a:ext cx="4297309" cy="2090468"/>
          </a:xfrm>
          <a:prstGeom prst="rect">
            <a:avLst/>
          </a:prstGeom>
        </p:spPr>
      </p:pic>
      <p:pic>
        <p:nvPicPr>
          <p:cNvPr id="5" name="Picture 4" descr="Picture of a book titled Welner's guide to the care of women with disabilities. By Sandra L. Welner &amp; Florence Haseltine.">
            <a:extLst>
              <a:ext uri="{FF2B5EF4-FFF2-40B4-BE49-F238E27FC236}">
                <a16:creationId xmlns:a16="http://schemas.microsoft.com/office/drawing/2014/main" id="{C50B9ACF-306E-4663-8985-4BF2F4EE28A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5400000">
            <a:off x="10173283" y="3119216"/>
            <a:ext cx="2140419" cy="1720290"/>
          </a:xfrm>
          <a:prstGeom prst="rect">
            <a:avLst/>
          </a:prstGeom>
        </p:spPr>
      </p:pic>
      <p:pic>
        <p:nvPicPr>
          <p:cNvPr id="10" name="Picture 9">
            <a:extLst>
              <a:ext uri="{FF2B5EF4-FFF2-40B4-BE49-F238E27FC236}">
                <a16:creationId xmlns:a16="http://schemas.microsoft.com/office/drawing/2014/main" id="{E899053C-1FFB-4890-913D-6848ED838907}"/>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32413" y="6310096"/>
            <a:ext cx="1871225" cy="420792"/>
          </a:xfrm>
          <a:prstGeom prst="rect">
            <a:avLst/>
          </a:prstGeom>
        </p:spPr>
      </p:pic>
    </p:spTree>
    <p:extLst>
      <p:ext uri="{BB962C8B-B14F-4D97-AF65-F5344CB8AC3E}">
        <p14:creationId xmlns:p14="http://schemas.microsoft.com/office/powerpoint/2010/main" val="3371434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3BE1-898B-B1C2-4D8A-C2741D48A129}"/>
              </a:ext>
            </a:extLst>
          </p:cNvPr>
          <p:cNvSpPr>
            <a:spLocks noGrp="1"/>
          </p:cNvSpPr>
          <p:nvPr>
            <p:ph type="title"/>
          </p:nvPr>
        </p:nvSpPr>
        <p:spPr>
          <a:xfrm>
            <a:off x="716082" y="386667"/>
            <a:ext cx="10310931" cy="1325563"/>
          </a:xfrm>
        </p:spPr>
        <p:txBody>
          <a:bodyPr/>
          <a:lstStyle/>
          <a:p>
            <a:r>
              <a:rPr lang="en-US" sz="3200" dirty="0">
                <a:solidFill>
                  <a:schemeClr val="tx2"/>
                </a:solidFill>
                <a:latin typeface="+mn-lt"/>
                <a:cs typeface="Arial" panose="020B0604020202020204" pitchFamily="34" charset="0"/>
              </a:rPr>
              <a:t>Acknowledgements and Colleagues</a:t>
            </a:r>
          </a:p>
        </p:txBody>
      </p:sp>
      <p:pic>
        <p:nvPicPr>
          <p:cNvPr id="4" name="Picture 3" descr="National Center for Disability &amp; Pregnancy Research logo">
            <a:extLst>
              <a:ext uri="{FF2B5EF4-FFF2-40B4-BE49-F238E27FC236}">
                <a16:creationId xmlns:a16="http://schemas.microsoft.com/office/drawing/2014/main" id="{B35F7536-5CB5-4760-99AE-27731C18B6E1}"/>
              </a:ext>
            </a:extLst>
          </p:cNvPr>
          <p:cNvPicPr>
            <a:picLocks noChangeAspect="1"/>
          </p:cNvPicPr>
          <p:nvPr/>
        </p:nvPicPr>
        <p:blipFill>
          <a:blip r:embed="rId2"/>
          <a:stretch>
            <a:fillRect/>
          </a:stretch>
        </p:blipFill>
        <p:spPr>
          <a:xfrm>
            <a:off x="1941463" y="1168565"/>
            <a:ext cx="7860170" cy="2941113"/>
          </a:xfrm>
          <a:prstGeom prst="rect">
            <a:avLst/>
          </a:prstGeom>
        </p:spPr>
      </p:pic>
      <p:pic>
        <p:nvPicPr>
          <p:cNvPr id="8" name="Picture 7" descr="Oregon Health &amp; Science University logo">
            <a:extLst>
              <a:ext uri="{FF2B5EF4-FFF2-40B4-BE49-F238E27FC236}">
                <a16:creationId xmlns:a16="http://schemas.microsoft.com/office/drawing/2014/main" id="{0B0DADD7-4681-4458-9DE9-75A00E0319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36" y="4073026"/>
            <a:ext cx="3356471" cy="797827"/>
          </a:xfrm>
          <a:prstGeom prst="rect">
            <a:avLst/>
          </a:prstGeom>
        </p:spPr>
      </p:pic>
      <p:pic>
        <p:nvPicPr>
          <p:cNvPr id="7" name="Picture 6" descr="Lurie Institute for Disability Policy logo">
            <a:extLst>
              <a:ext uri="{FF2B5EF4-FFF2-40B4-BE49-F238E27FC236}">
                <a16:creationId xmlns:a16="http://schemas.microsoft.com/office/drawing/2014/main" id="{857871CF-9F50-4306-9E7C-961D8688BC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6973" y="4138709"/>
            <a:ext cx="4629150" cy="1299584"/>
          </a:xfrm>
          <a:prstGeom prst="rect">
            <a:avLst/>
          </a:prstGeom>
        </p:spPr>
      </p:pic>
      <p:pic>
        <p:nvPicPr>
          <p:cNvPr id="5" name="Picture 4" descr="Magee-Womens Research Institute logo">
            <a:extLst>
              <a:ext uri="{FF2B5EF4-FFF2-40B4-BE49-F238E27FC236}">
                <a16:creationId xmlns:a16="http://schemas.microsoft.com/office/drawing/2014/main" id="{876CFB1F-C104-4E6F-A46E-38D7A28FF5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2489" y="4184905"/>
            <a:ext cx="3547863" cy="797826"/>
          </a:xfrm>
          <a:prstGeom prst="rect">
            <a:avLst/>
          </a:prstGeom>
        </p:spPr>
      </p:pic>
      <p:pic>
        <p:nvPicPr>
          <p:cNvPr id="1026" name="Picture 2" descr="University of Michigan logo">
            <a:extLst>
              <a:ext uri="{FF2B5EF4-FFF2-40B4-BE49-F238E27FC236}">
                <a16:creationId xmlns:a16="http://schemas.microsoft.com/office/drawing/2014/main" id="{989EDEFE-886E-4859-9CE4-857AFEA94D0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1792" y="4982731"/>
            <a:ext cx="1338019" cy="1488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incinnati Children's logo">
            <a:extLst>
              <a:ext uri="{FF2B5EF4-FFF2-40B4-BE49-F238E27FC236}">
                <a16:creationId xmlns:a16="http://schemas.microsoft.com/office/drawing/2014/main" id="{F2393371-451C-4F39-A633-C0540A76189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12495" y="5076517"/>
            <a:ext cx="2912814" cy="1330213"/>
          </a:xfrm>
          <a:prstGeom prst="rect">
            <a:avLst/>
          </a:prstGeom>
        </p:spPr>
      </p:pic>
      <p:pic>
        <p:nvPicPr>
          <p:cNvPr id="10" name="Picture 9" descr="University of Minnesota logo">
            <a:extLst>
              <a:ext uri="{FF2B5EF4-FFF2-40B4-BE49-F238E27FC236}">
                <a16:creationId xmlns:a16="http://schemas.microsoft.com/office/drawing/2014/main" id="{85BD8215-CCD2-490E-8381-28D82C867D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56346" y="5741623"/>
            <a:ext cx="3698741" cy="948989"/>
          </a:xfrm>
          <a:prstGeom prst="rect">
            <a:avLst/>
          </a:prstGeom>
        </p:spPr>
      </p:pic>
      <p:pic>
        <p:nvPicPr>
          <p:cNvPr id="1028" name="Picture 4" descr="University of Toronto logo">
            <a:extLst>
              <a:ext uri="{FF2B5EF4-FFF2-40B4-BE49-F238E27FC236}">
                <a16:creationId xmlns:a16="http://schemas.microsoft.com/office/drawing/2014/main" id="{2C2A91F2-56C5-4453-9497-B6B9A9A4081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65962" y="4633760"/>
            <a:ext cx="3587828" cy="239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9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219" y="3009900"/>
            <a:ext cx="7929563" cy="838200"/>
          </a:xfrm>
        </p:spPr>
        <p:txBody>
          <a:bodyPr/>
          <a:lstStyle/>
          <a:p>
            <a:r>
              <a:rPr lang="en-US" sz="3600" dirty="0">
                <a:solidFill>
                  <a:schemeClr val="accent1"/>
                </a:solidFill>
                <a:latin typeface="+mn-lt"/>
                <a:cs typeface="Arial" panose="020B0604020202020204" pitchFamily="34" charset="0"/>
              </a:rPr>
              <a:t>What are the problems for people with mobility disability before and during pregnancy outcomes? </a:t>
            </a:r>
            <a:br>
              <a:rPr lang="en-US" sz="3600" dirty="0">
                <a:solidFill>
                  <a:schemeClr val="accent1"/>
                </a:solidFill>
                <a:latin typeface="+mn-lt"/>
                <a:cs typeface="Arial" panose="020B0604020202020204" pitchFamily="34" charset="0"/>
              </a:rPr>
            </a:br>
            <a:br>
              <a:rPr lang="en-US" sz="3600" dirty="0">
                <a:solidFill>
                  <a:schemeClr val="accent1"/>
                </a:solidFill>
                <a:latin typeface="+mn-lt"/>
                <a:cs typeface="Arial" panose="020B0604020202020204" pitchFamily="34" charset="0"/>
              </a:rPr>
            </a:br>
            <a:r>
              <a:rPr lang="en-US" sz="3600" dirty="0">
                <a:solidFill>
                  <a:schemeClr val="accent1"/>
                </a:solidFill>
                <a:latin typeface="+mn-lt"/>
                <a:cs typeface="Arial" panose="020B0604020202020204" pitchFamily="34" charset="0"/>
              </a:rPr>
              <a:t>How can preconception education improve health and pregnancy outcomes?</a:t>
            </a:r>
          </a:p>
        </p:txBody>
      </p:sp>
    </p:spTree>
    <p:extLst>
      <p:ext uri="{BB962C8B-B14F-4D97-AF65-F5344CB8AC3E}">
        <p14:creationId xmlns:p14="http://schemas.microsoft.com/office/powerpoint/2010/main" val="1622139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30343A"/>
      </a:dk2>
      <a:lt2>
        <a:srgbClr val="FFFFFF"/>
      </a:lt2>
      <a:accent1>
        <a:srgbClr val="75246E"/>
      </a:accent1>
      <a:accent2>
        <a:srgbClr val="A3224E"/>
      </a:accent2>
      <a:accent3>
        <a:srgbClr val="B286BB"/>
      </a:accent3>
      <a:accent4>
        <a:srgbClr val="596770"/>
      </a:accent4>
      <a:accent5>
        <a:srgbClr val="441640"/>
      </a:accent5>
      <a:accent6>
        <a:srgbClr val="661530"/>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1.19 MWRI PowerPoint Master Template.pptx" id="{F60EFB60-C71C-864D-B702-7F9282016835}" vid="{A0531219-2965-134F-8D73-AD6757816C70}"/>
    </a:ext>
  </a:extLst>
</a:theme>
</file>

<file path=ppt/theme/theme2.xml><?xml version="1.0" encoding="utf-8"?>
<a:theme xmlns:a="http://schemas.openxmlformats.org/drawingml/2006/main" name="1_Office Theme">
  <a:themeElements>
    <a:clrScheme name="Custom 3">
      <a:dk1>
        <a:srgbClr val="000000"/>
      </a:dk1>
      <a:lt1>
        <a:srgbClr val="FFFFFF"/>
      </a:lt1>
      <a:dk2>
        <a:srgbClr val="A7A7A7"/>
      </a:dk2>
      <a:lt2>
        <a:srgbClr val="535353"/>
      </a:lt2>
      <a:accent1>
        <a:srgbClr val="04347C"/>
      </a:accent1>
      <a:accent2>
        <a:srgbClr val="84348C"/>
      </a:accent2>
      <a:accent3>
        <a:srgbClr val="DBC1F1"/>
      </a:accent3>
      <a:accent4>
        <a:srgbClr val="E0E0E0"/>
      </a:accent4>
      <a:accent5>
        <a:srgbClr val="AFD1D4"/>
      </a:accent5>
      <a:accent6>
        <a:srgbClr val="D6DA34"/>
      </a:accent6>
      <a:hlink>
        <a:srgbClr val="3C3C3C"/>
      </a:hlink>
      <a:folHlink>
        <a:srgbClr val="8C8C8C"/>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gnancy Center Presentation Template PWPT" id="{E63584D6-1363-4D97-9994-2E6DDF96F44B}" vid="{445C4B72-355C-4096-B7EF-4AA1BFCFB15A}"/>
    </a:ext>
  </a:ext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3D3D3D"/>
      </a:dk2>
      <a:lt2>
        <a:srgbClr val="EBEBEB"/>
      </a:lt2>
      <a:accent1>
        <a:srgbClr val="04347C"/>
      </a:accent1>
      <a:accent2>
        <a:srgbClr val="AFD1D4"/>
      </a:accent2>
      <a:accent3>
        <a:srgbClr val="84348C"/>
      </a:accent3>
      <a:accent4>
        <a:srgbClr val="DBC1F1"/>
      </a:accent4>
      <a:accent5>
        <a:srgbClr val="E0E0E0"/>
      </a:accent5>
      <a:accent6>
        <a:srgbClr val="2C5C4C"/>
      </a:accent6>
      <a:hlink>
        <a:srgbClr val="828282"/>
      </a:hlink>
      <a:folHlink>
        <a:srgbClr val="A5A5A5"/>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B330A2AACB94478B4CC2F39002A861" ma:contentTypeVersion="15" ma:contentTypeDescription="Create a new document." ma:contentTypeScope="" ma:versionID="f1e2adbdd421dac1614c599b0de5f4e0">
  <xsd:schema xmlns:xsd="http://www.w3.org/2001/XMLSchema" xmlns:xs="http://www.w3.org/2001/XMLSchema" xmlns:p="http://schemas.microsoft.com/office/2006/metadata/properties" xmlns:ns1="http://schemas.microsoft.com/sharepoint/v3" xmlns:ns3="ba28866e-f5dd-4244-9a9f-5ea6ca469195" xmlns:ns4="1c19515c-c7c5-4d54-a7fa-846a4eb38078" targetNamespace="http://schemas.microsoft.com/office/2006/metadata/properties" ma:root="true" ma:fieldsID="7ee0558c7fe1526487198a3f6e226e4d" ns1:_="" ns3:_="" ns4:_="">
    <xsd:import namespace="http://schemas.microsoft.com/sharepoint/v3"/>
    <xsd:import namespace="ba28866e-f5dd-4244-9a9f-5ea6ca469195"/>
    <xsd:import namespace="1c19515c-c7c5-4d54-a7fa-846a4eb380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8866e-f5dd-4244-9a9f-5ea6ca4691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19515c-c7c5-4d54-a7fa-846a4eb3807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6D7D017-A525-4C56-A4AA-84D4E0ACD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28866e-f5dd-4244-9a9f-5ea6ca469195"/>
    <ds:schemaRef ds:uri="1c19515c-c7c5-4d54-a7fa-846a4eb38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981F-1E11-4743-A5F9-52CF78A96A60}">
  <ds:schemaRefs>
    <ds:schemaRef ds:uri="http://schemas.microsoft.com/sharepoint/v3/contenttype/forms"/>
  </ds:schemaRefs>
</ds:datastoreItem>
</file>

<file path=customXml/itemProps3.xml><?xml version="1.0" encoding="utf-8"?>
<ds:datastoreItem xmlns:ds="http://schemas.openxmlformats.org/officeDocument/2006/customXml" ds:itemID="{B4FEBF34-53FF-4815-BD4B-7D892BAF65C2}">
  <ds:schemaRef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1c19515c-c7c5-4d54-a7fa-846a4eb38078"/>
    <ds:schemaRef ds:uri="http://purl.org/dc/terms/"/>
    <ds:schemaRef ds:uri="http://schemas.microsoft.com/office/2006/documentManagement/types"/>
    <ds:schemaRef ds:uri="http://schemas.microsoft.com/office/infopath/2007/PartnerControls"/>
    <ds:schemaRef ds:uri="ba28866e-f5dd-4244-9a9f-5ea6ca46919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9753</TotalTime>
  <Words>3141</Words>
  <Application>Microsoft Office PowerPoint</Application>
  <PresentationFormat>Widescreen</PresentationFormat>
  <Paragraphs>276</Paragraphs>
  <Slides>32</Slides>
  <Notes>3</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var(--fonts-poppins)</vt:lpstr>
      <vt:lpstr>Arial</vt:lpstr>
      <vt:lpstr>Arial Narrow</vt:lpstr>
      <vt:lpstr>Calibri</vt:lpstr>
      <vt:lpstr>Corbel</vt:lpstr>
      <vt:lpstr>Roboto</vt:lpstr>
      <vt:lpstr>Wingdings</vt:lpstr>
      <vt:lpstr>Office Theme</vt:lpstr>
      <vt:lpstr>1_Office Theme</vt:lpstr>
      <vt:lpstr>2_Office Theme</vt:lpstr>
      <vt:lpstr>Accessibility and Health Starts Before Pregnancy: Tailored Preconception Education with People with Mobility Disabilities</vt:lpstr>
      <vt:lpstr>Interpretation and captioning</vt:lpstr>
      <vt:lpstr>Funding</vt:lpstr>
      <vt:lpstr>Conflicts of interest (John Harris)</vt:lpstr>
      <vt:lpstr>Kieran’s Preconception, Pregnancy, and Parenting Story</vt:lpstr>
      <vt:lpstr>Switch Zoom from sharing slide show to show Kieran’s video</vt:lpstr>
      <vt:lpstr>Acknowledgements and Colleagues</vt:lpstr>
      <vt:lpstr>Acknowledgements and Colleagues</vt:lpstr>
      <vt:lpstr>What are the problems for people with mobility disability before and during pregnancy outcomes?   How can preconception education improve health and pregnancy outcomes?</vt:lpstr>
      <vt:lpstr>How significant are the health and system issues related to pregnancy and disability?</vt:lpstr>
      <vt:lpstr>How significant are the health and system issues related to pregnancy and disability?</vt:lpstr>
      <vt:lpstr>How significant are the health and system issues related to pregnancy and disability?</vt:lpstr>
      <vt:lpstr>How significant are the health and system issues related to pregnancy and disability?</vt:lpstr>
      <vt:lpstr>How significant are the health and system issues related to pregnancy and disability?</vt:lpstr>
      <vt:lpstr>General Preconception or Prepregnancy Visit</vt:lpstr>
      <vt:lpstr>Designing and Testing a Tailored Preconception Health Educational Intervention for Women with Mobility Disability</vt:lpstr>
      <vt:lpstr>Preconception Education Curriculum Development</vt:lpstr>
      <vt:lpstr>Preconception Education Curriculum Development</vt:lpstr>
      <vt:lpstr>Round 1 domains</vt:lpstr>
      <vt:lpstr>Tailored Preconception Educational Topics</vt:lpstr>
      <vt:lpstr>Testing a tailored preconception education</vt:lpstr>
      <vt:lpstr>Testing a tailored preconception education</vt:lpstr>
      <vt:lpstr>Testing a tailored preconception education</vt:lpstr>
      <vt:lpstr>General Preconception or Prepregnancy Visit</vt:lpstr>
      <vt:lpstr>General Preconception or Prepregnancy Visit</vt:lpstr>
      <vt:lpstr>General Preconception or Prepregnancy Visit</vt:lpstr>
      <vt:lpstr>Disability-Specific Preconception or Prepregnancy Visit</vt:lpstr>
      <vt:lpstr>General Preconception or Prepregnancy Visit</vt:lpstr>
      <vt:lpstr>General Preconception or Prepregnancy Visit</vt:lpstr>
      <vt:lpstr>Summary</vt:lpstr>
      <vt:lpstr>Questions?</vt:lpstr>
      <vt:lpstr>Learn more/contact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Stabnau</dc:creator>
  <cp:lastModifiedBy>Ryan Suh</cp:lastModifiedBy>
  <cp:revision>146</cp:revision>
  <dcterms:created xsi:type="dcterms:W3CDTF">2018-12-26T16:31:46Z</dcterms:created>
  <dcterms:modified xsi:type="dcterms:W3CDTF">2025-04-09T19:12:11Z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0x010100B0B330A2AACB94478B4CC2F39002A861</vt:lpwstr>
  </property>
  <property fmtid="{D5CDD505-2E9C-101B-9397-08002B2CF9AE}" pid="3" name="MSIP_Label_5e4b1be8-281e-475d-98b0-21c3457e5a46_Enabled">
    <vt:lpwstr>true</vt:lpwstr>
  </property>
  <property fmtid="{D5CDD505-2E9C-101B-9397-08002B2CF9AE}" pid="4" name="MSIP_Label_5e4b1be8-281e-475d-98b0-21c3457e5a46_SetDate">
    <vt:lpwstr>2023-03-21T17:53:10Z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5e898343-5bb7-450d-9a2f-0b72edc1f62a</vt:lpwstr>
  </property>
  <property fmtid="{D5CDD505-2E9C-101B-9397-08002B2CF9AE}" pid="9" name="MSIP_Label_5e4b1be8-281e-475d-98b0-21c3457e5a46_ContentBits">
    <vt:lpwstr>0</vt:lpwstr>
  </property>
</Properties>
</file>